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4"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0" autoAdjust="0"/>
    <p:restoredTop sz="94660"/>
  </p:normalViewPr>
  <p:slideViewPr>
    <p:cSldViewPr snapToGrid="0">
      <p:cViewPr varScale="1">
        <p:scale>
          <a:sx n="103" d="100"/>
          <a:sy n="103" d="100"/>
        </p:scale>
        <p:origin x="126"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2D28-A98E-41BF-AAF9-4082DFA2CC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816634-93F7-4005-BB0C-8C01DD7BC6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7A81F0-D93D-44E6-B014-E0863326DF5F}"/>
              </a:ext>
            </a:extLst>
          </p:cNvPr>
          <p:cNvSpPr>
            <a:spLocks noGrp="1"/>
          </p:cNvSpPr>
          <p:nvPr>
            <p:ph type="dt" sz="half" idx="10"/>
          </p:nvPr>
        </p:nvSpPr>
        <p:spPr/>
        <p:txBody>
          <a:bodyPr/>
          <a:lstStyle/>
          <a:p>
            <a:fld id="{F5207B47-563A-4BCF-9C30-C9244A32128F}" type="datetimeFigureOut">
              <a:rPr lang="en-US" smtClean="0"/>
              <a:t>3/23/2021</a:t>
            </a:fld>
            <a:endParaRPr lang="en-US"/>
          </a:p>
        </p:txBody>
      </p:sp>
      <p:sp>
        <p:nvSpPr>
          <p:cNvPr id="5" name="Footer Placeholder 4">
            <a:extLst>
              <a:ext uri="{FF2B5EF4-FFF2-40B4-BE49-F238E27FC236}">
                <a16:creationId xmlns:a16="http://schemas.microsoft.com/office/drawing/2014/main" id="{71220490-12F0-461D-882C-8C32AA2742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1B59D9-B0E2-4A35-9794-978FCA310650}"/>
              </a:ext>
            </a:extLst>
          </p:cNvPr>
          <p:cNvSpPr>
            <a:spLocks noGrp="1"/>
          </p:cNvSpPr>
          <p:nvPr>
            <p:ph type="sldNum" sz="quarter" idx="12"/>
          </p:nvPr>
        </p:nvSpPr>
        <p:spPr/>
        <p:txBody>
          <a:bodyPr/>
          <a:lstStyle/>
          <a:p>
            <a:fld id="{DB9FD029-801B-403E-B20C-8FB2BE16F85B}" type="slidenum">
              <a:rPr lang="en-US" smtClean="0"/>
              <a:t>‹#›</a:t>
            </a:fld>
            <a:endParaRPr lang="en-US"/>
          </a:p>
        </p:txBody>
      </p:sp>
    </p:spTree>
    <p:extLst>
      <p:ext uri="{BB962C8B-B14F-4D97-AF65-F5344CB8AC3E}">
        <p14:creationId xmlns:p14="http://schemas.microsoft.com/office/powerpoint/2010/main" val="224489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2E49E-7528-4AC5-8F4F-FC272BDE6D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1ABFB6-01A4-47B5-9AE9-6548E12772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5EE52-2A63-4D71-B7D6-9C5853DD9854}"/>
              </a:ext>
            </a:extLst>
          </p:cNvPr>
          <p:cNvSpPr>
            <a:spLocks noGrp="1"/>
          </p:cNvSpPr>
          <p:nvPr>
            <p:ph type="dt" sz="half" idx="10"/>
          </p:nvPr>
        </p:nvSpPr>
        <p:spPr/>
        <p:txBody>
          <a:bodyPr/>
          <a:lstStyle/>
          <a:p>
            <a:fld id="{F5207B47-563A-4BCF-9C30-C9244A32128F}" type="datetimeFigureOut">
              <a:rPr lang="en-US" smtClean="0"/>
              <a:t>3/23/2021</a:t>
            </a:fld>
            <a:endParaRPr lang="en-US"/>
          </a:p>
        </p:txBody>
      </p:sp>
      <p:sp>
        <p:nvSpPr>
          <p:cNvPr id="5" name="Footer Placeholder 4">
            <a:extLst>
              <a:ext uri="{FF2B5EF4-FFF2-40B4-BE49-F238E27FC236}">
                <a16:creationId xmlns:a16="http://schemas.microsoft.com/office/drawing/2014/main" id="{8F1FB15F-8495-4AE7-BB8B-7956D6D7EB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97E0CA-38B2-4BA1-AF6B-F05C83EE32EC}"/>
              </a:ext>
            </a:extLst>
          </p:cNvPr>
          <p:cNvSpPr>
            <a:spLocks noGrp="1"/>
          </p:cNvSpPr>
          <p:nvPr>
            <p:ph type="sldNum" sz="quarter" idx="12"/>
          </p:nvPr>
        </p:nvSpPr>
        <p:spPr/>
        <p:txBody>
          <a:bodyPr/>
          <a:lstStyle/>
          <a:p>
            <a:fld id="{DB9FD029-801B-403E-B20C-8FB2BE16F85B}" type="slidenum">
              <a:rPr lang="en-US" smtClean="0"/>
              <a:t>‹#›</a:t>
            </a:fld>
            <a:endParaRPr lang="en-US"/>
          </a:p>
        </p:txBody>
      </p:sp>
    </p:spTree>
    <p:extLst>
      <p:ext uri="{BB962C8B-B14F-4D97-AF65-F5344CB8AC3E}">
        <p14:creationId xmlns:p14="http://schemas.microsoft.com/office/powerpoint/2010/main" val="121200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ACC853-F829-4598-9451-3A15578F03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C5A5B4-8B34-4645-BEED-DA8E5A7B24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FA588A-79CB-44B1-95B7-6C2114B09F1D}"/>
              </a:ext>
            </a:extLst>
          </p:cNvPr>
          <p:cNvSpPr>
            <a:spLocks noGrp="1"/>
          </p:cNvSpPr>
          <p:nvPr>
            <p:ph type="dt" sz="half" idx="10"/>
          </p:nvPr>
        </p:nvSpPr>
        <p:spPr/>
        <p:txBody>
          <a:bodyPr/>
          <a:lstStyle/>
          <a:p>
            <a:fld id="{F5207B47-563A-4BCF-9C30-C9244A32128F}" type="datetimeFigureOut">
              <a:rPr lang="en-US" smtClean="0"/>
              <a:t>3/23/2021</a:t>
            </a:fld>
            <a:endParaRPr lang="en-US"/>
          </a:p>
        </p:txBody>
      </p:sp>
      <p:sp>
        <p:nvSpPr>
          <p:cNvPr id="5" name="Footer Placeholder 4">
            <a:extLst>
              <a:ext uri="{FF2B5EF4-FFF2-40B4-BE49-F238E27FC236}">
                <a16:creationId xmlns:a16="http://schemas.microsoft.com/office/drawing/2014/main" id="{B6A603BD-076B-455A-BF78-30584B32F0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144A91-A7AF-4CE9-915D-538502624F5C}"/>
              </a:ext>
            </a:extLst>
          </p:cNvPr>
          <p:cNvSpPr>
            <a:spLocks noGrp="1"/>
          </p:cNvSpPr>
          <p:nvPr>
            <p:ph type="sldNum" sz="quarter" idx="12"/>
          </p:nvPr>
        </p:nvSpPr>
        <p:spPr/>
        <p:txBody>
          <a:bodyPr/>
          <a:lstStyle/>
          <a:p>
            <a:fld id="{DB9FD029-801B-403E-B20C-8FB2BE16F85B}" type="slidenum">
              <a:rPr lang="en-US" smtClean="0"/>
              <a:t>‹#›</a:t>
            </a:fld>
            <a:endParaRPr lang="en-US"/>
          </a:p>
        </p:txBody>
      </p:sp>
    </p:spTree>
    <p:extLst>
      <p:ext uri="{BB962C8B-B14F-4D97-AF65-F5344CB8AC3E}">
        <p14:creationId xmlns:p14="http://schemas.microsoft.com/office/powerpoint/2010/main" val="702956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7FCFD-E1BE-49AB-B26B-00C345E4E5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FA1BE5-E046-4B40-A33F-CE3FD9A2B3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A7027D-D169-411D-82FD-CD48DC5FA2ED}"/>
              </a:ext>
            </a:extLst>
          </p:cNvPr>
          <p:cNvSpPr>
            <a:spLocks noGrp="1"/>
          </p:cNvSpPr>
          <p:nvPr>
            <p:ph type="dt" sz="half" idx="10"/>
          </p:nvPr>
        </p:nvSpPr>
        <p:spPr/>
        <p:txBody>
          <a:bodyPr/>
          <a:lstStyle/>
          <a:p>
            <a:fld id="{F5207B47-563A-4BCF-9C30-C9244A32128F}" type="datetimeFigureOut">
              <a:rPr lang="en-US" smtClean="0"/>
              <a:t>3/23/2021</a:t>
            </a:fld>
            <a:endParaRPr lang="en-US"/>
          </a:p>
        </p:txBody>
      </p:sp>
      <p:sp>
        <p:nvSpPr>
          <p:cNvPr id="5" name="Footer Placeholder 4">
            <a:extLst>
              <a:ext uri="{FF2B5EF4-FFF2-40B4-BE49-F238E27FC236}">
                <a16:creationId xmlns:a16="http://schemas.microsoft.com/office/drawing/2014/main" id="{FA75EB4A-5AA9-4D7E-BEFE-FC820FA4A8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7CAD0D-462E-41DE-8E3D-52C7A7B3D22D}"/>
              </a:ext>
            </a:extLst>
          </p:cNvPr>
          <p:cNvSpPr>
            <a:spLocks noGrp="1"/>
          </p:cNvSpPr>
          <p:nvPr>
            <p:ph type="sldNum" sz="quarter" idx="12"/>
          </p:nvPr>
        </p:nvSpPr>
        <p:spPr/>
        <p:txBody>
          <a:bodyPr/>
          <a:lstStyle/>
          <a:p>
            <a:fld id="{DB9FD029-801B-403E-B20C-8FB2BE16F85B}" type="slidenum">
              <a:rPr lang="en-US" smtClean="0"/>
              <a:t>‹#›</a:t>
            </a:fld>
            <a:endParaRPr lang="en-US"/>
          </a:p>
        </p:txBody>
      </p:sp>
    </p:spTree>
    <p:extLst>
      <p:ext uri="{BB962C8B-B14F-4D97-AF65-F5344CB8AC3E}">
        <p14:creationId xmlns:p14="http://schemas.microsoft.com/office/powerpoint/2010/main" val="1922769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4B9DA-9236-4253-B42A-689D5E3C58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C9D19A-2A5D-437E-BF22-CAAC38BEA8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DEF9FB-1AAF-493E-87AF-6E6A29A738C5}"/>
              </a:ext>
            </a:extLst>
          </p:cNvPr>
          <p:cNvSpPr>
            <a:spLocks noGrp="1"/>
          </p:cNvSpPr>
          <p:nvPr>
            <p:ph type="dt" sz="half" idx="10"/>
          </p:nvPr>
        </p:nvSpPr>
        <p:spPr/>
        <p:txBody>
          <a:bodyPr/>
          <a:lstStyle/>
          <a:p>
            <a:fld id="{F5207B47-563A-4BCF-9C30-C9244A32128F}" type="datetimeFigureOut">
              <a:rPr lang="en-US" smtClean="0"/>
              <a:t>3/23/2021</a:t>
            </a:fld>
            <a:endParaRPr lang="en-US"/>
          </a:p>
        </p:txBody>
      </p:sp>
      <p:sp>
        <p:nvSpPr>
          <p:cNvPr id="5" name="Footer Placeholder 4">
            <a:extLst>
              <a:ext uri="{FF2B5EF4-FFF2-40B4-BE49-F238E27FC236}">
                <a16:creationId xmlns:a16="http://schemas.microsoft.com/office/drawing/2014/main" id="{4B812DD4-557D-45DD-93F3-584877D330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B985C9-AAF6-467A-BD90-81D0096BCD97}"/>
              </a:ext>
            </a:extLst>
          </p:cNvPr>
          <p:cNvSpPr>
            <a:spLocks noGrp="1"/>
          </p:cNvSpPr>
          <p:nvPr>
            <p:ph type="sldNum" sz="quarter" idx="12"/>
          </p:nvPr>
        </p:nvSpPr>
        <p:spPr/>
        <p:txBody>
          <a:bodyPr/>
          <a:lstStyle/>
          <a:p>
            <a:fld id="{DB9FD029-801B-403E-B20C-8FB2BE16F85B}" type="slidenum">
              <a:rPr lang="en-US" smtClean="0"/>
              <a:t>‹#›</a:t>
            </a:fld>
            <a:endParaRPr lang="en-US"/>
          </a:p>
        </p:txBody>
      </p:sp>
    </p:spTree>
    <p:extLst>
      <p:ext uri="{BB962C8B-B14F-4D97-AF65-F5344CB8AC3E}">
        <p14:creationId xmlns:p14="http://schemas.microsoft.com/office/powerpoint/2010/main" val="123021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BFD3-EBC5-43E7-8048-66356A4C6C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E8B336-1939-4793-8459-3317529E966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93652F-A9AA-4D78-A2EF-7F129390B6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D748C3-A811-466F-8F20-955BE407C62E}"/>
              </a:ext>
            </a:extLst>
          </p:cNvPr>
          <p:cNvSpPr>
            <a:spLocks noGrp="1"/>
          </p:cNvSpPr>
          <p:nvPr>
            <p:ph type="dt" sz="half" idx="10"/>
          </p:nvPr>
        </p:nvSpPr>
        <p:spPr/>
        <p:txBody>
          <a:bodyPr/>
          <a:lstStyle/>
          <a:p>
            <a:fld id="{F5207B47-563A-4BCF-9C30-C9244A32128F}" type="datetimeFigureOut">
              <a:rPr lang="en-US" smtClean="0"/>
              <a:t>3/23/2021</a:t>
            </a:fld>
            <a:endParaRPr lang="en-US"/>
          </a:p>
        </p:txBody>
      </p:sp>
      <p:sp>
        <p:nvSpPr>
          <p:cNvPr id="6" name="Footer Placeholder 5">
            <a:extLst>
              <a:ext uri="{FF2B5EF4-FFF2-40B4-BE49-F238E27FC236}">
                <a16:creationId xmlns:a16="http://schemas.microsoft.com/office/drawing/2014/main" id="{8FAA5E1D-E0DE-43B2-8031-AF6BAC20D9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E2E9CC-7239-4F1B-8C90-D3DF080EECF7}"/>
              </a:ext>
            </a:extLst>
          </p:cNvPr>
          <p:cNvSpPr>
            <a:spLocks noGrp="1"/>
          </p:cNvSpPr>
          <p:nvPr>
            <p:ph type="sldNum" sz="quarter" idx="12"/>
          </p:nvPr>
        </p:nvSpPr>
        <p:spPr/>
        <p:txBody>
          <a:bodyPr/>
          <a:lstStyle/>
          <a:p>
            <a:fld id="{DB9FD029-801B-403E-B20C-8FB2BE16F85B}" type="slidenum">
              <a:rPr lang="en-US" smtClean="0"/>
              <a:t>‹#›</a:t>
            </a:fld>
            <a:endParaRPr lang="en-US"/>
          </a:p>
        </p:txBody>
      </p:sp>
    </p:spTree>
    <p:extLst>
      <p:ext uri="{BB962C8B-B14F-4D97-AF65-F5344CB8AC3E}">
        <p14:creationId xmlns:p14="http://schemas.microsoft.com/office/powerpoint/2010/main" val="2268312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B9DA-D1DB-44A8-95C7-9D0F0D3081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356205-E037-433B-853D-C1D1CAF91E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06FA1F-D21F-48F3-8E01-E1F6356743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84B67A-27A6-4ADF-8566-099D84F816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DE83E5-08FC-4648-99A2-5DE867DC5C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3EAB11-C661-4552-A41D-54F051E6551E}"/>
              </a:ext>
            </a:extLst>
          </p:cNvPr>
          <p:cNvSpPr>
            <a:spLocks noGrp="1"/>
          </p:cNvSpPr>
          <p:nvPr>
            <p:ph type="dt" sz="half" idx="10"/>
          </p:nvPr>
        </p:nvSpPr>
        <p:spPr/>
        <p:txBody>
          <a:bodyPr/>
          <a:lstStyle/>
          <a:p>
            <a:fld id="{F5207B47-563A-4BCF-9C30-C9244A32128F}" type="datetimeFigureOut">
              <a:rPr lang="en-US" smtClean="0"/>
              <a:t>3/23/2021</a:t>
            </a:fld>
            <a:endParaRPr lang="en-US"/>
          </a:p>
        </p:txBody>
      </p:sp>
      <p:sp>
        <p:nvSpPr>
          <p:cNvPr id="8" name="Footer Placeholder 7">
            <a:extLst>
              <a:ext uri="{FF2B5EF4-FFF2-40B4-BE49-F238E27FC236}">
                <a16:creationId xmlns:a16="http://schemas.microsoft.com/office/drawing/2014/main" id="{A2E80F4A-C9D5-4B34-9F97-39DC00BEAF8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487240-78A0-4407-AB86-A4B4D5523E67}"/>
              </a:ext>
            </a:extLst>
          </p:cNvPr>
          <p:cNvSpPr>
            <a:spLocks noGrp="1"/>
          </p:cNvSpPr>
          <p:nvPr>
            <p:ph type="sldNum" sz="quarter" idx="12"/>
          </p:nvPr>
        </p:nvSpPr>
        <p:spPr/>
        <p:txBody>
          <a:bodyPr/>
          <a:lstStyle/>
          <a:p>
            <a:fld id="{DB9FD029-801B-403E-B20C-8FB2BE16F85B}" type="slidenum">
              <a:rPr lang="en-US" smtClean="0"/>
              <a:t>‹#›</a:t>
            </a:fld>
            <a:endParaRPr lang="en-US"/>
          </a:p>
        </p:txBody>
      </p:sp>
    </p:spTree>
    <p:extLst>
      <p:ext uri="{BB962C8B-B14F-4D97-AF65-F5344CB8AC3E}">
        <p14:creationId xmlns:p14="http://schemas.microsoft.com/office/powerpoint/2010/main" val="815745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27693-50F4-4B67-9F45-0C2D225C6B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338CA4-EBE6-470C-BFCC-4A095BAF47E3}"/>
              </a:ext>
            </a:extLst>
          </p:cNvPr>
          <p:cNvSpPr>
            <a:spLocks noGrp="1"/>
          </p:cNvSpPr>
          <p:nvPr>
            <p:ph type="dt" sz="half" idx="10"/>
          </p:nvPr>
        </p:nvSpPr>
        <p:spPr/>
        <p:txBody>
          <a:bodyPr/>
          <a:lstStyle/>
          <a:p>
            <a:fld id="{F5207B47-563A-4BCF-9C30-C9244A32128F}" type="datetimeFigureOut">
              <a:rPr lang="en-US" smtClean="0"/>
              <a:t>3/23/2021</a:t>
            </a:fld>
            <a:endParaRPr lang="en-US"/>
          </a:p>
        </p:txBody>
      </p:sp>
      <p:sp>
        <p:nvSpPr>
          <p:cNvPr id="4" name="Footer Placeholder 3">
            <a:extLst>
              <a:ext uri="{FF2B5EF4-FFF2-40B4-BE49-F238E27FC236}">
                <a16:creationId xmlns:a16="http://schemas.microsoft.com/office/drawing/2014/main" id="{F916907C-A201-47AB-B2DC-CCB9819640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429DB6-1029-420C-A648-231BFF892D83}"/>
              </a:ext>
            </a:extLst>
          </p:cNvPr>
          <p:cNvSpPr>
            <a:spLocks noGrp="1"/>
          </p:cNvSpPr>
          <p:nvPr>
            <p:ph type="sldNum" sz="quarter" idx="12"/>
          </p:nvPr>
        </p:nvSpPr>
        <p:spPr/>
        <p:txBody>
          <a:bodyPr/>
          <a:lstStyle/>
          <a:p>
            <a:fld id="{DB9FD029-801B-403E-B20C-8FB2BE16F85B}" type="slidenum">
              <a:rPr lang="en-US" smtClean="0"/>
              <a:t>‹#›</a:t>
            </a:fld>
            <a:endParaRPr lang="en-US"/>
          </a:p>
        </p:txBody>
      </p:sp>
    </p:spTree>
    <p:extLst>
      <p:ext uri="{BB962C8B-B14F-4D97-AF65-F5344CB8AC3E}">
        <p14:creationId xmlns:p14="http://schemas.microsoft.com/office/powerpoint/2010/main" val="2822304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778AA0-9901-4718-AD60-907A510A9DE4}"/>
              </a:ext>
            </a:extLst>
          </p:cNvPr>
          <p:cNvSpPr>
            <a:spLocks noGrp="1"/>
          </p:cNvSpPr>
          <p:nvPr>
            <p:ph type="dt" sz="half" idx="10"/>
          </p:nvPr>
        </p:nvSpPr>
        <p:spPr/>
        <p:txBody>
          <a:bodyPr/>
          <a:lstStyle/>
          <a:p>
            <a:fld id="{F5207B47-563A-4BCF-9C30-C9244A32128F}" type="datetimeFigureOut">
              <a:rPr lang="en-US" smtClean="0"/>
              <a:t>3/23/2021</a:t>
            </a:fld>
            <a:endParaRPr lang="en-US"/>
          </a:p>
        </p:txBody>
      </p:sp>
      <p:sp>
        <p:nvSpPr>
          <p:cNvPr id="3" name="Footer Placeholder 2">
            <a:extLst>
              <a:ext uri="{FF2B5EF4-FFF2-40B4-BE49-F238E27FC236}">
                <a16:creationId xmlns:a16="http://schemas.microsoft.com/office/drawing/2014/main" id="{4C221258-737F-47A3-AC84-36915FCAF1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9490FF-5E6F-411E-B99F-1CBE98BFEA40}"/>
              </a:ext>
            </a:extLst>
          </p:cNvPr>
          <p:cNvSpPr>
            <a:spLocks noGrp="1"/>
          </p:cNvSpPr>
          <p:nvPr>
            <p:ph type="sldNum" sz="quarter" idx="12"/>
          </p:nvPr>
        </p:nvSpPr>
        <p:spPr/>
        <p:txBody>
          <a:bodyPr/>
          <a:lstStyle/>
          <a:p>
            <a:fld id="{DB9FD029-801B-403E-B20C-8FB2BE16F85B}" type="slidenum">
              <a:rPr lang="en-US" smtClean="0"/>
              <a:t>‹#›</a:t>
            </a:fld>
            <a:endParaRPr lang="en-US"/>
          </a:p>
        </p:txBody>
      </p:sp>
    </p:spTree>
    <p:extLst>
      <p:ext uri="{BB962C8B-B14F-4D97-AF65-F5344CB8AC3E}">
        <p14:creationId xmlns:p14="http://schemas.microsoft.com/office/powerpoint/2010/main" val="2942152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87897-DE8D-4881-9875-F8AD95779C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4890C4-732A-42B3-B469-D46AD0C746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792F452-27A5-473F-B951-7EE6E94F44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787B1E-676B-47E4-B7F3-44D0977FDF92}"/>
              </a:ext>
            </a:extLst>
          </p:cNvPr>
          <p:cNvSpPr>
            <a:spLocks noGrp="1"/>
          </p:cNvSpPr>
          <p:nvPr>
            <p:ph type="dt" sz="half" idx="10"/>
          </p:nvPr>
        </p:nvSpPr>
        <p:spPr/>
        <p:txBody>
          <a:bodyPr/>
          <a:lstStyle/>
          <a:p>
            <a:fld id="{F5207B47-563A-4BCF-9C30-C9244A32128F}" type="datetimeFigureOut">
              <a:rPr lang="en-US" smtClean="0"/>
              <a:t>3/23/2021</a:t>
            </a:fld>
            <a:endParaRPr lang="en-US"/>
          </a:p>
        </p:txBody>
      </p:sp>
      <p:sp>
        <p:nvSpPr>
          <p:cNvPr id="6" name="Footer Placeholder 5">
            <a:extLst>
              <a:ext uri="{FF2B5EF4-FFF2-40B4-BE49-F238E27FC236}">
                <a16:creationId xmlns:a16="http://schemas.microsoft.com/office/drawing/2014/main" id="{D525E1C5-00C1-457C-BEFC-908513831D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76B021-AE1B-44ED-AFC3-3845E937F2BE}"/>
              </a:ext>
            </a:extLst>
          </p:cNvPr>
          <p:cNvSpPr>
            <a:spLocks noGrp="1"/>
          </p:cNvSpPr>
          <p:nvPr>
            <p:ph type="sldNum" sz="quarter" idx="12"/>
          </p:nvPr>
        </p:nvSpPr>
        <p:spPr/>
        <p:txBody>
          <a:bodyPr/>
          <a:lstStyle/>
          <a:p>
            <a:fld id="{DB9FD029-801B-403E-B20C-8FB2BE16F85B}" type="slidenum">
              <a:rPr lang="en-US" smtClean="0"/>
              <a:t>‹#›</a:t>
            </a:fld>
            <a:endParaRPr lang="en-US"/>
          </a:p>
        </p:txBody>
      </p:sp>
    </p:spTree>
    <p:extLst>
      <p:ext uri="{BB962C8B-B14F-4D97-AF65-F5344CB8AC3E}">
        <p14:creationId xmlns:p14="http://schemas.microsoft.com/office/powerpoint/2010/main" val="3169299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1C036-C92F-4F4E-9157-81B73FD9FF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8DF7B0-DC86-47C1-8E38-272B89EC3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71AA996-CEE8-429B-9081-398AB09E6B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AD40EA-AD35-4615-80EA-8E3249D588AA}"/>
              </a:ext>
            </a:extLst>
          </p:cNvPr>
          <p:cNvSpPr>
            <a:spLocks noGrp="1"/>
          </p:cNvSpPr>
          <p:nvPr>
            <p:ph type="dt" sz="half" idx="10"/>
          </p:nvPr>
        </p:nvSpPr>
        <p:spPr/>
        <p:txBody>
          <a:bodyPr/>
          <a:lstStyle/>
          <a:p>
            <a:fld id="{F5207B47-563A-4BCF-9C30-C9244A32128F}" type="datetimeFigureOut">
              <a:rPr lang="en-US" smtClean="0"/>
              <a:t>3/23/2021</a:t>
            </a:fld>
            <a:endParaRPr lang="en-US"/>
          </a:p>
        </p:txBody>
      </p:sp>
      <p:sp>
        <p:nvSpPr>
          <p:cNvPr id="6" name="Footer Placeholder 5">
            <a:extLst>
              <a:ext uri="{FF2B5EF4-FFF2-40B4-BE49-F238E27FC236}">
                <a16:creationId xmlns:a16="http://schemas.microsoft.com/office/drawing/2014/main" id="{4707FC29-14C0-4B07-9329-CA79E1E5D1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BA1F60-FCB8-4AB9-9082-D278D9E87192}"/>
              </a:ext>
            </a:extLst>
          </p:cNvPr>
          <p:cNvSpPr>
            <a:spLocks noGrp="1"/>
          </p:cNvSpPr>
          <p:nvPr>
            <p:ph type="sldNum" sz="quarter" idx="12"/>
          </p:nvPr>
        </p:nvSpPr>
        <p:spPr/>
        <p:txBody>
          <a:bodyPr/>
          <a:lstStyle/>
          <a:p>
            <a:fld id="{DB9FD029-801B-403E-B20C-8FB2BE16F85B}" type="slidenum">
              <a:rPr lang="en-US" smtClean="0"/>
              <a:t>‹#›</a:t>
            </a:fld>
            <a:endParaRPr lang="en-US"/>
          </a:p>
        </p:txBody>
      </p:sp>
    </p:spTree>
    <p:extLst>
      <p:ext uri="{BB962C8B-B14F-4D97-AF65-F5344CB8AC3E}">
        <p14:creationId xmlns:p14="http://schemas.microsoft.com/office/powerpoint/2010/main" val="1636425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48041A-479F-4863-93CA-D1167814B6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2BC185-0C63-47D8-B4AB-127E6D8199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E32D42-952F-4FBE-A81C-E11EF85411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207B47-563A-4BCF-9C30-C9244A32128F}" type="datetimeFigureOut">
              <a:rPr lang="en-US" smtClean="0"/>
              <a:t>3/23/2021</a:t>
            </a:fld>
            <a:endParaRPr lang="en-US"/>
          </a:p>
        </p:txBody>
      </p:sp>
      <p:sp>
        <p:nvSpPr>
          <p:cNvPr id="5" name="Footer Placeholder 4">
            <a:extLst>
              <a:ext uri="{FF2B5EF4-FFF2-40B4-BE49-F238E27FC236}">
                <a16:creationId xmlns:a16="http://schemas.microsoft.com/office/drawing/2014/main" id="{0A68A470-A83C-42A2-9295-18B4C9B592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DF8300-AB82-49AD-BFFB-08BC1D97B4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FD029-801B-403E-B20C-8FB2BE16F85B}" type="slidenum">
              <a:rPr lang="en-US" smtClean="0"/>
              <a:t>‹#›</a:t>
            </a:fld>
            <a:endParaRPr lang="en-US"/>
          </a:p>
        </p:txBody>
      </p:sp>
    </p:spTree>
    <p:extLst>
      <p:ext uri="{BB962C8B-B14F-4D97-AF65-F5344CB8AC3E}">
        <p14:creationId xmlns:p14="http://schemas.microsoft.com/office/powerpoint/2010/main" val="2867049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EA10B-D11B-4E8B-BA15-DDF5C3EED74C}"/>
              </a:ext>
            </a:extLst>
          </p:cNvPr>
          <p:cNvSpPr>
            <a:spLocks noGrp="1"/>
          </p:cNvSpPr>
          <p:nvPr>
            <p:ph type="ctrTitle"/>
          </p:nvPr>
        </p:nvSpPr>
        <p:spPr/>
        <p:txBody>
          <a:bodyPr>
            <a:normAutofit/>
          </a:bodyPr>
          <a:lstStyle/>
          <a:p>
            <a:r>
              <a:rPr lang="en-US" sz="3600" dirty="0">
                <a:latin typeface="+mn-lt"/>
              </a:rPr>
              <a:t>The CAREC Think Tank Network Virtual Dialogue </a:t>
            </a:r>
            <a:br>
              <a:rPr lang="en-US" sz="3600" dirty="0">
                <a:latin typeface="+mn-lt"/>
              </a:rPr>
            </a:br>
            <a:br>
              <a:rPr lang="en-US" sz="3600" dirty="0">
                <a:latin typeface="+mn-lt"/>
              </a:rPr>
            </a:br>
            <a:r>
              <a:rPr lang="en-US" sz="3600" dirty="0">
                <a:latin typeface="+mn-lt"/>
              </a:rPr>
              <a:t>Thinking through crises – The role of think tanks</a:t>
            </a:r>
          </a:p>
        </p:txBody>
      </p:sp>
      <p:sp>
        <p:nvSpPr>
          <p:cNvPr id="3" name="Subtitle 2">
            <a:extLst>
              <a:ext uri="{FF2B5EF4-FFF2-40B4-BE49-F238E27FC236}">
                <a16:creationId xmlns:a16="http://schemas.microsoft.com/office/drawing/2014/main" id="{4B90F166-0127-48D4-A390-209228CE0967}"/>
              </a:ext>
            </a:extLst>
          </p:cNvPr>
          <p:cNvSpPr>
            <a:spLocks noGrp="1"/>
          </p:cNvSpPr>
          <p:nvPr>
            <p:ph type="subTitle" idx="1"/>
          </p:nvPr>
        </p:nvSpPr>
        <p:spPr>
          <a:xfrm>
            <a:off x="1524000" y="4376056"/>
            <a:ext cx="9144000" cy="881743"/>
          </a:xfrm>
        </p:spPr>
        <p:txBody>
          <a:bodyPr/>
          <a:lstStyle/>
          <a:p>
            <a:r>
              <a:rPr lang="en-US" dirty="0"/>
              <a:t>The virtual dialogue on 24 March, 4-6 PM Beijing/Ulaanbaatar time</a:t>
            </a:r>
          </a:p>
        </p:txBody>
      </p:sp>
    </p:spTree>
    <p:extLst>
      <p:ext uri="{BB962C8B-B14F-4D97-AF65-F5344CB8AC3E}">
        <p14:creationId xmlns:p14="http://schemas.microsoft.com/office/powerpoint/2010/main" val="597483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D5578-D6EE-4E4E-B63F-FEB6413F87B1}"/>
              </a:ext>
            </a:extLst>
          </p:cNvPr>
          <p:cNvSpPr>
            <a:spLocks noGrp="1"/>
          </p:cNvSpPr>
          <p:nvPr>
            <p:ph idx="1"/>
          </p:nvPr>
        </p:nvSpPr>
        <p:spPr>
          <a:xfrm>
            <a:off x="838200" y="354563"/>
            <a:ext cx="10515600" cy="5822400"/>
          </a:xfrm>
        </p:spPr>
        <p:txBody>
          <a:bodyPr/>
          <a:lstStyle/>
          <a:p>
            <a:pPr marL="0" indent="0" algn="ctr">
              <a:buNone/>
            </a:pPr>
            <a:r>
              <a:rPr lang="mn-MN" b="1" i="1" dirty="0"/>
              <a:t>What are good examples and lessons learned on the role of think tanks for informed public policy responses during the COVID-19 pandemic?</a:t>
            </a:r>
            <a:r>
              <a:rPr lang="mn-MN" b="1" dirty="0"/>
              <a:t> </a:t>
            </a:r>
            <a:endParaRPr lang="en-US" b="1" dirty="0"/>
          </a:p>
          <a:p>
            <a:endParaRPr lang="en-US" b="1" dirty="0"/>
          </a:p>
          <a:p>
            <a:pPr marL="0" indent="0">
              <a:buNone/>
            </a:pPr>
            <a:endParaRPr lang="en-US" dirty="0"/>
          </a:p>
        </p:txBody>
      </p:sp>
      <p:sp>
        <p:nvSpPr>
          <p:cNvPr id="5" name="Rectangle 4">
            <a:extLst>
              <a:ext uri="{FF2B5EF4-FFF2-40B4-BE49-F238E27FC236}">
                <a16:creationId xmlns:a16="http://schemas.microsoft.com/office/drawing/2014/main" id="{D1D73474-644A-4527-BB2E-C1F16B56EC17}"/>
              </a:ext>
            </a:extLst>
          </p:cNvPr>
          <p:cNvSpPr/>
          <p:nvPr/>
        </p:nvSpPr>
        <p:spPr>
          <a:xfrm>
            <a:off x="1032438" y="5542469"/>
            <a:ext cx="10515599" cy="369332"/>
          </a:xfrm>
          <a:prstGeom prst="rect">
            <a:avLst/>
          </a:prstGeom>
        </p:spPr>
        <p:txBody>
          <a:bodyPr wrap="square">
            <a:spAutoFit/>
          </a:bodyPr>
          <a:lstStyle/>
          <a:p>
            <a:r>
              <a:rPr lang="mn-MN" dirty="0"/>
              <a:t>The pandemic started spreading in </a:t>
            </a:r>
            <a:r>
              <a:rPr lang="en-US" dirty="0"/>
              <a:t>10</a:t>
            </a:r>
            <a:r>
              <a:rPr lang="en-US" baseline="30000" dirty="0"/>
              <a:t>th</a:t>
            </a:r>
            <a:r>
              <a:rPr lang="en-US" dirty="0"/>
              <a:t> </a:t>
            </a:r>
            <a:r>
              <a:rPr lang="en-US" dirty="0" err="1"/>
              <a:t>Novem</a:t>
            </a:r>
            <a:r>
              <a:rPr lang="mn-MN" dirty="0"/>
              <a:t>ber 2020</a:t>
            </a:r>
            <a:endParaRPr lang="en-US" dirty="0"/>
          </a:p>
        </p:txBody>
      </p:sp>
      <p:pic>
        <p:nvPicPr>
          <p:cNvPr id="6" name="Picture 5">
            <a:extLst>
              <a:ext uri="{FF2B5EF4-FFF2-40B4-BE49-F238E27FC236}">
                <a16:creationId xmlns:a16="http://schemas.microsoft.com/office/drawing/2014/main" id="{DA79BAEC-D718-47ED-A64D-34118FE7BEE7}"/>
              </a:ext>
            </a:extLst>
          </p:cNvPr>
          <p:cNvPicPr>
            <a:picLocks noChangeAspect="1"/>
          </p:cNvPicPr>
          <p:nvPr/>
        </p:nvPicPr>
        <p:blipFill>
          <a:blip r:embed="rId2"/>
          <a:stretch>
            <a:fillRect/>
          </a:stretch>
        </p:blipFill>
        <p:spPr>
          <a:xfrm>
            <a:off x="3262312" y="1762582"/>
            <a:ext cx="5667375" cy="3514725"/>
          </a:xfrm>
          <a:prstGeom prst="rect">
            <a:avLst/>
          </a:prstGeom>
        </p:spPr>
      </p:pic>
    </p:spTree>
    <p:extLst>
      <p:ext uri="{BB962C8B-B14F-4D97-AF65-F5344CB8AC3E}">
        <p14:creationId xmlns:p14="http://schemas.microsoft.com/office/powerpoint/2010/main" val="1112094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D5578-D6EE-4E4E-B63F-FEB6413F87B1}"/>
              </a:ext>
            </a:extLst>
          </p:cNvPr>
          <p:cNvSpPr>
            <a:spLocks noGrp="1"/>
          </p:cNvSpPr>
          <p:nvPr>
            <p:ph idx="1"/>
          </p:nvPr>
        </p:nvSpPr>
        <p:spPr>
          <a:xfrm>
            <a:off x="838200" y="354562"/>
            <a:ext cx="10515600" cy="6316825"/>
          </a:xfrm>
        </p:spPr>
        <p:txBody>
          <a:bodyPr>
            <a:normAutofit fontScale="40000" lnSpcReduction="20000"/>
          </a:bodyPr>
          <a:lstStyle/>
          <a:p>
            <a:r>
              <a:rPr lang="mn-MN" sz="3800" dirty="0"/>
              <a:t>Assessments of impact of Covid-19 </a:t>
            </a:r>
            <a:r>
              <a:rPr lang="en-US" sz="3800" dirty="0"/>
              <a:t>on household (</a:t>
            </a:r>
            <a:r>
              <a:rPr lang="mn-MN" sz="3800" dirty="0"/>
              <a:t>UNDP</a:t>
            </a:r>
            <a:r>
              <a:rPr lang="en-US" sz="3800" dirty="0"/>
              <a:t>,</a:t>
            </a:r>
            <a:r>
              <a:rPr lang="mn-MN" sz="3800" dirty="0"/>
              <a:t> Ap</a:t>
            </a:r>
            <a:r>
              <a:rPr lang="en-US" sz="3800" dirty="0"/>
              <a:t>r</a:t>
            </a:r>
            <a:r>
              <a:rPr lang="mn-MN" sz="3800" dirty="0"/>
              <a:t> 202</a:t>
            </a:r>
            <a:r>
              <a:rPr lang="en-US" sz="3800" dirty="0"/>
              <a:t>0 and </a:t>
            </a:r>
            <a:r>
              <a:rPr lang="mn-MN" sz="3800" dirty="0"/>
              <a:t>World Bank</a:t>
            </a:r>
            <a:r>
              <a:rPr lang="en-US" sz="3800" dirty="0"/>
              <a:t>,</a:t>
            </a:r>
            <a:r>
              <a:rPr lang="mn-MN" sz="3800" dirty="0"/>
              <a:t> </a:t>
            </a:r>
            <a:r>
              <a:rPr lang="en-US" sz="3800" dirty="0"/>
              <a:t>May, Sep, Dec</a:t>
            </a:r>
            <a:r>
              <a:rPr lang="mn-MN" sz="3800" dirty="0"/>
              <a:t> 202</a:t>
            </a:r>
            <a:r>
              <a:rPr lang="en-US" sz="3800" dirty="0"/>
              <a:t>0</a:t>
            </a:r>
            <a:r>
              <a:rPr lang="mn-MN" sz="3800" dirty="0"/>
              <a:t>)) and </a:t>
            </a:r>
            <a:r>
              <a:rPr lang="en-US" sz="3800" dirty="0"/>
              <a:t>business (UNDP, Apr 2020 and </a:t>
            </a:r>
            <a:r>
              <a:rPr lang="mn-MN" sz="3800" dirty="0"/>
              <a:t>Chamber of Commerce</a:t>
            </a:r>
            <a:r>
              <a:rPr lang="en-US" sz="3800" dirty="0"/>
              <a:t>,</a:t>
            </a:r>
            <a:r>
              <a:rPr lang="mn-MN" sz="3800" dirty="0"/>
              <a:t> </a:t>
            </a:r>
            <a:r>
              <a:rPr lang="en-US" sz="3800" dirty="0"/>
              <a:t>Dec </a:t>
            </a:r>
            <a:r>
              <a:rPr lang="mn-MN" sz="3800" dirty="0"/>
              <a:t>202</a:t>
            </a:r>
            <a:r>
              <a:rPr lang="en-US" sz="3800" dirty="0"/>
              <a:t>0</a:t>
            </a:r>
            <a:r>
              <a:rPr lang="mn-MN" sz="3800" dirty="0"/>
              <a:t>)</a:t>
            </a:r>
            <a:endParaRPr lang="en-US" sz="3800" dirty="0"/>
          </a:p>
          <a:p>
            <a:endParaRPr lang="en-US" sz="3800" dirty="0"/>
          </a:p>
          <a:p>
            <a:r>
              <a:rPr lang="mn-MN" sz="3800" dirty="0"/>
              <a:t>Decision making process in Mongolia goes through the State Emergency Commission</a:t>
            </a:r>
            <a:endParaRPr lang="en-US" sz="3800" dirty="0"/>
          </a:p>
          <a:p>
            <a:pPr lvl="1"/>
            <a:r>
              <a:rPr lang="mn-MN" sz="3400" dirty="0"/>
              <a:t>Deputy Prime Minister is the head of the Commission and ministers and high ranking ministry and agency officials are members</a:t>
            </a:r>
            <a:endParaRPr lang="en-US" sz="3400" dirty="0"/>
          </a:p>
          <a:p>
            <a:pPr lvl="1"/>
            <a:r>
              <a:rPr lang="mn-MN" sz="3400" dirty="0"/>
              <a:t>There is no </a:t>
            </a:r>
            <a:r>
              <a:rPr lang="en-US" sz="3400" dirty="0"/>
              <a:t>full time </a:t>
            </a:r>
            <a:r>
              <a:rPr lang="mn-MN" sz="3400" dirty="0"/>
              <a:t>research capacity for this commission</a:t>
            </a:r>
            <a:endParaRPr lang="en-US" sz="3400" dirty="0"/>
          </a:p>
          <a:p>
            <a:pPr lvl="1"/>
            <a:r>
              <a:rPr lang="mn-MN" sz="3400" dirty="0"/>
              <a:t>Highly reliant on Health ministry at early stages of the pandemic </a:t>
            </a:r>
            <a:endParaRPr lang="en-US" sz="3400" dirty="0"/>
          </a:p>
          <a:p>
            <a:r>
              <a:rPr lang="mn-MN" sz="3800" i="1" dirty="0"/>
              <a:t>Case in point:</a:t>
            </a:r>
            <a:r>
              <a:rPr lang="mn-MN" sz="3800" dirty="0"/>
              <a:t> Our study on the impact of Covid 19 in April 2020 at the onset of the pandemic</a:t>
            </a:r>
            <a:endParaRPr lang="en-US" sz="3800" dirty="0"/>
          </a:p>
          <a:p>
            <a:endParaRPr lang="en-US" sz="3800" dirty="0"/>
          </a:p>
          <a:p>
            <a:r>
              <a:rPr lang="mn-MN" sz="3800" dirty="0"/>
              <a:t>The State Emergency Commission established a Research Working group in </a:t>
            </a:r>
            <a:r>
              <a:rPr lang="en-US" sz="3800" dirty="0"/>
              <a:t>November</a:t>
            </a:r>
            <a:r>
              <a:rPr lang="mn-MN" sz="3800" dirty="0"/>
              <a:t> 202</a:t>
            </a:r>
            <a:r>
              <a:rPr lang="en-US" sz="3800" dirty="0"/>
              <a:t>0</a:t>
            </a:r>
          </a:p>
          <a:p>
            <a:pPr lvl="1"/>
            <a:r>
              <a:rPr lang="mn-MN" sz="3400" dirty="0"/>
              <a:t>N</a:t>
            </a:r>
            <a:r>
              <a:rPr lang="en-US" sz="3400" dirty="0" err="1"/>
              <a:t>ational</a:t>
            </a:r>
            <a:r>
              <a:rPr lang="en-US" sz="3400" dirty="0"/>
              <a:t> </a:t>
            </a:r>
            <a:r>
              <a:rPr lang="mn-MN" sz="3400" dirty="0"/>
              <a:t>U</a:t>
            </a:r>
            <a:r>
              <a:rPr lang="en-US" sz="3400" dirty="0" err="1"/>
              <a:t>niversity</a:t>
            </a:r>
            <a:r>
              <a:rPr lang="en-US" sz="3400" dirty="0"/>
              <a:t> of </a:t>
            </a:r>
            <a:r>
              <a:rPr lang="mn-MN" sz="3400" dirty="0"/>
              <a:t>M</a:t>
            </a:r>
            <a:r>
              <a:rPr lang="en-US" sz="3400" dirty="0" err="1"/>
              <a:t>ongolia</a:t>
            </a:r>
            <a:r>
              <a:rPr lang="mn-MN" sz="3400" dirty="0"/>
              <a:t> simulation of Covid-19 spread in </a:t>
            </a:r>
            <a:r>
              <a:rPr lang="en-US" sz="3400" dirty="0"/>
              <a:t>Mar</a:t>
            </a:r>
            <a:r>
              <a:rPr lang="mn-MN" sz="3400" dirty="0"/>
              <a:t> 2021</a:t>
            </a:r>
            <a:endParaRPr lang="en-US" sz="3400" dirty="0"/>
          </a:p>
          <a:p>
            <a:endParaRPr lang="en-US" sz="3800" dirty="0"/>
          </a:p>
          <a:p>
            <a:r>
              <a:rPr lang="mn-MN" sz="3800" dirty="0"/>
              <a:t>In February 2021, a group of researchers from NUM presented the new Prime Minister with projection of the Covid 19 spread among the population</a:t>
            </a:r>
            <a:endParaRPr lang="en-US" sz="3800" dirty="0"/>
          </a:p>
          <a:p>
            <a:r>
              <a:rPr lang="mn-MN" sz="3800" dirty="0"/>
              <a:t>This promptly followed with a lockdown of 21 days</a:t>
            </a:r>
            <a:r>
              <a:rPr lang="en-US" sz="3800" dirty="0"/>
              <a:t> during national holiday</a:t>
            </a:r>
          </a:p>
          <a:p>
            <a:endParaRPr lang="en-US" sz="3800" dirty="0"/>
          </a:p>
          <a:p>
            <a:r>
              <a:rPr lang="en-US" sz="3800" dirty="0"/>
              <a:t>However, impact assessment on the economy needs to be addressed. Especially with the implementation of “10 trillion </a:t>
            </a:r>
            <a:r>
              <a:rPr lang="en-US" sz="3800" dirty="0" err="1"/>
              <a:t>Togrog</a:t>
            </a:r>
            <a:r>
              <a:rPr lang="en-US" sz="3800" dirty="0"/>
              <a:t> program”</a:t>
            </a:r>
          </a:p>
          <a:p>
            <a:pPr marL="0" indent="0">
              <a:buNone/>
            </a:pPr>
            <a:r>
              <a:rPr lang="mn-MN" sz="3800" dirty="0"/>
              <a:t>This shows </a:t>
            </a:r>
            <a:r>
              <a:rPr lang="en-US" sz="3800" dirty="0"/>
              <a:t>the need for </a:t>
            </a:r>
            <a:r>
              <a:rPr lang="mn-MN" sz="3800" dirty="0"/>
              <a:t>research </a:t>
            </a:r>
            <a:r>
              <a:rPr lang="en-US" sz="3800" dirty="0"/>
              <a:t>	capacity for the country. U</a:t>
            </a:r>
            <a:r>
              <a:rPr lang="mn-MN" sz="3800" dirty="0"/>
              <a:t>pdated projection on the spread of the pandemic and its impact on the economy</a:t>
            </a:r>
            <a:r>
              <a:rPr lang="en-US" sz="3800" dirty="0"/>
              <a:t> needs to be carried out.</a:t>
            </a:r>
          </a:p>
          <a:p>
            <a:pPr marL="0" indent="0">
              <a:buNone/>
            </a:pPr>
            <a:r>
              <a:rPr lang="mn-MN" sz="3800" i="1" dirty="0"/>
              <a:t>Case in point: </a:t>
            </a:r>
            <a:r>
              <a:rPr lang="mn-MN" sz="3800" dirty="0"/>
              <a:t>Impact of Covid </a:t>
            </a:r>
            <a:r>
              <a:rPr lang="en-US" sz="3800" dirty="0"/>
              <a:t>on economy </a:t>
            </a:r>
            <a:r>
              <a:rPr lang="mn-MN" sz="3800" dirty="0"/>
              <a:t>assessment by the World bank and National Chamber of Commerce</a:t>
            </a:r>
            <a:r>
              <a:rPr lang="en-US" sz="3800" dirty="0"/>
              <a:t> are latest updates</a:t>
            </a:r>
          </a:p>
          <a:p>
            <a:endParaRPr lang="en-US" sz="3800" dirty="0"/>
          </a:p>
          <a:p>
            <a:pPr marL="0" indent="0">
              <a:buNone/>
            </a:pPr>
            <a:r>
              <a:rPr lang="mn-MN" sz="3800" dirty="0"/>
              <a:t>This shows a room for national think tanks assessing and projecting the impact of such events</a:t>
            </a:r>
            <a:r>
              <a:rPr lang="en-US" sz="3800" dirty="0"/>
              <a:t> in the future</a:t>
            </a:r>
          </a:p>
        </p:txBody>
      </p:sp>
    </p:spTree>
    <p:extLst>
      <p:ext uri="{BB962C8B-B14F-4D97-AF65-F5344CB8AC3E}">
        <p14:creationId xmlns:p14="http://schemas.microsoft.com/office/powerpoint/2010/main" val="781934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EA10B-D11B-4E8B-BA15-DDF5C3EED74C}"/>
              </a:ext>
            </a:extLst>
          </p:cNvPr>
          <p:cNvSpPr>
            <a:spLocks noGrp="1"/>
          </p:cNvSpPr>
          <p:nvPr>
            <p:ph type="ctrTitle"/>
          </p:nvPr>
        </p:nvSpPr>
        <p:spPr>
          <a:xfrm>
            <a:off x="1524000" y="1122363"/>
            <a:ext cx="9144000" cy="1891425"/>
          </a:xfrm>
        </p:spPr>
        <p:txBody>
          <a:bodyPr>
            <a:normAutofit/>
          </a:bodyPr>
          <a:lstStyle/>
          <a:p>
            <a:r>
              <a:rPr lang="mn-MN" sz="2800" b="1" i="1" dirty="0">
                <a:latin typeface="+mn-lt"/>
              </a:rPr>
              <a:t>What strategies can the think tanks adopt to upgrade their capacity to develop and share cogent analysis and practical advice to decision-makers in a potential crisis situation with multi-dimensional challenges?</a:t>
            </a:r>
            <a:endParaRPr lang="en-US" sz="2800" b="1" i="1" dirty="0">
              <a:latin typeface="+mn-lt"/>
            </a:endParaRPr>
          </a:p>
        </p:txBody>
      </p:sp>
    </p:spTree>
    <p:extLst>
      <p:ext uri="{BB962C8B-B14F-4D97-AF65-F5344CB8AC3E}">
        <p14:creationId xmlns:p14="http://schemas.microsoft.com/office/powerpoint/2010/main" val="1790711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D5578-D6EE-4E4E-B63F-FEB6413F87B1}"/>
              </a:ext>
            </a:extLst>
          </p:cNvPr>
          <p:cNvSpPr>
            <a:spLocks noGrp="1"/>
          </p:cNvSpPr>
          <p:nvPr>
            <p:ph idx="1"/>
          </p:nvPr>
        </p:nvSpPr>
        <p:spPr>
          <a:xfrm>
            <a:off x="838200" y="354563"/>
            <a:ext cx="10515600" cy="5822400"/>
          </a:xfrm>
        </p:spPr>
        <p:txBody>
          <a:bodyPr/>
          <a:lstStyle/>
          <a:p>
            <a:r>
              <a:rPr lang="mn-MN" dirty="0"/>
              <a:t>Capacity of a such think tank needs to be diverse and capable</a:t>
            </a:r>
            <a:endParaRPr lang="en-US" dirty="0"/>
          </a:p>
          <a:p>
            <a:r>
              <a:rPr lang="mn-MN" dirty="0"/>
              <a:t>Should be able to cover issues related to: Economy, public policy, health, sectoral developments, banking, SME, international trade, infrastructure development and its impact, impact of big projects, labor and demographic changes</a:t>
            </a:r>
            <a:endParaRPr lang="en-US" dirty="0"/>
          </a:p>
          <a:p>
            <a:r>
              <a:rPr lang="en-US" dirty="0"/>
              <a:t>T</a:t>
            </a:r>
            <a:r>
              <a:rPr lang="mn-MN" dirty="0"/>
              <a:t>hink tanks </a:t>
            </a:r>
            <a:r>
              <a:rPr lang="en-US" dirty="0"/>
              <a:t>needs to be more </a:t>
            </a:r>
            <a:r>
              <a:rPr lang="mn-MN" dirty="0"/>
              <a:t>specialized and can collaborate</a:t>
            </a:r>
            <a:endParaRPr lang="en-US" dirty="0"/>
          </a:p>
          <a:p>
            <a:r>
              <a:rPr lang="mn-MN" dirty="0"/>
              <a:t>The Government and International organizations can be the main contractor, </a:t>
            </a:r>
            <a:r>
              <a:rPr lang="mn-MN" b="1" dirty="0"/>
              <a:t>create demand for domestic research</a:t>
            </a:r>
            <a:endParaRPr lang="en-US" b="1" dirty="0"/>
          </a:p>
          <a:p>
            <a:r>
              <a:rPr lang="mn-MN" dirty="0"/>
              <a:t>Analysis must be easy to understand, precise in policy recommendation and be implementable </a:t>
            </a:r>
            <a:endParaRPr lang="en-US" dirty="0"/>
          </a:p>
          <a:p>
            <a:r>
              <a:rPr lang="mn-MN" dirty="0"/>
              <a:t>However, think tanks must always be developing its research capacity (academic studies must be carried out)</a:t>
            </a:r>
            <a:endParaRPr lang="en-US" dirty="0"/>
          </a:p>
          <a:p>
            <a:pPr marL="0" indent="0">
              <a:buNone/>
            </a:pPr>
            <a:endParaRPr lang="en-US" dirty="0"/>
          </a:p>
        </p:txBody>
      </p:sp>
    </p:spTree>
    <p:extLst>
      <p:ext uri="{BB962C8B-B14F-4D97-AF65-F5344CB8AC3E}">
        <p14:creationId xmlns:p14="http://schemas.microsoft.com/office/powerpoint/2010/main" val="3363300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EA10B-D11B-4E8B-BA15-DDF5C3EED74C}"/>
              </a:ext>
            </a:extLst>
          </p:cNvPr>
          <p:cNvSpPr>
            <a:spLocks noGrp="1"/>
          </p:cNvSpPr>
          <p:nvPr>
            <p:ph type="ctrTitle"/>
          </p:nvPr>
        </p:nvSpPr>
        <p:spPr>
          <a:xfrm>
            <a:off x="1524000" y="1122363"/>
            <a:ext cx="9144000" cy="1891425"/>
          </a:xfrm>
        </p:spPr>
        <p:txBody>
          <a:bodyPr>
            <a:noAutofit/>
          </a:bodyPr>
          <a:lstStyle/>
          <a:p>
            <a:pPr lvl="0"/>
            <a:r>
              <a:rPr lang="mn-MN" sz="2800" b="1" i="1" dirty="0">
                <a:latin typeface="+mn-lt"/>
              </a:rPr>
              <a:t>How to strengthen the role of the think tanks in Central Asia, the Caucasus, China, and Mongolia or CAREC to promote and sustain economic and social progress amid and after the pandemic by leveraging multiple sources of channeling ideas, both through advocacy and public policy advice? </a:t>
            </a:r>
            <a:endParaRPr lang="en-US" sz="2800" b="1" i="1" dirty="0">
              <a:latin typeface="+mn-lt"/>
            </a:endParaRPr>
          </a:p>
        </p:txBody>
      </p:sp>
    </p:spTree>
    <p:extLst>
      <p:ext uri="{BB962C8B-B14F-4D97-AF65-F5344CB8AC3E}">
        <p14:creationId xmlns:p14="http://schemas.microsoft.com/office/powerpoint/2010/main" val="4216346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D5578-D6EE-4E4E-B63F-FEB6413F87B1}"/>
              </a:ext>
            </a:extLst>
          </p:cNvPr>
          <p:cNvSpPr>
            <a:spLocks noGrp="1"/>
          </p:cNvSpPr>
          <p:nvPr>
            <p:ph idx="1"/>
          </p:nvPr>
        </p:nvSpPr>
        <p:spPr>
          <a:xfrm>
            <a:off x="838200" y="354563"/>
            <a:ext cx="10515600" cy="5822400"/>
          </a:xfrm>
        </p:spPr>
        <p:txBody>
          <a:bodyPr/>
          <a:lstStyle/>
          <a:p>
            <a:r>
              <a:rPr lang="mn-MN" dirty="0"/>
              <a:t>Cross country studies should be promoted, to share knowledge and learn from country experiences</a:t>
            </a:r>
            <a:endParaRPr lang="en-US" dirty="0"/>
          </a:p>
          <a:p>
            <a:endParaRPr lang="en-US" dirty="0"/>
          </a:p>
          <a:p>
            <a:r>
              <a:rPr lang="mn-MN" dirty="0"/>
              <a:t>Capacity building activities: Joint research with reputable think tanks from USA, UK, Japan, Korea etc</a:t>
            </a:r>
            <a:endParaRPr lang="en-US" dirty="0"/>
          </a:p>
          <a:p>
            <a:endParaRPr lang="en-US" dirty="0"/>
          </a:p>
          <a:p>
            <a:r>
              <a:rPr lang="mn-MN" dirty="0"/>
              <a:t>Demand creates supply: domestic research capacity is paramount</a:t>
            </a:r>
            <a:endParaRPr lang="en-US" dirty="0"/>
          </a:p>
          <a:p>
            <a:endParaRPr lang="en-US" dirty="0"/>
          </a:p>
        </p:txBody>
      </p:sp>
    </p:spTree>
    <p:extLst>
      <p:ext uri="{BB962C8B-B14F-4D97-AF65-F5344CB8AC3E}">
        <p14:creationId xmlns:p14="http://schemas.microsoft.com/office/powerpoint/2010/main" val="879067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577</Words>
  <Application>Microsoft Office PowerPoint</Application>
  <PresentationFormat>Widescreen</PresentationFormat>
  <Paragraphs>36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The CAREC Think Tank Network Virtual Dialogue   Thinking through crises – The role of think tanks</vt:lpstr>
      <vt:lpstr>PowerPoint Presentation</vt:lpstr>
      <vt:lpstr>PowerPoint Presentation</vt:lpstr>
      <vt:lpstr>What strategies can the think tanks adopt to upgrade their capacity to develop and share cogent analysis and practical advice to decision-makers in a potential crisis situation with multi-dimensional challenges?</vt:lpstr>
      <vt:lpstr>PowerPoint Presentation</vt:lpstr>
      <vt:lpstr>How to strengthen the role of the think tanks in Central Asia, the Caucasus, China, and Mongolia or CAREC to promote and sustain economic and social progress amid and after the pandemic by leveraging multiple sources of channeling ideas, both through advocacy and public policy advice?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25</cp:revision>
  <dcterms:created xsi:type="dcterms:W3CDTF">2021-03-23T02:49:02Z</dcterms:created>
  <dcterms:modified xsi:type="dcterms:W3CDTF">2021-03-23T03:42:13Z</dcterms:modified>
</cp:coreProperties>
</file>