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22D28-A98E-41BF-AAF9-4082DFA2C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16634-93F7-4005-BB0C-8C01DD7BC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A81F0-D93D-44E6-B014-E0863326D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20490-12F0-461D-882C-8C32AA274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B59D9-B0E2-4A35-9794-978FCA31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9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2E49E-7528-4AC5-8F4F-FC272BDE6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ABFB6-01A4-47B5-9AE9-6548E1277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5EE52-2A63-4D71-B7D6-9C5853DD9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FB15F-8495-4AE7-BB8B-7956D6D7E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7E0CA-38B2-4BA1-AF6B-F05C83EE3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0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ACC853-F829-4598-9451-3A15578F03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5A5B4-8B34-4645-BEED-DA8E5A7B2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A588A-79CB-44B1-95B7-6C2114B0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603BD-076B-455A-BF78-30584B32F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44A91-A7AF-4CE9-915D-538502624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5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7FCFD-E1BE-49AB-B26B-00C345E4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A1BE5-E046-4B40-A33F-CE3FD9A2B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7027D-D169-411D-82FD-CD48DC5FA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5EB4A-5AA9-4D7E-BEFE-FC820FA4A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AD0D-462E-41DE-8E3D-52C7A7B3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6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B9DA-9236-4253-B42A-689D5E3C5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9D19A-2A5D-437E-BF22-CAAC38BEA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EF9FB-1AAF-493E-87AF-6E6A29A7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12DD4-557D-45DD-93F3-584877D33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985C9-AAF6-467A-BD90-81D0096BC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1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9BFD3-EBC5-43E7-8048-66356A4C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8B336-1939-4793-8459-3317529E9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3652F-A9AA-4D78-A2EF-7F129390B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748C3-A811-466F-8F20-955BE407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A5E1D-E0DE-43B2-8031-AF6BAC20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2E9CC-7239-4F1B-8C90-D3DF080E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1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B9DA-D1DB-44A8-95C7-9D0F0D308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56205-E037-433B-853D-C1D1CAF91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6FA1F-D21F-48F3-8E01-E1F635674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4B67A-27A6-4ADF-8566-099D84F81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DE83E5-08FC-4648-99A2-5DE867DC5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3EAB11-C661-4552-A41D-54F051E65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E80F4A-C9D5-4B34-9F97-39DC00BEA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87240-78A0-4407-AB86-A4B4D5523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4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27693-50F4-4B67-9F45-0C2D225C6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338CA4-EBE6-470C-BFCC-4A095BAF4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6907C-A201-47AB-B2DC-CCB98196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429DB6-1029-420C-A648-231BFF89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0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78AA0-9901-4718-AD60-907A510A9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221258-737F-47A3-AC84-36915FCA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490FF-5E6F-411E-B99F-1CBE98BF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5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87897-DE8D-4881-9875-F8AD95779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890C4-732A-42B3-B469-D46AD0C74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2F452-27A5-473F-B951-7EE6E94F4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87B1E-676B-47E4-B7F3-44D0977F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5E1C5-00C1-457C-BEFC-90851383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6B021-AE1B-44ED-AFC3-3845E937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1C036-C92F-4F4E-9157-81B73FD9F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8DF7B0-DC86-47C1-8E38-272B89EC3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1AA996-CEE8-429B-9081-398AB09E6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D40EA-AD35-4615-80EA-8E3249D58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7FC29-14C0-4B07-9329-CA79E1E5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A1F60-FCB8-4AB9-9082-D278D9E87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2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48041A-479F-4863-93CA-D1167814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BC185-0C63-47D8-B4AB-127E6D819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32D42-952F-4FBE-A81C-E11EF8541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07B47-563A-4BCF-9C30-C9244A32128F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8A470-A83C-42A2-9295-18B4C9B59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F8300-AB82-49AD-BFFB-08BC1D97B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FD029-801B-403E-B20C-8FB2BE16F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4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A10B-D11B-4E8B-BA15-DDF5C3EED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+mn-lt"/>
              </a:rPr>
              <a:t>Сеть аналитических центров ЦАРЭС Виртуальный </a:t>
            </a:r>
            <a:r>
              <a:rPr lang="ru-RU" sz="3600">
                <a:latin typeface="+mn-lt"/>
              </a:rPr>
              <a:t>диалог </a:t>
            </a:r>
            <a:r>
              <a:rPr lang="ru-RU" sz="3600" smtClean="0">
                <a:latin typeface="+mn-lt"/>
              </a:rPr>
              <a:t/>
            </a:r>
            <a:br>
              <a:rPr lang="ru-RU" sz="3600" smtClean="0">
                <a:latin typeface="+mn-lt"/>
              </a:rPr>
            </a:br>
            <a:r>
              <a:rPr lang="ru-RU" sz="3600" smtClean="0">
                <a:latin typeface="+mn-lt"/>
              </a:rPr>
              <a:t>Мыслить </a:t>
            </a:r>
            <a:r>
              <a:rPr lang="ru-RU" sz="3600" dirty="0" smtClean="0">
                <a:latin typeface="+mn-lt"/>
              </a:rPr>
              <a:t>сквозь кризис- </a:t>
            </a:r>
            <a:r>
              <a:rPr lang="ru-RU" sz="3600" dirty="0">
                <a:latin typeface="+mn-lt"/>
              </a:rPr>
              <a:t>роль аналитических центров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90F166-0127-48D4-A390-209228CE0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6056"/>
            <a:ext cx="9144000" cy="881743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ru-RU" dirty="0" smtClean="0"/>
              <a:t>Виртуальный </a:t>
            </a:r>
            <a:r>
              <a:rPr lang="ru-RU" dirty="0"/>
              <a:t>диалог 24 марта, 16-18 часов по пекинскому / улан-</a:t>
            </a:r>
            <a:r>
              <a:rPr lang="ru-RU" dirty="0" err="1"/>
              <a:t>баторскому</a:t>
            </a:r>
            <a:r>
              <a:rPr lang="ru-RU" dirty="0"/>
              <a:t> времени.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8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D5578-D6EE-4E4E-B63F-FEB6413F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4563"/>
            <a:ext cx="10515600" cy="582240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/>
              <a:t>Каковы хорошие примеры и извлеченные уроки о роли аналитических центров в информированных ответных мерах государственной политики во время пандемии COVID-19?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D73474-644A-4527-BB2E-C1F16B56EC17}"/>
              </a:ext>
            </a:extLst>
          </p:cNvPr>
          <p:cNvSpPr/>
          <p:nvPr/>
        </p:nvSpPr>
        <p:spPr>
          <a:xfrm>
            <a:off x="1032438" y="5542469"/>
            <a:ext cx="10515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Пандемия начала распространяться 10 ноября 2020 года.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79BAEC-D718-47ED-A64D-34118FE7B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312" y="1762582"/>
            <a:ext cx="56673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9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D5578-D6EE-4E4E-B63F-FEB6413F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4562"/>
            <a:ext cx="10515600" cy="6316825"/>
          </a:xfrm>
        </p:spPr>
        <p:txBody>
          <a:bodyPr>
            <a:normAutofit fontScale="40000" lnSpcReduction="20000"/>
          </a:bodyPr>
          <a:lstStyle/>
          <a:p>
            <a:r>
              <a:rPr lang="ru-RU" sz="3800" dirty="0"/>
              <a:t>Оценка воздействия Covid-19 на домохозяйства (ПРООН, апрель 2020 г. и Всемирный банк, май, сентябрь, декабрь 2020 г.)) и бизнес (ПРООН, апрель 2020 г. и Торговая палата, декабрь 2020 г.)</a:t>
            </a:r>
            <a:endParaRPr lang="en-US" sz="3800" dirty="0"/>
          </a:p>
          <a:p>
            <a:r>
              <a:rPr lang="ru-RU" sz="3800" dirty="0"/>
              <a:t>Процесс принятия решений в Монголии проходит через Государственную комиссию по чрезвычайным ситуациям.</a:t>
            </a:r>
            <a:endParaRPr lang="en-US" sz="3800" dirty="0" smtClean="0"/>
          </a:p>
          <a:p>
            <a:pPr lvl="1"/>
            <a:r>
              <a:rPr lang="ru-RU" sz="3400" dirty="0"/>
              <a:t>Заместитель премьер-министра является главой Комиссии, а министры и высокопоставленные должностные лица министерств и ведомств являются ее членами.</a:t>
            </a:r>
            <a:endParaRPr lang="en-US" sz="3400" dirty="0" smtClean="0"/>
          </a:p>
          <a:p>
            <a:pPr lvl="1"/>
            <a:r>
              <a:rPr lang="ru-RU" sz="3400" dirty="0"/>
              <a:t>У этой комиссии нет постоянных исследовательских возможностей</a:t>
            </a:r>
            <a:endParaRPr lang="en-US" sz="3400" dirty="0"/>
          </a:p>
          <a:p>
            <a:pPr lvl="1"/>
            <a:r>
              <a:rPr lang="ru-RU" sz="3400" dirty="0"/>
              <a:t>Сильно зависит от министерства здравоохранения на ранних этапах пандемии</a:t>
            </a:r>
            <a:endParaRPr lang="en-US" sz="3400" dirty="0"/>
          </a:p>
          <a:p>
            <a:r>
              <a:rPr lang="mn-MN" sz="3800" i="1" dirty="0"/>
              <a:t>Дело в точке</a:t>
            </a:r>
            <a:r>
              <a:rPr lang="mn-MN" sz="3800" i="1" dirty="0" smtClean="0"/>
              <a:t>:</a:t>
            </a:r>
            <a:r>
              <a:rPr lang="ru-RU" sz="3800" i="1" dirty="0"/>
              <a:t> </a:t>
            </a:r>
            <a:r>
              <a:rPr lang="ru-RU" sz="3800" dirty="0"/>
              <a:t>Наше исследование влияния </a:t>
            </a:r>
            <a:r>
              <a:rPr lang="ru-RU" sz="3800" dirty="0" err="1"/>
              <a:t>Covid</a:t>
            </a:r>
            <a:r>
              <a:rPr lang="ru-RU" sz="3800" dirty="0"/>
              <a:t> 19 в апреле 2020 года на начало пандемии</a:t>
            </a:r>
            <a:endParaRPr lang="en-US" sz="3800" dirty="0"/>
          </a:p>
          <a:p>
            <a:r>
              <a:rPr lang="ru-RU" sz="3800" dirty="0"/>
              <a:t>В ноябре 2020 года Государственная комиссия по чрезвычайным ситуациям создала исследовательскую рабочую группу.</a:t>
            </a:r>
            <a:endParaRPr lang="en-US" sz="3800" dirty="0"/>
          </a:p>
          <a:p>
            <a:pPr lvl="1"/>
            <a:r>
              <a:rPr lang="ru-RU" sz="3400" dirty="0"/>
              <a:t>Моделирование распространения Covid-19 в Национальном университете Монголии в марте 2021 года</a:t>
            </a:r>
            <a:endParaRPr lang="en-US" sz="3400" dirty="0" smtClean="0"/>
          </a:p>
          <a:p>
            <a:endParaRPr lang="en-US" sz="3800" dirty="0" smtClean="0"/>
          </a:p>
          <a:p>
            <a:r>
              <a:rPr lang="ru-RU" sz="3800" dirty="0"/>
              <a:t>В феврале 2021 года группа исследователей из NUM представила новому премьер-министру прогноз распространения </a:t>
            </a:r>
            <a:r>
              <a:rPr lang="ru-RU" sz="3800" dirty="0" err="1"/>
              <a:t>Covid</a:t>
            </a:r>
            <a:r>
              <a:rPr lang="ru-RU" sz="3800" dirty="0"/>
              <a:t> 19 среди населения.</a:t>
            </a:r>
            <a:endParaRPr lang="en-US" sz="3800" dirty="0"/>
          </a:p>
          <a:p>
            <a:r>
              <a:rPr lang="ru-RU" sz="3800" dirty="0"/>
              <a:t>Вскоре за этим последовала изоляция на 21 день во время национальных праздников.</a:t>
            </a:r>
            <a:endParaRPr lang="en-US" sz="3800" dirty="0" smtClean="0"/>
          </a:p>
          <a:p>
            <a:endParaRPr lang="en-US" sz="3800" dirty="0" smtClean="0"/>
          </a:p>
          <a:p>
            <a:r>
              <a:rPr lang="ru-RU" sz="3800" dirty="0"/>
              <a:t>Однако необходимо рассмотреть вопрос об оценке воздействия на экономику. Особенно с реализацией «10 трлн </a:t>
            </a:r>
            <a:r>
              <a:rPr lang="ru-RU" sz="3800" dirty="0" err="1"/>
              <a:t>тогрогской</a:t>
            </a:r>
            <a:r>
              <a:rPr lang="ru-RU" sz="3800" dirty="0"/>
              <a:t> программы».</a:t>
            </a:r>
            <a:endParaRPr lang="en-US" sz="3800" dirty="0"/>
          </a:p>
          <a:p>
            <a:pPr marL="0" indent="0">
              <a:buNone/>
            </a:pPr>
            <a:r>
              <a:rPr lang="ru-RU" sz="3800" dirty="0"/>
              <a:t>Это показывает потребность страны в исследовательском потенциале. Необходимо составить </a:t>
            </a:r>
            <a:r>
              <a:rPr lang="ru-RU" sz="3800" dirty="0" smtClean="0"/>
              <a:t>обновленный </a:t>
            </a:r>
            <a:r>
              <a:rPr lang="ru-RU" sz="3800" dirty="0"/>
              <a:t>прогноз распространения пандемии и ее воздействия на экономику.</a:t>
            </a:r>
            <a:endParaRPr lang="en-US" sz="3800" dirty="0" smtClean="0"/>
          </a:p>
          <a:p>
            <a:pPr marL="0" indent="0">
              <a:buNone/>
            </a:pPr>
            <a:r>
              <a:rPr lang="mn-MN" sz="3800" i="1" dirty="0"/>
              <a:t>Дело в точке: </a:t>
            </a:r>
            <a:r>
              <a:rPr lang="ru-RU" sz="3800" dirty="0"/>
              <a:t>Влияние </a:t>
            </a:r>
            <a:r>
              <a:rPr lang="ru-RU" sz="3800" dirty="0" err="1"/>
              <a:t>Covid</a:t>
            </a:r>
            <a:r>
              <a:rPr lang="ru-RU" sz="3800" dirty="0"/>
              <a:t> на экономическую оценку Всемирного банка и Национальной торговой палаты - последние обновления</a:t>
            </a:r>
            <a:endParaRPr lang="en-US" sz="3800" dirty="0" smtClean="0"/>
          </a:p>
          <a:p>
            <a:pPr marL="0" indent="0">
              <a:buNone/>
            </a:pPr>
            <a:r>
              <a:rPr lang="ru-RU" sz="3800" dirty="0"/>
              <a:t>Это дает возможность национальным аналитическим центрам оценивать и прогнозировать влияние таких событий в будущем.</a:t>
            </a:r>
            <a:endParaRPr lang="en-US" sz="3800" dirty="0"/>
          </a:p>
          <a:p>
            <a:pPr marL="0" indent="0">
              <a:buNone/>
            </a:pP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781934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A10B-D11B-4E8B-BA15-DDF5C3EED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1425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latin typeface="+mn-lt"/>
              </a:rPr>
              <a:t>Какие стратегии могут принять аналитические центры для повышения своего потенциала в области разработки и обмена убедительным анализом и практическими советами для лиц, принимающих решения, в потенциальной кризисной ситуации с многомерными проблемами?</a:t>
            </a:r>
            <a:endParaRPr lang="en-US" sz="28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071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D5578-D6EE-4E4E-B63F-FEB6413F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4563"/>
            <a:ext cx="10515600" cy="58224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Возможности такого аналитического центра должны быть разнообразными и способными.</a:t>
            </a:r>
            <a:endParaRPr lang="en-US" dirty="0"/>
          </a:p>
          <a:p>
            <a:r>
              <a:rPr lang="ru-RU" dirty="0"/>
              <a:t>Должен уметь освещать вопросы, связанные с: экономикой, государственной политикой, здравоохранением, развитием секторов, банковским делом, малым и средним бизнесом, международной торговлей, развитием инфраструктуры и его влиянием, влиянием крупных проектов, трудовыми и демографическими изменениями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Аналитические центры должны быть более специализированными и могут </a:t>
            </a:r>
            <a:r>
              <a:rPr lang="ru-RU" dirty="0" smtClean="0"/>
              <a:t>сотрудничать</a:t>
            </a:r>
            <a:endParaRPr lang="en-US" dirty="0" smtClean="0"/>
          </a:p>
          <a:p>
            <a:r>
              <a:rPr lang="ru-RU" dirty="0"/>
              <a:t>Государство и международные организации могут быть основным подрядчиком, </a:t>
            </a:r>
            <a:r>
              <a:rPr lang="ru-RU" b="1" dirty="0"/>
              <a:t>создавать спрос на отечественные исследования.</a:t>
            </a:r>
            <a:endParaRPr lang="en-US" b="1" dirty="0" smtClean="0"/>
          </a:p>
          <a:p>
            <a:r>
              <a:rPr lang="ru-RU" dirty="0"/>
              <a:t>Анализ должен быть простым для понимания, точным с точки зрения рекомендаций по политике и реализуемым.</a:t>
            </a:r>
            <a:endParaRPr lang="en-US" dirty="0" smtClean="0"/>
          </a:p>
          <a:p>
            <a:r>
              <a:rPr lang="ru-RU" dirty="0"/>
              <a:t>Однако аналитические центры всегда должны развивать свой исследовательский потенциал (необходимо проводить академические исследования).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30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A10B-D11B-4E8B-BA15-DDF5C3EED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1425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>
                <a:latin typeface="+mn-lt"/>
              </a:rPr>
              <a:t>Как усилить роль аналитических центров в Центральной Азии, на Кавказе, в Китае и Монголии или ЦАРЭС в продвижении и поддержании экономического и социального прогресса во время и после пандемии за счет использования нескольких источников распространения идей, как через пропаганду, так и через консультации по государственной политике</a:t>
            </a:r>
            <a:r>
              <a:rPr lang="mn-MN" sz="2800" b="1" i="1" dirty="0" smtClean="0">
                <a:latin typeface="+mn-lt"/>
              </a:rPr>
              <a:t> </a:t>
            </a:r>
            <a:endParaRPr lang="en-US" sz="28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634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D5578-D6EE-4E4E-B63F-FEB6413F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4563"/>
            <a:ext cx="10515600" cy="5822400"/>
          </a:xfrm>
        </p:spPr>
        <p:txBody>
          <a:bodyPr/>
          <a:lstStyle/>
          <a:p>
            <a:r>
              <a:rPr lang="ru-RU" dirty="0"/>
              <a:t>Следует поощрять </a:t>
            </a:r>
            <a:r>
              <a:rPr lang="ru-RU" dirty="0" err="1"/>
              <a:t>межстрановые</a:t>
            </a:r>
            <a:r>
              <a:rPr lang="ru-RU" dirty="0"/>
              <a:t> исследования, чтобы делиться знаниями и учиться на опыте стран.</a:t>
            </a:r>
            <a:endParaRPr lang="en-US" dirty="0"/>
          </a:p>
          <a:p>
            <a:r>
              <a:rPr lang="ru-RU" dirty="0"/>
              <a:t>Деятельность по наращиванию потенциала: совместные исследования с авторитетными аналитическими центрами из США, Великобритании, Японии, Кореи и т. Д.</a:t>
            </a:r>
            <a:endParaRPr lang="en-US" dirty="0"/>
          </a:p>
          <a:p>
            <a:r>
              <a:rPr lang="ru-RU"/>
              <a:t>Спрос рождает предложение: первостепенное значение имеет внутренний исследовательский потенциал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067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523</Words>
  <Application>Microsoft Office PowerPoint</Application>
  <PresentationFormat>Широкоэкранный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Сеть аналитических центров ЦАРЭС Виртуальный диалог  Мыслить сквозь кризис- роль аналитических центров</vt:lpstr>
      <vt:lpstr>Презентация PowerPoint</vt:lpstr>
      <vt:lpstr>Презентация PowerPoint</vt:lpstr>
      <vt:lpstr>Какие стратегии могут принять аналитические центры для повышения своего потенциала в области разработки и обмена убедительным анализом и практическими советами для лиц, принимающих решения, в потенциальной кризисной ситуации с многомерными проблемами?</vt:lpstr>
      <vt:lpstr>Презентация PowerPoint</vt:lpstr>
      <vt:lpstr>Как усилить роль аналитических центров в Центральной Азии, на Кавказе, в Китае и Монголии или ЦАРЭС в продвижении и поддержании экономического и социального прогресса во время и после пандемии за счет использования нескольких источников распространения идей, как через пропаганду, так и через консультации по государственной политике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Пользователь Windows</cp:lastModifiedBy>
  <cp:revision>31</cp:revision>
  <dcterms:created xsi:type="dcterms:W3CDTF">2021-03-23T02:49:02Z</dcterms:created>
  <dcterms:modified xsi:type="dcterms:W3CDTF">2021-03-23T11:53:25Z</dcterms:modified>
</cp:coreProperties>
</file>