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638" r:id="rId2"/>
    <p:sldId id="633" r:id="rId3"/>
    <p:sldId id="637" r:id="rId4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 Q" initials="SQ" lastIdx="1" clrIdx="0">
    <p:extLst>
      <p:ext uri="{19B8F6BF-5375-455C-9EA6-DF929625EA0E}">
        <p15:presenceInfo xmlns:p15="http://schemas.microsoft.com/office/powerpoint/2012/main" userId="210382fb14fed95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774" autoAdjust="0"/>
  </p:normalViewPr>
  <p:slideViewPr>
    <p:cSldViewPr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7C96EBC7-1DE1-4C5B-B889-D1163966CAB6}" type="datetimeFigureOut">
              <a:rPr lang="en-US" smtClean="0"/>
              <a:t>2021/3/23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60D24B9-909C-4E09-88A5-6C0AA9631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1292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A45CF8-994A-48D6-B4A9-50CF02D4A678}" type="datetimeFigureOut">
              <a:rPr lang="en-US" smtClean="0"/>
              <a:t>2021/3/23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073CEA4-A239-4370-B0CA-ACF8FADA3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2903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B9866A45-27DA-437D-89F6-46A544E0046D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404D-03A8-46F0-9E87-ABB406215DEC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1115-801F-40CA-B9F1-B0E01694F82E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55A159-8670-48A9-AE91-F4DF4E868C35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8927192F-8472-437A-998B-3C3BDE0833D4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E2AF-5E01-4CD9-B872-5D14D2A453AA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9A66-EB61-43F9-AE42-F4F80C6871DB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991E1A-0F88-4906-9F53-8B8DD5B884D3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8493-369B-49B3-BE1F-719F6AA18EC5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D2ED99-0CF7-4610-850C-6F74A6337109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A90AAE-5FE5-45EE-9EF0-26A075258DB8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73294A-90EF-4810-A873-54F56F653EAE}" type="datetime1">
              <a:rPr lang="en-US" smtClean="0"/>
              <a:t>2021/3/23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learning.carecinstitut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E7F86D-6B54-4901-9718-86D3BDF9F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07442"/>
            <a:ext cx="10566400" cy="9906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the role of think tanks for public policy responses during the </a:t>
            </a:r>
            <a:r>
              <a:rPr lang="en-US" sz="2800" dirty="0">
                <a:solidFill>
                  <a:srgbClr val="0070C0"/>
                </a:solidFill>
              </a:rPr>
              <a:t>COVID-19 </a:t>
            </a:r>
            <a:r>
              <a:rPr lang="en-US" sz="2800" b="1" dirty="0">
                <a:solidFill>
                  <a:srgbClr val="0070C0"/>
                </a:solidFill>
              </a:rPr>
              <a:t>pandemic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F8181D-C167-4E83-841E-9E995C5EE5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6705600" cy="2620547"/>
          </a:xfrm>
        </p:spPr>
        <p:txBody>
          <a:bodyPr>
            <a:noAutofit/>
          </a:bodyPr>
          <a:lstStyle/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2000" b="1" dirty="0">
                <a:ea typeface="SimSun" panose="02010600030101010101" pitchFamily="2" charset="-122"/>
              </a:rPr>
              <a:t>Analysis of the development of the pandemic and of countermeasures </a:t>
            </a:r>
            <a:r>
              <a:rPr lang="en-US" sz="2000" dirty="0">
                <a:ea typeface="SimSun" panose="02010600030101010101" pitchFamily="2" charset="-122"/>
              </a:rPr>
              <a:t>(Infections, stringency of containment measures, timing)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2000" b="1" dirty="0">
                <a:ea typeface="SimSun" panose="02010600030101010101" pitchFamily="2" charset="-122"/>
              </a:rPr>
              <a:t>Analysis of economic impact and government policy countermeasures </a:t>
            </a:r>
            <a:r>
              <a:rPr lang="en-US" sz="2000" dirty="0">
                <a:ea typeface="SimSun" panose="02010600030101010101" pitchFamily="2" charset="-122"/>
              </a:rPr>
              <a:t>(Macro - monetary and fiscal policy, support measures, - </a:t>
            </a:r>
            <a:br>
              <a:rPr lang="en-US" sz="2000" dirty="0">
                <a:ea typeface="SimSun" panose="02010600030101010101" pitchFamily="2" charset="-122"/>
              </a:rPr>
            </a:br>
            <a:r>
              <a:rPr lang="en-US" sz="2000" dirty="0">
                <a:ea typeface="SimSun" panose="02010600030101010101" pitchFamily="2" charset="-122"/>
              </a:rPr>
              <a:t>more specifically - </a:t>
            </a:r>
            <a:r>
              <a:rPr lang="en-US" sz="2000" dirty="0" err="1">
                <a:ea typeface="SimSun" panose="02010600030101010101" pitchFamily="2" charset="-122"/>
              </a:rPr>
              <a:t>MSMEs</a:t>
            </a:r>
            <a:r>
              <a:rPr lang="en-US" sz="2000" dirty="0">
                <a:ea typeface="SimSun" panose="02010600030101010101" pitchFamily="2" charset="-122"/>
              </a:rPr>
              <a:t>, Tourism, etc.)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2000" b="1" dirty="0">
                <a:ea typeface="SimSun" panose="02010600030101010101" pitchFamily="2" charset="-122"/>
              </a:rPr>
              <a:t>Analysis of public opinion and social behavior </a:t>
            </a:r>
            <a:r>
              <a:rPr lang="en-US" sz="2000" dirty="0">
                <a:ea typeface="SimSun" panose="02010600030101010101" pitchFamily="2" charset="-122"/>
              </a:rPr>
              <a:t>(e.g. attitudes towards vaccination)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2000" b="1" dirty="0">
                <a:ea typeface="SimSun" panose="02010600030101010101" pitchFamily="2" charset="-122"/>
              </a:rPr>
              <a:t>Analysis of options to build back better </a:t>
            </a:r>
            <a:r>
              <a:rPr lang="en-US" sz="2000" dirty="0">
                <a:ea typeface="SimSun" panose="02010600030101010101" pitchFamily="2" charset="-122"/>
              </a:rPr>
              <a:t>(digitalization, greening, gender-equality, health systems etc.; economic corridors)</a:t>
            </a:r>
          </a:p>
          <a:p>
            <a:pPr marL="517525" lvl="1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000" dirty="0">
              <a:ea typeface="SimSun" panose="02010600030101010101" pitchFamily="2" charset="-122"/>
            </a:endParaRPr>
          </a:p>
          <a:p>
            <a:pPr marL="517525" lvl="1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000" dirty="0">
              <a:ea typeface="SimSun" panose="02010600030101010101" pitchFamily="2" charset="-122"/>
            </a:endParaRP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endParaRPr lang="en-US" sz="2400" b="1" dirty="0">
              <a:ea typeface="SimSun" panose="02010600030101010101" pitchFamily="2" charset="-122"/>
            </a:endParaRPr>
          </a:p>
          <a:p>
            <a:pPr lvl="1"/>
            <a:endParaRPr lang="en-US" sz="2400" b="1" dirty="0">
              <a:ea typeface="SimSun" panose="02010600030101010101" pitchFamily="2" charset="-122"/>
            </a:endParaRPr>
          </a:p>
          <a:p>
            <a:pPr lvl="1"/>
            <a:endParaRPr lang="en-US" sz="2400" b="1" dirty="0">
              <a:ea typeface="SimSun" panose="02010600030101010101" pitchFamily="2" charset="-122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59B74D6-A46D-4DAA-92CB-9D72F6B824E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Picture 4" descr="Quotes about Future Is Bright (101 quotes)">
            <a:extLst>
              <a:ext uri="{FF2B5EF4-FFF2-40B4-BE49-F238E27FC236}">
                <a16:creationId xmlns:a16="http://schemas.microsoft.com/office/drawing/2014/main" xmlns="" id="{17F187FC-992B-4FB3-8092-F4BDCAA3D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05000"/>
            <a:ext cx="4580553" cy="347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47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F8181D-C167-4E83-841E-9E995C5EE5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8480" y="1143000"/>
            <a:ext cx="7081520" cy="1981200"/>
          </a:xfrm>
        </p:spPr>
        <p:txBody>
          <a:bodyPr>
            <a:normAutofit lnSpcReduction="10000"/>
          </a:bodyPr>
          <a:lstStyle/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2000" b="1" dirty="0">
                <a:ea typeface="SimSun" panose="02010600030101010101" pitchFamily="2" charset="-122"/>
              </a:rPr>
              <a:t>Talk to them </a:t>
            </a:r>
            <a:r>
              <a:rPr lang="en-US" sz="2000" dirty="0">
                <a:ea typeface="SimSun" panose="02010600030101010101" pitchFamily="2" charset="-122"/>
              </a:rPr>
              <a:t>(in understandable language)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2000" b="1" dirty="0">
                <a:ea typeface="SimSun" panose="02010600030101010101" pitchFamily="2" charset="-122"/>
              </a:rPr>
              <a:t>Talk to society to influence them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2000" b="1" dirty="0">
                <a:ea typeface="SimSun" panose="02010600030101010101" pitchFamily="2" charset="-122"/>
              </a:rPr>
              <a:t>Talk to opinion leaders and media to influence society</a:t>
            </a:r>
            <a:endParaRPr lang="en-US" sz="2300" dirty="0">
              <a:ea typeface="SimSun" panose="02010600030101010101" pitchFamily="2" charset="-122"/>
            </a:endParaRPr>
          </a:p>
          <a:p>
            <a:pPr lvl="1"/>
            <a:endParaRPr lang="en-US" sz="1500" dirty="0">
              <a:ea typeface="SimSun" panose="02010600030101010101" pitchFamily="2" charset="-122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59B74D6-A46D-4DAA-92CB-9D72F6B824E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AFE4729-C48B-4680-9399-22B677103FF0}"/>
              </a:ext>
            </a:extLst>
          </p:cNvPr>
          <p:cNvSpPr txBox="1">
            <a:spLocks/>
          </p:cNvSpPr>
          <p:nvPr/>
        </p:nvSpPr>
        <p:spPr>
          <a:xfrm>
            <a:off x="914400" y="3443507"/>
            <a:ext cx="10185400" cy="823693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70C0"/>
                </a:solidFill>
              </a:rPr>
              <a:t>How to strengthen </a:t>
            </a:r>
            <a:r>
              <a:rPr lang="en-US" sz="2400" dirty="0">
                <a:solidFill>
                  <a:srgbClr val="0070C0"/>
                </a:solidFill>
              </a:rPr>
              <a:t>the</a:t>
            </a:r>
            <a:r>
              <a:rPr lang="en-US" sz="2400" b="1" dirty="0">
                <a:solidFill>
                  <a:srgbClr val="0070C0"/>
                </a:solidFill>
              </a:rPr>
              <a:t> role of think tanks in CAREC to promote and sustain economic and social progress?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3EDEA8A4-DC9C-4AD5-A480-3903555A0207}"/>
              </a:ext>
            </a:extLst>
          </p:cNvPr>
          <p:cNvSpPr txBox="1">
            <a:spLocks/>
          </p:cNvSpPr>
          <p:nvPr/>
        </p:nvSpPr>
        <p:spPr>
          <a:xfrm>
            <a:off x="538480" y="4389853"/>
            <a:ext cx="10434320" cy="2087147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5000" b="1" dirty="0">
                <a:ea typeface="SimSun" panose="02010600030101010101" pitchFamily="2" charset="-122"/>
              </a:rPr>
              <a:t>Joint publications </a:t>
            </a:r>
            <a:r>
              <a:rPr lang="en-US" sz="5000" dirty="0">
                <a:ea typeface="SimSun" panose="02010600030101010101" pitchFamily="2" charset="-122"/>
              </a:rPr>
              <a:t>(shall we set up a journal?) 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5000" b="1" dirty="0">
                <a:ea typeface="SimSun" panose="02010600030101010101" pitchFamily="2" charset="-122"/>
              </a:rPr>
              <a:t>Joint events </a:t>
            </a:r>
            <a:r>
              <a:rPr lang="en-US" sz="5000" dirty="0">
                <a:ea typeface="SimSun" panose="02010600030101010101" pitchFamily="2" charset="-122"/>
              </a:rPr>
              <a:t>(think-tank forum, research conference)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5000" b="1" dirty="0">
                <a:ea typeface="SimSun" panose="02010600030101010101" pitchFamily="2" charset="-122"/>
              </a:rPr>
              <a:t>International organizations for collaboration </a:t>
            </a:r>
            <a:r>
              <a:rPr lang="en-US" sz="5000" dirty="0">
                <a:ea typeface="SimSun" panose="02010600030101010101" pitchFamily="2" charset="-122"/>
              </a:rPr>
              <a:t>(e.g. </a:t>
            </a:r>
            <a:r>
              <a:rPr lang="en-US" sz="5000" dirty="0" err="1">
                <a:ea typeface="SimSun" panose="02010600030101010101" pitchFamily="2" charset="-122"/>
              </a:rPr>
              <a:t>CEEMAN</a:t>
            </a:r>
            <a:r>
              <a:rPr lang="en-US" sz="5000" dirty="0">
                <a:ea typeface="SimSun" panose="02010600030101010101" pitchFamily="2" charset="-122"/>
              </a:rPr>
              <a:t>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en-US" sz="5000" b="1" dirty="0">
                <a:ea typeface="SimSun" panose="02010600030101010101" pitchFamily="2" charset="-122"/>
              </a:rPr>
              <a:t>Joint outreach </a:t>
            </a:r>
            <a:r>
              <a:rPr lang="en-US" sz="5000" dirty="0">
                <a:ea typeface="SimSun" panose="02010600030101010101" pitchFamily="2" charset="-122"/>
              </a:rPr>
              <a:t>(joint statements and initiatives) </a:t>
            </a:r>
          </a:p>
          <a:p>
            <a:pPr lvl="1"/>
            <a:endParaRPr lang="en-US" sz="1500" dirty="0">
              <a:ea typeface="SimSun" panose="02010600030101010101" pitchFamily="2" charset="-122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D43CCC71-B2E4-4C18-A33D-C8FBBF2B11F0}"/>
              </a:ext>
            </a:extLst>
          </p:cNvPr>
          <p:cNvSpPr txBox="1">
            <a:spLocks/>
          </p:cNvSpPr>
          <p:nvPr/>
        </p:nvSpPr>
        <p:spPr>
          <a:xfrm>
            <a:off x="990600" y="228600"/>
            <a:ext cx="10337800" cy="671293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70C0"/>
                </a:solidFill>
              </a:rPr>
              <a:t>What strategies can think tanks adopt to share cogent analysis and practical advice to decision-makers?</a:t>
            </a:r>
          </a:p>
        </p:txBody>
      </p:sp>
      <p:pic>
        <p:nvPicPr>
          <p:cNvPr id="2050" name="Picture 2" descr="I am not going to convince you - Diet Doctor">
            <a:extLst>
              <a:ext uri="{FF2B5EF4-FFF2-40B4-BE49-F238E27FC236}">
                <a16:creationId xmlns:a16="http://schemas.microsoft.com/office/drawing/2014/main" xmlns="" id="{948FAD35-3C47-4942-A3B3-533BA954E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592" y="868509"/>
            <a:ext cx="3733224" cy="248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176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E7F86D-6B54-4901-9718-86D3BDF9F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320986"/>
            <a:ext cx="7620000" cy="5334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CAREC Institute eLearning Platform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F8181D-C167-4E83-841E-9E995C5EE5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7696200" cy="56388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</a:pPr>
            <a:r>
              <a:rPr lang="en-US" sz="2000" dirty="0">
                <a:ea typeface="SimSun" panose="02010600030101010101" pitchFamily="2" charset="-122"/>
                <a:hlinkClick r:id="rId2"/>
              </a:rPr>
              <a:t>https://elearning.carecinstitute.org/</a:t>
            </a:r>
            <a:r>
              <a:rPr lang="en-US" sz="2000" dirty="0">
                <a:ea typeface="SimSun" panose="02010600030101010101" pitchFamily="2" charset="-122"/>
              </a:rPr>
              <a:t> </a:t>
            </a:r>
          </a:p>
          <a:p>
            <a:pPr marL="517525" lvl="1" indent="220663">
              <a:spcBef>
                <a:spcPts val="0"/>
              </a:spcBef>
              <a:spcAft>
                <a:spcPts val="2400"/>
              </a:spcAft>
            </a:pPr>
            <a:r>
              <a:rPr lang="en-US" sz="2200" b="1" dirty="0">
                <a:ea typeface="SimSun" panose="02010600030101010101" pitchFamily="2" charset="-122"/>
              </a:rPr>
              <a:t>Open for utilization by all key international, regional, and national partners.</a:t>
            </a:r>
          </a:p>
          <a:p>
            <a:pPr marL="517525" lvl="1" indent="220663">
              <a:spcBef>
                <a:spcPts val="0"/>
              </a:spcBef>
              <a:spcAft>
                <a:spcPts val="2400"/>
              </a:spcAft>
            </a:pPr>
            <a:r>
              <a:rPr lang="en-US" sz="2200" b="1" dirty="0">
                <a:ea typeface="SimSun" panose="02010600030101010101" pitchFamily="2" charset="-122"/>
              </a:rPr>
              <a:t>Partners’ developed contents shall be related to CAREC priority areas.</a:t>
            </a:r>
          </a:p>
          <a:p>
            <a:pPr marL="517525" lvl="1" indent="220663">
              <a:spcBef>
                <a:spcPts val="0"/>
              </a:spcBef>
              <a:spcAft>
                <a:spcPts val="2400"/>
              </a:spcAft>
            </a:pPr>
            <a:r>
              <a:rPr lang="en-US" sz="2200" b="1" dirty="0">
                <a:ea typeface="SimSun" panose="02010600030101010101" pitchFamily="2" charset="-122"/>
              </a:rPr>
              <a:t>Partners’ lead experts shall be responsible keeping the posted content timely and relevant. </a:t>
            </a:r>
          </a:p>
          <a:p>
            <a:pPr marL="517525" lvl="1" indent="220663">
              <a:spcBef>
                <a:spcPts val="0"/>
              </a:spcBef>
              <a:spcAft>
                <a:spcPts val="2400"/>
              </a:spcAft>
            </a:pPr>
            <a:r>
              <a:rPr lang="en-US" sz="2200" b="1" dirty="0">
                <a:ea typeface="SimSun" panose="02010600030101010101" pitchFamily="2" charset="-122"/>
              </a:rPr>
              <a:t>Partners shall bear the responsibility for copyright, plagiarism, and accuracy of the content.</a:t>
            </a:r>
          </a:p>
          <a:p>
            <a:pPr marL="517525" lvl="1" indent="220663">
              <a:spcBef>
                <a:spcPts val="0"/>
              </a:spcBef>
              <a:spcAft>
                <a:spcPts val="2400"/>
              </a:spcAft>
            </a:pPr>
            <a:r>
              <a:rPr lang="en-US" sz="2200" b="1" dirty="0">
                <a:ea typeface="SimSun" panose="02010600030101010101" pitchFamily="2" charset="-122"/>
              </a:rPr>
              <a:t>The language of video lectures and discussions shall be preferably English with subtitles in one of the languages commonly used in the CAREC region </a:t>
            </a:r>
            <a:r>
              <a:rPr lang="en-US" sz="2200" dirty="0">
                <a:ea typeface="SimSun" panose="02010600030101010101" pitchFamily="2" charset="-122"/>
              </a:rPr>
              <a:t>(i.e. Russian or Chinese)</a:t>
            </a:r>
            <a:r>
              <a:rPr lang="en-US" sz="2200" b="1" dirty="0">
                <a:ea typeface="SimSun" panose="02010600030101010101" pitchFamily="2" charset="-122"/>
              </a:rPr>
              <a:t>.</a:t>
            </a:r>
          </a:p>
          <a:p>
            <a:pPr lvl="1">
              <a:spcAft>
                <a:spcPts val="2400"/>
              </a:spcAft>
            </a:pPr>
            <a:endParaRPr lang="en-US" sz="2300" dirty="0">
              <a:ea typeface="SimSun" panose="02010600030101010101" pitchFamily="2" charset="-122"/>
            </a:endParaRPr>
          </a:p>
          <a:p>
            <a:pPr lvl="1">
              <a:spcAft>
                <a:spcPts val="2400"/>
              </a:spcAft>
            </a:pPr>
            <a:endParaRPr lang="en-US" sz="1500" dirty="0">
              <a:ea typeface="SimSun" panose="02010600030101010101" pitchFamily="2" charset="-122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59B74D6-A46D-4DAA-92CB-9D72F6B824E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Some of Best Online sources to learn WEB Development | Assen Kovachev">
            <a:extLst>
              <a:ext uri="{FF2B5EF4-FFF2-40B4-BE49-F238E27FC236}">
                <a16:creationId xmlns:a16="http://schemas.microsoft.com/office/drawing/2014/main" xmlns="" id="{4149BE9D-CB70-4185-A8F7-CE7380DFD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988" y="2895600"/>
            <a:ext cx="308610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102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11365</TotalTime>
  <Words>246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SimSun</vt:lpstr>
      <vt:lpstr>Calibri</vt:lpstr>
      <vt:lpstr>Century Schoolbook</vt:lpstr>
      <vt:lpstr>Wingdings</vt:lpstr>
      <vt:lpstr>Wingdings 2</vt:lpstr>
      <vt:lpstr>Oriel</vt:lpstr>
      <vt:lpstr>the role of think tanks for public policy responses during the COVID-19 pandemic</vt:lpstr>
      <vt:lpstr>PowerPoint Presentation</vt:lpstr>
      <vt:lpstr>CAREC Institute eLearning Platform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Strategy  &amp; Work Plan 2017</dc:title>
  <dc:creator>Lenovo;Dr. Saeed Qadir</dc:creator>
  <cp:lastModifiedBy>Bulganmurun</cp:lastModifiedBy>
  <cp:revision>617</cp:revision>
  <cp:lastPrinted>2019-10-21T03:58:56Z</cp:lastPrinted>
  <dcterms:created xsi:type="dcterms:W3CDTF">2016-12-22T01:52:52Z</dcterms:created>
  <dcterms:modified xsi:type="dcterms:W3CDTF">2021-03-23T03:18:56Z</dcterms:modified>
</cp:coreProperties>
</file>