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638" r:id="rId2"/>
    <p:sldId id="633" r:id="rId3"/>
    <p:sldId id="637" r:id="rId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 Q" initials="SQ" lastIdx="1" clrIdx="0">
    <p:extLst>
      <p:ext uri="{19B8F6BF-5375-455C-9EA6-DF929625EA0E}">
        <p15:presenceInfo xmlns:p15="http://schemas.microsoft.com/office/powerpoint/2012/main" userId="210382fb14fed95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774" autoAdjust="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C96EBC7-1DE1-4C5B-B889-D1163966CAB6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60D24B9-909C-4E09-88A5-6C0AA9631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292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A45CF8-994A-48D6-B4A9-50CF02D4A678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073CEA4-A239-4370-B0CA-ACF8FADA3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290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B9866A45-27DA-437D-89F6-46A544E0046D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404D-03A8-46F0-9E87-ABB406215DEC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91115-801F-40CA-B9F1-B0E01694F82E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55A159-8670-48A9-AE91-F4DF4E868C35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8927192F-8472-437A-998B-3C3BDE0833D4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AE2AF-5E01-4CD9-B872-5D14D2A453AA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9A66-EB61-43F9-AE42-F4F80C6871DB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991E1A-0F88-4906-9F53-8B8DD5B884D3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8493-369B-49B3-BE1F-719F6AA18EC5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D2ED99-0CF7-4610-850C-6F74A6337109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A90AAE-5FE5-45EE-9EF0-26A075258DB8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73294A-90EF-4810-A873-54F56F653EAE}" type="datetime1">
              <a:rPr lang="en-US" smtClean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53ADDF-4D77-467B-B92B-9A0845E09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learning.carecinstitut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7F86D-6B54-4901-9718-86D3BDF9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23905"/>
            <a:ext cx="10541000" cy="127149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/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/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/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роль </a:t>
            </a:r>
            <a:r>
              <a:rPr lang="ru-RU" sz="2800" b="1" dirty="0">
                <a:solidFill>
                  <a:srgbClr val="0070C0"/>
                </a:solidFill>
              </a:rPr>
              <a:t>аналитических центров </a:t>
            </a:r>
            <a:r>
              <a:rPr lang="ru-RU" sz="2800" b="1" dirty="0" smtClean="0">
                <a:solidFill>
                  <a:srgbClr val="0070C0"/>
                </a:solidFill>
              </a:rPr>
              <a:t>как ответная мера </a:t>
            </a:r>
            <a:r>
              <a:rPr lang="ru-RU" sz="2800" b="1" dirty="0">
                <a:solidFill>
                  <a:srgbClr val="0070C0"/>
                </a:solidFill>
              </a:rPr>
              <a:t>государственной политики во время пандемии COVID-19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6705600" cy="2743200"/>
          </a:xfrm>
        </p:spPr>
        <p:txBody>
          <a:bodyPr>
            <a:noAutofit/>
          </a:bodyPr>
          <a:lstStyle/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Анализ развития пандемии и мер противодействия </a:t>
            </a:r>
            <a:r>
              <a:rPr lang="ru-RU" sz="2000" dirty="0">
                <a:ea typeface="SimSun" panose="02010600030101010101" pitchFamily="2" charset="-122"/>
              </a:rPr>
              <a:t>(инфекции, строгость мер сдерживания, сроки</a:t>
            </a:r>
            <a:r>
              <a:rPr lang="ru-RU" sz="2000" dirty="0" smtClean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Анализ экономического воздействия и контрмер государственной политики </a:t>
            </a:r>
            <a:r>
              <a:rPr lang="ru-RU" sz="2000" b="1" dirty="0" smtClean="0">
                <a:ea typeface="SimSun" panose="02010600030101010101" pitchFamily="2" charset="-122"/>
              </a:rPr>
              <a:t>(</a:t>
            </a:r>
            <a:r>
              <a:rPr lang="ru-RU" sz="2000" dirty="0" smtClean="0">
                <a:ea typeface="SimSun" panose="02010600030101010101" pitchFamily="2" charset="-122"/>
              </a:rPr>
              <a:t>макро </a:t>
            </a:r>
            <a:r>
              <a:rPr lang="ru-RU" sz="2000" dirty="0">
                <a:ea typeface="SimSun" panose="02010600030101010101" pitchFamily="2" charset="-122"/>
              </a:rPr>
              <a:t>- денежно-кредитная и фискальная политика, меры поддержки, в частности, ММСП, туризм и т. </a:t>
            </a:r>
            <a:r>
              <a:rPr lang="ru-RU" sz="2000" dirty="0" smtClean="0">
                <a:ea typeface="SimSun" panose="02010600030101010101" pitchFamily="2" charset="-122"/>
              </a:rPr>
              <a:t>д.)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Анализ общественного мнения и социального поведения </a:t>
            </a:r>
            <a:r>
              <a:rPr lang="ru-RU" sz="2000" dirty="0">
                <a:ea typeface="SimSun" panose="02010600030101010101" pitchFamily="2" charset="-122"/>
              </a:rPr>
              <a:t>(например, отношения к вакцинации</a:t>
            </a:r>
            <a:r>
              <a:rPr lang="ru-RU" sz="2000" dirty="0" smtClean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Анализ возможностей для улучшения восстановления </a:t>
            </a:r>
            <a:r>
              <a:rPr lang="ru-RU" sz="2000" dirty="0">
                <a:ea typeface="SimSun" panose="02010600030101010101" pitchFamily="2" charset="-122"/>
              </a:rPr>
              <a:t>(</a:t>
            </a:r>
            <a:r>
              <a:rPr lang="ru-RU" sz="2000" dirty="0" err="1">
                <a:ea typeface="SimSun" panose="02010600030101010101" pitchFamily="2" charset="-122"/>
              </a:rPr>
              <a:t>цифровизация</a:t>
            </a:r>
            <a:r>
              <a:rPr lang="ru-RU" sz="2000" dirty="0">
                <a:ea typeface="SimSun" panose="02010600030101010101" pitchFamily="2" charset="-122"/>
              </a:rPr>
              <a:t>, </a:t>
            </a:r>
            <a:r>
              <a:rPr lang="ru-RU" sz="2000" dirty="0" smtClean="0">
                <a:ea typeface="SimSun" panose="02010600030101010101" pitchFamily="2" charset="-122"/>
              </a:rPr>
              <a:t>экология</a:t>
            </a:r>
            <a:r>
              <a:rPr lang="ru-RU" sz="2000" dirty="0">
                <a:ea typeface="SimSun" panose="02010600030101010101" pitchFamily="2" charset="-122"/>
              </a:rPr>
              <a:t>, гендерное равенство, системы здравоохранения и т. </a:t>
            </a:r>
            <a:r>
              <a:rPr lang="ru-RU" sz="2000" dirty="0" smtClean="0">
                <a:ea typeface="SimSun" panose="02010600030101010101" pitchFamily="2" charset="-122"/>
              </a:rPr>
              <a:t>д </a:t>
            </a:r>
            <a:r>
              <a:rPr lang="ru-RU" sz="2000" dirty="0">
                <a:ea typeface="SimSun" panose="02010600030101010101" pitchFamily="2" charset="-122"/>
              </a:rPr>
              <a:t>.; экономические коридоры)</a:t>
            </a:r>
            <a:endParaRPr lang="en-US" sz="2000" dirty="0">
              <a:ea typeface="SimSun" panose="02010600030101010101" pitchFamily="2" charset="-122"/>
            </a:endParaRPr>
          </a:p>
          <a:p>
            <a:pPr marL="517525" lvl="1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>
              <a:ea typeface="SimSun" panose="02010600030101010101" pitchFamily="2" charset="-122"/>
            </a:endParaRP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endParaRPr lang="en-US" sz="2400" b="1" dirty="0">
              <a:ea typeface="SimSun" panose="02010600030101010101" pitchFamily="2" charset="-122"/>
            </a:endParaRPr>
          </a:p>
          <a:p>
            <a:pPr lvl="1"/>
            <a:endParaRPr lang="en-US" sz="2400" b="1" dirty="0">
              <a:ea typeface="SimSun" panose="02010600030101010101" pitchFamily="2" charset="-122"/>
            </a:endParaRPr>
          </a:p>
          <a:p>
            <a:pPr lvl="1"/>
            <a:endParaRPr lang="en-US" sz="2400" b="1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4" descr="Quotes about Future Is Bright (101 quotes)">
            <a:extLst>
              <a:ext uri="{FF2B5EF4-FFF2-40B4-BE49-F238E27FC236}">
                <a16:creationId xmlns:a16="http://schemas.microsoft.com/office/drawing/2014/main" id="{17F187FC-992B-4FB3-8092-F4BDCAA3D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05000"/>
            <a:ext cx="4580553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7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8480" y="1143000"/>
            <a:ext cx="7081520" cy="1981200"/>
          </a:xfrm>
        </p:spPr>
        <p:txBody>
          <a:bodyPr>
            <a:normAutofit fontScale="92500" lnSpcReduction="10000"/>
          </a:bodyPr>
          <a:lstStyle/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Поговорите с ними </a:t>
            </a:r>
            <a:r>
              <a:rPr lang="ru-RU" sz="2000" dirty="0">
                <a:ea typeface="SimSun" panose="02010600030101010101" pitchFamily="2" charset="-122"/>
              </a:rPr>
              <a:t>(понятным языком</a:t>
            </a:r>
            <a:r>
              <a:rPr lang="ru-RU" sz="2000" dirty="0" smtClean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Поговорите с обществом, чтобы повлиять на </a:t>
            </a:r>
            <a:r>
              <a:rPr lang="ru-RU" sz="2000" b="1" dirty="0" smtClean="0">
                <a:ea typeface="SimSun" panose="02010600030101010101" pitchFamily="2" charset="-122"/>
              </a:rPr>
              <a:t>них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2000" b="1" dirty="0">
                <a:ea typeface="SimSun" panose="02010600030101010101" pitchFamily="2" charset="-122"/>
              </a:rPr>
              <a:t>Общайтесь с лидерами мнений и СМИ, чтобы влиять на общество</a:t>
            </a:r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AFE4729-C48B-4680-9399-22B677103FF0}"/>
              </a:ext>
            </a:extLst>
          </p:cNvPr>
          <p:cNvSpPr txBox="1">
            <a:spLocks/>
          </p:cNvSpPr>
          <p:nvPr/>
        </p:nvSpPr>
        <p:spPr>
          <a:xfrm>
            <a:off x="914400" y="3443507"/>
            <a:ext cx="10185400" cy="823693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0070C0"/>
                </a:solidFill>
              </a:rPr>
              <a:t>Как усилить роль аналитических центров в ЦАРЭС для продвижения и поддержания экономического и социального прогресса?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3EDEA8A4-DC9C-4AD5-A480-3903555A0207}"/>
              </a:ext>
            </a:extLst>
          </p:cNvPr>
          <p:cNvSpPr txBox="1">
            <a:spLocks/>
          </p:cNvSpPr>
          <p:nvPr/>
        </p:nvSpPr>
        <p:spPr>
          <a:xfrm>
            <a:off x="538480" y="4389853"/>
            <a:ext cx="10434320" cy="2087147"/>
          </a:xfrm>
          <a:prstGeom prst="rect">
            <a:avLst/>
          </a:prstGeom>
        </p:spPr>
        <p:txBody>
          <a:bodyPr vert="horz">
            <a:normAutofit fontScale="3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5000" b="1" dirty="0">
                <a:ea typeface="SimSun" panose="02010600030101010101" pitchFamily="2" charset="-122"/>
              </a:rPr>
              <a:t>Совместные публикации </a:t>
            </a:r>
            <a:r>
              <a:rPr lang="ru-RU" sz="5000" dirty="0">
                <a:ea typeface="SimSun" panose="02010600030101010101" pitchFamily="2" charset="-122"/>
              </a:rPr>
              <a:t>(создавать журнал</a:t>
            </a:r>
            <a:r>
              <a:rPr lang="ru-RU" sz="5000" dirty="0" smtClean="0">
                <a:ea typeface="SimSun" panose="02010600030101010101" pitchFamily="2" charset="-122"/>
              </a:rPr>
              <a:t>?)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5000" b="1" dirty="0">
                <a:ea typeface="SimSun" panose="02010600030101010101" pitchFamily="2" charset="-122"/>
              </a:rPr>
              <a:t>Совместные мероприятия </a:t>
            </a:r>
            <a:r>
              <a:rPr lang="ru-RU" sz="5000" dirty="0">
                <a:ea typeface="SimSun" panose="02010600030101010101" pitchFamily="2" charset="-122"/>
              </a:rPr>
              <a:t>(форум аналитических центров, научная конференция</a:t>
            </a:r>
            <a:r>
              <a:rPr lang="ru-RU" sz="5000" dirty="0" smtClean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5000" b="1" dirty="0">
                <a:ea typeface="SimSun" panose="02010600030101010101" pitchFamily="2" charset="-122"/>
              </a:rPr>
              <a:t>Международные организации для сотрудничества </a:t>
            </a:r>
            <a:r>
              <a:rPr lang="ru-RU" sz="5000" dirty="0">
                <a:ea typeface="SimSun" panose="02010600030101010101" pitchFamily="2" charset="-122"/>
              </a:rPr>
              <a:t>(например, CEEMAN</a:t>
            </a:r>
            <a:r>
              <a:rPr lang="ru-RU" sz="5000" dirty="0" smtClean="0">
                <a:ea typeface="SimSun" panose="02010600030101010101" pitchFamily="2" charset="-122"/>
              </a:rPr>
              <a:t>)</a:t>
            </a:r>
          </a:p>
          <a:p>
            <a:pPr marL="517525" lvl="1" indent="220663">
              <a:spcBef>
                <a:spcPts val="0"/>
              </a:spcBef>
              <a:spcAft>
                <a:spcPts val="1800"/>
              </a:spcAft>
            </a:pPr>
            <a:r>
              <a:rPr lang="ru-RU" sz="5000" b="1" dirty="0">
                <a:ea typeface="SimSun" panose="02010600030101010101" pitchFamily="2" charset="-122"/>
              </a:rPr>
              <a:t>Совместная работа </a:t>
            </a:r>
            <a:r>
              <a:rPr lang="ru-RU" sz="5000" dirty="0">
                <a:ea typeface="SimSun" panose="02010600030101010101" pitchFamily="2" charset="-122"/>
              </a:rPr>
              <a:t>(совместные заявления и инициативы)</a:t>
            </a:r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43CCC71-B2E4-4C18-A33D-C8FBBF2B11F0}"/>
              </a:ext>
            </a:extLst>
          </p:cNvPr>
          <p:cNvSpPr txBox="1">
            <a:spLocks/>
          </p:cNvSpPr>
          <p:nvPr/>
        </p:nvSpPr>
        <p:spPr>
          <a:xfrm>
            <a:off x="1066800" y="59350"/>
            <a:ext cx="10337800" cy="1096713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0070C0"/>
                </a:solidFill>
              </a:rPr>
              <a:t>Какие стратегии могут использовать аналитические центры, чтобы делиться убедительным анализом и практическими советами с лицами, принимающими решения?</a:t>
            </a:r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I am not going to convince you - Diet Doctor">
            <a:extLst>
              <a:ext uri="{FF2B5EF4-FFF2-40B4-BE49-F238E27FC236}">
                <a16:creationId xmlns:a16="http://schemas.microsoft.com/office/drawing/2014/main" id="{948FAD35-3C47-4942-A3B3-533BA954E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592" y="868509"/>
            <a:ext cx="3733224" cy="248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17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7F86D-6B54-4901-9718-86D3BDF9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52400"/>
            <a:ext cx="8686800" cy="54958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Платформа электронного обучения Института ЦАРЭС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F8181D-C167-4E83-841E-9E995C5EE5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7696200" cy="56388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2400"/>
              </a:spcAft>
            </a:pPr>
            <a:r>
              <a:rPr lang="en-US" sz="2000" dirty="0">
                <a:ea typeface="SimSun" panose="02010600030101010101" pitchFamily="2" charset="-122"/>
                <a:hlinkClick r:id="rId2"/>
              </a:rPr>
              <a:t>https://elearning.carecinstitute.org/</a:t>
            </a:r>
            <a:r>
              <a:rPr lang="en-US" sz="2000" dirty="0">
                <a:ea typeface="SimSun" panose="02010600030101010101" pitchFamily="2" charset="-122"/>
              </a:rPr>
              <a:t> 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ru-RU" sz="2200" b="1" dirty="0">
                <a:ea typeface="SimSun" panose="02010600030101010101" pitchFamily="2" charset="-122"/>
              </a:rPr>
              <a:t>Открыт для использования всеми ключевыми международными, региональными и национальными партнерами</a:t>
            </a:r>
            <a:r>
              <a:rPr lang="ru-RU" sz="2200" b="1" dirty="0" smtClean="0">
                <a:ea typeface="SimSun" panose="02010600030101010101" pitchFamily="2" charset="-122"/>
              </a:rPr>
              <a:t>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ru-RU" sz="2200" b="1" dirty="0">
                <a:ea typeface="SimSun" panose="02010600030101010101" pitchFamily="2" charset="-122"/>
              </a:rPr>
              <a:t>Содержание, разработанное партнерами, должно быть связано с приоритетными областями ЦАРЭС</a:t>
            </a:r>
            <a:r>
              <a:rPr lang="ru-RU" sz="2200" b="1" dirty="0" smtClean="0">
                <a:ea typeface="SimSun" panose="02010600030101010101" pitchFamily="2" charset="-122"/>
              </a:rPr>
              <a:t>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ru-RU" sz="2200" b="1" dirty="0">
                <a:ea typeface="SimSun" panose="02010600030101010101" pitchFamily="2" charset="-122"/>
              </a:rPr>
              <a:t>Ведущие эксперты Партнеров несут ответственность за своевременное и актуальное содержание публикуемых материалов</a:t>
            </a:r>
            <a:r>
              <a:rPr lang="ru-RU" sz="2200" b="1" dirty="0" smtClean="0">
                <a:ea typeface="SimSun" panose="02010600030101010101" pitchFamily="2" charset="-122"/>
              </a:rPr>
              <a:t>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ru-RU" sz="2200" b="1" dirty="0">
                <a:ea typeface="SimSun" panose="02010600030101010101" pitchFamily="2" charset="-122"/>
              </a:rPr>
              <a:t>Партнеры несут ответственность за авторские права, плагиат и точность содержания</a:t>
            </a:r>
            <a:r>
              <a:rPr lang="ru-RU" sz="2200" b="1" dirty="0" smtClean="0">
                <a:ea typeface="SimSun" panose="02010600030101010101" pitchFamily="2" charset="-122"/>
              </a:rPr>
              <a:t>.</a:t>
            </a:r>
          </a:p>
          <a:p>
            <a:pPr marL="517525" lvl="1" indent="220663">
              <a:spcBef>
                <a:spcPts val="0"/>
              </a:spcBef>
              <a:spcAft>
                <a:spcPts val="2400"/>
              </a:spcAft>
            </a:pPr>
            <a:r>
              <a:rPr lang="ru-RU" sz="2200" b="1" dirty="0">
                <a:ea typeface="SimSun" panose="02010600030101010101" pitchFamily="2" charset="-122"/>
              </a:rPr>
              <a:t>Язык </a:t>
            </a:r>
            <a:r>
              <a:rPr lang="ru-RU" sz="2200" b="1" dirty="0" err="1">
                <a:ea typeface="SimSun" panose="02010600030101010101" pitchFamily="2" charset="-122"/>
              </a:rPr>
              <a:t>видеолекций</a:t>
            </a:r>
            <a:r>
              <a:rPr lang="ru-RU" sz="2200" b="1" dirty="0">
                <a:ea typeface="SimSun" panose="02010600030101010101" pitchFamily="2" charset="-122"/>
              </a:rPr>
              <a:t> и дискуссий должен быть предпочтительно английским с субтитрами на одном из языков, обычно используемых в </a:t>
            </a:r>
            <a:r>
              <a:rPr lang="ru-RU" sz="2200" b="1" dirty="0" smtClean="0">
                <a:ea typeface="SimSun" panose="02010600030101010101" pitchFamily="2" charset="-122"/>
              </a:rPr>
              <a:t>ЦАРЭС </a:t>
            </a:r>
            <a:r>
              <a:rPr lang="ru-RU" sz="2200" dirty="0">
                <a:ea typeface="SimSun" panose="02010600030101010101" pitchFamily="2" charset="-122"/>
              </a:rPr>
              <a:t>(т.е. русском или китайском).</a:t>
            </a:r>
            <a:endParaRPr lang="en-US" sz="2300" dirty="0">
              <a:ea typeface="SimSun" panose="02010600030101010101" pitchFamily="2" charset="-122"/>
            </a:endParaRPr>
          </a:p>
          <a:p>
            <a:pPr lvl="1">
              <a:spcAft>
                <a:spcPts val="2400"/>
              </a:spcAft>
            </a:pPr>
            <a:endParaRPr lang="en-US" sz="1500" dirty="0">
              <a:ea typeface="SimSun" panose="02010600030101010101" pitchFamily="2" charset="-122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9B74D6-A46D-4DAA-92CB-9D72F6B824E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ADDF-4D77-467B-B92B-9A0845E0983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Some of Best Online sources to learn WEB Development | Assen Kovachev">
            <a:extLst>
              <a:ext uri="{FF2B5EF4-FFF2-40B4-BE49-F238E27FC236}">
                <a16:creationId xmlns:a16="http://schemas.microsoft.com/office/drawing/2014/main" id="{4149BE9D-CB70-4185-A8F7-CE7380DFD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988" y="2895600"/>
            <a:ext cx="308610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102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11381</TotalTime>
  <Words>263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SimSun</vt:lpstr>
      <vt:lpstr>Calibri</vt:lpstr>
      <vt:lpstr>Century Schoolbook</vt:lpstr>
      <vt:lpstr>Wingdings</vt:lpstr>
      <vt:lpstr>Wingdings 2</vt:lpstr>
      <vt:lpstr>Oriel</vt:lpstr>
      <vt:lpstr>      роль аналитических центров как ответная мера государственной политики во время пандемии COVID-19</vt:lpstr>
      <vt:lpstr>Презентация PowerPoint</vt:lpstr>
      <vt:lpstr>Платформа электронного обучения Института ЦАРЭС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Strategy  &amp; Work Plan 2017</dc:title>
  <dc:creator>Lenovo;Dr. Saeed Qadir</dc:creator>
  <cp:lastModifiedBy>Пользователь Windows</cp:lastModifiedBy>
  <cp:revision>619</cp:revision>
  <cp:lastPrinted>2019-10-21T03:58:56Z</cp:lastPrinted>
  <dcterms:created xsi:type="dcterms:W3CDTF">2016-12-22T01:52:52Z</dcterms:created>
  <dcterms:modified xsi:type="dcterms:W3CDTF">2021-03-21T16:06:22Z</dcterms:modified>
</cp:coreProperties>
</file>