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7" r:id="rId4"/>
    <p:sldId id="268" r:id="rId5"/>
    <p:sldId id="261" r:id="rId6"/>
    <p:sldId id="283" r:id="rId7"/>
    <p:sldId id="271" r:id="rId8"/>
    <p:sldId id="281" r:id="rId9"/>
    <p:sldId id="284" r:id="rId10"/>
    <p:sldId id="290" r:id="rId11"/>
    <p:sldId id="291" r:id="rId12"/>
    <p:sldId id="286" r:id="rId13"/>
    <p:sldId id="262" r:id="rId14"/>
    <p:sldId id="2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kandar Abdullaev" initials="IA" lastIdx="1" clrIdx="0">
    <p:extLst>
      <p:ext uri="{19B8F6BF-5375-455C-9EA6-DF929625EA0E}">
        <p15:presenceInfo xmlns:p15="http://schemas.microsoft.com/office/powerpoint/2012/main" userId="S::deputydirector2@carecinstitute.org::92adfc14-d69c-40ee-9e2e-6072840da1f7" providerId="AD"/>
      </p:ext>
    </p:extLst>
  </p:cmAuthor>
  <p:cmAuthor id="2" name="Haipeng" initials="H" lastIdx="3" clrIdx="1">
    <p:extLst>
      <p:ext uri="{19B8F6BF-5375-455C-9EA6-DF929625EA0E}">
        <p15:presenceInfo xmlns:p15="http://schemas.microsoft.com/office/powerpoint/2012/main" userId="Haipe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CAREC%20Instituite\CARECInstitute2020\InternationalConferencesEvents\UNICEF-ADB\Water%20and%20Sanitation_CARECRegion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CAREC%20Instituite\CARECInstitute2020\InternationalConferencesEvents\UNICEF-ADB\Water%20and%20Sanitation_CARECRegion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esktop\CAREC%20Instituite\CARECInstitute2020\InternationalConferencesEvents\UNICEF-ADB\Water%20and%20Sanitation_CARECRegion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HAKHBOZ\CAREC\CAREC-JULY2019\WORK\CI-Consultant\Tasks\To%20comment\Data\DD2-water%20data\Water%20and%20Sanitation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 percentage of population using basic drinking  water services (%) 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692825896762905E-2"/>
          <c:y val="0.17413333333333333"/>
          <c:w val="0.84596062992125987"/>
          <c:h val="0.65609658792650916"/>
        </c:manualLayout>
      </c:layout>
      <c:scatterChart>
        <c:scatterStyle val="lineMarker"/>
        <c:varyColors val="0"/>
        <c:ser>
          <c:idx val="0"/>
          <c:order val="0"/>
          <c:tx>
            <c:strRef>
              <c:f>calculation2!$C$9</c:f>
              <c:strCache>
                <c:ptCount val="1"/>
                <c:pt idx="0">
                  <c:v>Mean percentage of population using basic drinking  water services (%) </c:v>
                </c:pt>
              </c:strCache>
            </c:strRef>
          </c:tx>
          <c:spPr>
            <a:ln w="19050">
              <a:noFill/>
            </a:ln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CHN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391-4C16-9CFD-179C6EE1EBE0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strRef>
              <c:f>calculation2!$D$8:$N$8</c:f>
              <c:strCache>
                <c:ptCount val="11"/>
                <c:pt idx="0">
                  <c:v>AFG</c:v>
                </c:pt>
                <c:pt idx="1">
                  <c:v>AZE</c:v>
                </c:pt>
                <c:pt idx="2">
                  <c:v>CHI</c:v>
                </c:pt>
                <c:pt idx="3">
                  <c:v>GEO</c:v>
                </c:pt>
                <c:pt idx="4">
                  <c:v>KAZ</c:v>
                </c:pt>
                <c:pt idx="5">
                  <c:v>KYR</c:v>
                </c:pt>
                <c:pt idx="6">
                  <c:v>MON</c:v>
                </c:pt>
                <c:pt idx="7">
                  <c:v>PAK</c:v>
                </c:pt>
                <c:pt idx="8">
                  <c:v>TAJ</c:v>
                </c:pt>
                <c:pt idx="9">
                  <c:v>TKM</c:v>
                </c:pt>
                <c:pt idx="10">
                  <c:v>UZB</c:v>
                </c:pt>
              </c:strCache>
            </c:strRef>
          </c:xVal>
          <c:yVal>
            <c:numRef>
              <c:f>calculation2!$D$9:$N$9</c:f>
              <c:numCache>
                <c:formatCode>0.0</c:formatCode>
                <c:ptCount val="11"/>
                <c:pt idx="0" formatCode="0.00">
                  <c:v>53.654545454545456</c:v>
                </c:pt>
                <c:pt idx="1">
                  <c:v>87.854545454545459</c:v>
                </c:pt>
                <c:pt idx="2">
                  <c:v>89.672727272727272</c:v>
                </c:pt>
                <c:pt idx="3">
                  <c:v>96.518181818181816</c:v>
                </c:pt>
                <c:pt idx="4">
                  <c:v>92.409090909090892</c:v>
                </c:pt>
                <c:pt idx="5">
                  <c:v>85.654545454545456</c:v>
                </c:pt>
                <c:pt idx="6">
                  <c:v>78.427272727272737</c:v>
                </c:pt>
                <c:pt idx="7">
                  <c:v>89.690909090909088</c:v>
                </c:pt>
                <c:pt idx="8">
                  <c:v>73.454545454545453</c:v>
                </c:pt>
                <c:pt idx="9">
                  <c:v>95.909090909090907</c:v>
                </c:pt>
                <c:pt idx="10">
                  <c:v>96.527272727272717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0EA-44C3-82E5-163EB741E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787840"/>
        <c:axId val="1"/>
      </c:scatterChart>
      <c:valAx>
        <c:axId val="145787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78784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 percentage of population using basic sanitation services (%) </a:t>
            </a:r>
          </a:p>
        </c:rich>
      </c:tx>
      <c:layout>
        <c:manualLayout>
          <c:xMode val="edge"/>
          <c:yMode val="edge"/>
          <c:x val="0.16001377952755905"/>
          <c:y val="3.2407349081364827E-2"/>
        </c:manualLayout>
      </c:layout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calculation2!$C$10</c:f>
              <c:strCache>
                <c:ptCount val="1"/>
                <c:pt idx="0">
                  <c:v>Mean percentage of population using basic sanitation services (%) </c:v>
                </c:pt>
              </c:strCache>
            </c:strRef>
          </c:tx>
          <c:spPr>
            <a:ln w="19050">
              <a:noFill/>
            </a:ln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CHN</a:t>
                    </a:r>
                  </a:p>
                </c:rich>
              </c:tx>
              <c:dLblPos val="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386-4A2C-B60E-243C62159206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19050" cap="rnd">
                <a:solidFill>
                  <a:schemeClr val="accent2">
                    <a:lumMod val="60000"/>
                    <a:lumOff val="40000"/>
                  </a:schemeClr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strRef>
              <c:f>calculation2!$D$8:$N$8</c:f>
              <c:strCache>
                <c:ptCount val="11"/>
                <c:pt idx="0">
                  <c:v>AFG</c:v>
                </c:pt>
                <c:pt idx="1">
                  <c:v>AZE</c:v>
                </c:pt>
                <c:pt idx="2">
                  <c:v>CHI</c:v>
                </c:pt>
                <c:pt idx="3">
                  <c:v>GEO</c:v>
                </c:pt>
                <c:pt idx="4">
                  <c:v>KAZ</c:v>
                </c:pt>
                <c:pt idx="5">
                  <c:v>KYR</c:v>
                </c:pt>
                <c:pt idx="6">
                  <c:v>MON</c:v>
                </c:pt>
                <c:pt idx="7">
                  <c:v>PAK</c:v>
                </c:pt>
                <c:pt idx="8">
                  <c:v>TAJ</c:v>
                </c:pt>
                <c:pt idx="9">
                  <c:v>TKM</c:v>
                </c:pt>
                <c:pt idx="10">
                  <c:v>UZB</c:v>
                </c:pt>
              </c:strCache>
            </c:strRef>
          </c:xVal>
          <c:yVal>
            <c:numRef>
              <c:f>calculation2!$D$10:$N$10</c:f>
              <c:numCache>
                <c:formatCode>0.0</c:formatCode>
                <c:ptCount val="11"/>
                <c:pt idx="0" formatCode="0.00">
                  <c:v>36.815497244237449</c:v>
                </c:pt>
                <c:pt idx="1">
                  <c:v>86.027272727272717</c:v>
                </c:pt>
                <c:pt idx="2">
                  <c:v>76.74545454545455</c:v>
                </c:pt>
                <c:pt idx="3">
                  <c:v>91.267222544751647</c:v>
                </c:pt>
                <c:pt idx="4">
                  <c:v>97.532387809492903</c:v>
                </c:pt>
                <c:pt idx="5">
                  <c:v>95.810161268359536</c:v>
                </c:pt>
                <c:pt idx="6">
                  <c:v>56.327638955623598</c:v>
                </c:pt>
                <c:pt idx="7">
                  <c:v>52.090203968501896</c:v>
                </c:pt>
                <c:pt idx="8">
                  <c:v>94.782221746007906</c:v>
                </c:pt>
                <c:pt idx="9">
                  <c:v>96.548264293280724</c:v>
                </c:pt>
                <c:pt idx="10">
                  <c:v>99.033007104167154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88F-4AD9-8EF3-4CF3144F9E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787424"/>
        <c:axId val="1"/>
      </c:scatterChart>
      <c:valAx>
        <c:axId val="145787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78742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Regional</a:t>
            </a:r>
            <a:r>
              <a:rPr lang="en-US" baseline="0"/>
              <a:t> average (2007-2017)</a:t>
            </a:r>
            <a:endParaRPr lang="ru-RU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calculation!$C$20</c:f>
              <c:strCache>
                <c:ptCount val="1"/>
                <c:pt idx="0">
                  <c:v>Water</c:v>
                </c:pt>
              </c:strCache>
            </c:strRef>
          </c:tx>
          <c:spPr>
            <a:ln w="19050">
              <a:noFill/>
            </a:ln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calculation!$D$19:$N$19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xVal>
          <c:yVal>
            <c:numRef>
              <c:f>calculation!$D$20:$N$20</c:f>
              <c:numCache>
                <c:formatCode>0.0</c:formatCode>
                <c:ptCount val="11"/>
                <c:pt idx="0">
                  <c:v>80.972727272727269</c:v>
                </c:pt>
                <c:pt idx="1">
                  <c:v>82.009090909090901</c:v>
                </c:pt>
                <c:pt idx="2">
                  <c:v>82.872727272727261</c:v>
                </c:pt>
                <c:pt idx="3">
                  <c:v>83.800000000000011</c:v>
                </c:pt>
                <c:pt idx="4">
                  <c:v>84.654545454545442</c:v>
                </c:pt>
                <c:pt idx="5">
                  <c:v>85.490909090909085</c:v>
                </c:pt>
                <c:pt idx="6">
                  <c:v>86.345454545454544</c:v>
                </c:pt>
                <c:pt idx="7">
                  <c:v>87.245454545454535</c:v>
                </c:pt>
                <c:pt idx="8">
                  <c:v>87.990909090909099</c:v>
                </c:pt>
                <c:pt idx="9">
                  <c:v>88.86363636363636</c:v>
                </c:pt>
                <c:pt idx="10">
                  <c:v>89.527272727272717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7C-4504-9A94-0CF89D02D9D3}"/>
            </c:ext>
          </c:extLst>
        </c:ser>
        <c:ser>
          <c:idx val="1"/>
          <c:order val="1"/>
          <c:tx>
            <c:strRef>
              <c:f>calculation!$C$21</c:f>
              <c:strCache>
                <c:ptCount val="1"/>
                <c:pt idx="0">
                  <c:v>Sanitation</c:v>
                </c:pt>
              </c:strCache>
            </c:strRef>
          </c:tx>
          <c:spPr>
            <a:ln w="19050">
              <a:noFill/>
            </a:ln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calculation!$D$19:$N$19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xVal>
          <c:yVal>
            <c:numRef>
              <c:f>calculation!$D$21:$N$21</c:f>
              <c:numCache>
                <c:formatCode>0.0</c:formatCode>
                <c:ptCount val="11"/>
                <c:pt idx="0">
                  <c:v>76.371043484583424</c:v>
                </c:pt>
                <c:pt idx="1">
                  <c:v>77.207654402806398</c:v>
                </c:pt>
                <c:pt idx="2">
                  <c:v>78.03869957483721</c:v>
                </c:pt>
                <c:pt idx="3">
                  <c:v>78.864702617205296</c:v>
                </c:pt>
                <c:pt idx="4">
                  <c:v>79.668574465237086</c:v>
                </c:pt>
                <c:pt idx="5">
                  <c:v>80.459872531140618</c:v>
                </c:pt>
                <c:pt idx="6">
                  <c:v>81.242349011434882</c:v>
                </c:pt>
                <c:pt idx="7">
                  <c:v>81.920393453270421</c:v>
                </c:pt>
                <c:pt idx="8">
                  <c:v>82.563820277042794</c:v>
                </c:pt>
                <c:pt idx="9">
                  <c:v>83.083808483260739</c:v>
                </c:pt>
                <c:pt idx="10">
                  <c:v>83.560595560699099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D7C-4504-9A94-0CF89D02D9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789504"/>
        <c:axId val="1"/>
      </c:scatterChart>
      <c:valAx>
        <c:axId val="1457895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Years</a:t>
                </a:r>
                <a:endParaRPr lang="ru-RU"/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</a:t>
                </a:r>
                <a:endParaRPr lang="ru-RU"/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578950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3544378827646537"/>
          <c:y val="0.48668276465441818"/>
          <c:w val="0.14792147856517934"/>
          <c:h val="0.15000489938757655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</a:t>
            </a:r>
            <a:r>
              <a:rPr lang="en-US" baseline="0"/>
              <a:t> for 2007-2017 per country</a:t>
            </a:r>
            <a:endParaRPr lang="ru-RU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calculation2!$C$9</c:f>
              <c:strCache>
                <c:ptCount val="1"/>
                <c:pt idx="0">
                  <c:v>Mean percentage of population using basic drinking  water services (%) </c:v>
                </c:pt>
              </c:strCache>
            </c:strRef>
          </c:tx>
          <c:spPr>
            <a:solidFill>
              <a:srgbClr val="4472C4"/>
            </a:solidFill>
            <a:ln w="25400">
              <a:noFill/>
            </a:ln>
          </c:spPr>
          <c:invertIfNegative val="0"/>
          <c:cat>
            <c:strRef>
              <c:f>calculation2!$D$8:$N$8</c:f>
              <c:strCache>
                <c:ptCount val="11"/>
                <c:pt idx="0">
                  <c:v>AFG</c:v>
                </c:pt>
                <c:pt idx="1">
                  <c:v>AZE</c:v>
                </c:pt>
                <c:pt idx="2">
                  <c:v>CHN</c:v>
                </c:pt>
                <c:pt idx="3">
                  <c:v>GEO</c:v>
                </c:pt>
                <c:pt idx="4">
                  <c:v>KAZ</c:v>
                </c:pt>
                <c:pt idx="5">
                  <c:v>KYR</c:v>
                </c:pt>
                <c:pt idx="6">
                  <c:v>MON</c:v>
                </c:pt>
                <c:pt idx="7">
                  <c:v>PAK</c:v>
                </c:pt>
                <c:pt idx="8">
                  <c:v>TAJ</c:v>
                </c:pt>
                <c:pt idx="9">
                  <c:v>TKM</c:v>
                </c:pt>
                <c:pt idx="10">
                  <c:v>UZB</c:v>
                </c:pt>
              </c:strCache>
            </c:strRef>
          </c:cat>
          <c:val>
            <c:numRef>
              <c:f>calculation2!$D$9:$N$9</c:f>
              <c:numCache>
                <c:formatCode>0.0</c:formatCode>
                <c:ptCount val="11"/>
                <c:pt idx="0" formatCode="0.00">
                  <c:v>53.654545454545456</c:v>
                </c:pt>
                <c:pt idx="1">
                  <c:v>87.854545454545459</c:v>
                </c:pt>
                <c:pt idx="2">
                  <c:v>89.672727272727272</c:v>
                </c:pt>
                <c:pt idx="3">
                  <c:v>96.518181818181802</c:v>
                </c:pt>
                <c:pt idx="4">
                  <c:v>92.409090909090892</c:v>
                </c:pt>
                <c:pt idx="5">
                  <c:v>85.654545454545456</c:v>
                </c:pt>
                <c:pt idx="6">
                  <c:v>78.427272727272737</c:v>
                </c:pt>
                <c:pt idx="7">
                  <c:v>89.690909090909088</c:v>
                </c:pt>
                <c:pt idx="8">
                  <c:v>73.454545454545453</c:v>
                </c:pt>
                <c:pt idx="9">
                  <c:v>95.909090909090907</c:v>
                </c:pt>
                <c:pt idx="10">
                  <c:v>96.527272727272717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0F-4E99-A6B5-59375ECF9B20}"/>
            </c:ext>
          </c:extLst>
        </c:ser>
        <c:ser>
          <c:idx val="1"/>
          <c:order val="1"/>
          <c:tx>
            <c:strRef>
              <c:f>calculation2!$C$10</c:f>
              <c:strCache>
                <c:ptCount val="1"/>
                <c:pt idx="0">
                  <c:v>Mean percentage of population using basic sanitation services (%) </c:v>
                </c:pt>
              </c:strCache>
            </c:strRef>
          </c:tx>
          <c:spPr>
            <a:solidFill>
              <a:srgbClr val="ED7D31"/>
            </a:solidFill>
            <a:ln w="25400">
              <a:noFill/>
            </a:ln>
          </c:spPr>
          <c:invertIfNegative val="0"/>
          <c:cat>
            <c:strRef>
              <c:f>calculation2!$D$8:$N$8</c:f>
              <c:strCache>
                <c:ptCount val="11"/>
                <c:pt idx="0">
                  <c:v>AFG</c:v>
                </c:pt>
                <c:pt idx="1">
                  <c:v>AZE</c:v>
                </c:pt>
                <c:pt idx="2">
                  <c:v>CHN</c:v>
                </c:pt>
                <c:pt idx="3">
                  <c:v>GEO</c:v>
                </c:pt>
                <c:pt idx="4">
                  <c:v>KAZ</c:v>
                </c:pt>
                <c:pt idx="5">
                  <c:v>KYR</c:v>
                </c:pt>
                <c:pt idx="6">
                  <c:v>MON</c:v>
                </c:pt>
                <c:pt idx="7">
                  <c:v>PAK</c:v>
                </c:pt>
                <c:pt idx="8">
                  <c:v>TAJ</c:v>
                </c:pt>
                <c:pt idx="9">
                  <c:v>TKM</c:v>
                </c:pt>
                <c:pt idx="10">
                  <c:v>UZB</c:v>
                </c:pt>
              </c:strCache>
            </c:strRef>
          </c:cat>
          <c:val>
            <c:numRef>
              <c:f>calculation2!$D$10:$N$10</c:f>
              <c:numCache>
                <c:formatCode>0.0</c:formatCode>
                <c:ptCount val="11"/>
                <c:pt idx="0" formatCode="0.00">
                  <c:v>36.815497244237449</c:v>
                </c:pt>
                <c:pt idx="1">
                  <c:v>86.027272727272717</c:v>
                </c:pt>
                <c:pt idx="2">
                  <c:v>76.74545454545455</c:v>
                </c:pt>
                <c:pt idx="3">
                  <c:v>91.267222544751647</c:v>
                </c:pt>
                <c:pt idx="4">
                  <c:v>97.532387809492903</c:v>
                </c:pt>
                <c:pt idx="5">
                  <c:v>95.810161268359536</c:v>
                </c:pt>
                <c:pt idx="6">
                  <c:v>56.327638955623598</c:v>
                </c:pt>
                <c:pt idx="7">
                  <c:v>52.090203968501896</c:v>
                </c:pt>
                <c:pt idx="8">
                  <c:v>94.782221746007906</c:v>
                </c:pt>
                <c:pt idx="9">
                  <c:v>96.548264293280724</c:v>
                </c:pt>
                <c:pt idx="10">
                  <c:v>99.033007104167154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0F-4E99-A6B5-59375ECF9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106072"/>
        <c:axId val="1"/>
      </c:barChart>
      <c:catAx>
        <c:axId val="422106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21060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F8658D-C3A4-4822-BFC3-8068E684F68B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9647A5-E04F-4F44-BC5B-F7BEB1FF4B71}">
      <dgm:prSet custT="1"/>
      <dgm:spPr/>
      <dgm:t>
        <a:bodyPr/>
        <a:lstStyle/>
        <a:p>
          <a:r>
            <a:rPr lang="en-GB" sz="2000" b="1" dirty="0"/>
            <a:t>New political and economic frameworks </a:t>
          </a:r>
          <a:r>
            <a:rPr lang="en-GB" sz="2000" dirty="0"/>
            <a:t>and continuation of water sector reforms – important </a:t>
          </a:r>
          <a:endParaRPr lang="en-US" sz="2000" dirty="0"/>
        </a:p>
      </dgm:t>
    </dgm:pt>
    <dgm:pt modelId="{414D3212-12F8-4AAF-ADD1-AD9EAED3055E}" type="parTrans" cxnId="{2820C10D-8912-498C-821D-BFD2B674D9E8}">
      <dgm:prSet/>
      <dgm:spPr/>
      <dgm:t>
        <a:bodyPr/>
        <a:lstStyle/>
        <a:p>
          <a:endParaRPr lang="en-US"/>
        </a:p>
      </dgm:t>
    </dgm:pt>
    <dgm:pt modelId="{778E7DBE-FB59-4DE1-B180-0CDF191B357C}" type="sibTrans" cxnId="{2820C10D-8912-498C-821D-BFD2B674D9E8}">
      <dgm:prSet/>
      <dgm:spPr/>
      <dgm:t>
        <a:bodyPr/>
        <a:lstStyle/>
        <a:p>
          <a:endParaRPr lang="en-US"/>
        </a:p>
      </dgm:t>
    </dgm:pt>
    <dgm:pt modelId="{0613A53B-9414-4BC3-9108-F3C330958E2F}">
      <dgm:prSet custT="1"/>
      <dgm:spPr/>
      <dgm:t>
        <a:bodyPr/>
        <a:lstStyle/>
        <a:p>
          <a:r>
            <a:rPr lang="en-GB" sz="2000" dirty="0"/>
            <a:t>Governments must introduce </a:t>
          </a:r>
          <a:r>
            <a:rPr lang="en-GB" sz="2000" b="1" dirty="0"/>
            <a:t>incentives in the water sector for </a:t>
          </a:r>
          <a:r>
            <a:rPr lang="en-GB" sz="2000" dirty="0"/>
            <a:t>making water sector attractive for private and international investments.</a:t>
          </a:r>
          <a:endParaRPr lang="en-US" sz="2000" dirty="0"/>
        </a:p>
      </dgm:t>
    </dgm:pt>
    <dgm:pt modelId="{F52A8882-3F7B-44C5-9994-4259417D32A0}" type="parTrans" cxnId="{5E5357C5-0C86-4A49-BC2A-429DEE426DE8}">
      <dgm:prSet/>
      <dgm:spPr/>
      <dgm:t>
        <a:bodyPr/>
        <a:lstStyle/>
        <a:p>
          <a:endParaRPr lang="en-US"/>
        </a:p>
      </dgm:t>
    </dgm:pt>
    <dgm:pt modelId="{7D51BA6B-3D65-4AED-912B-5B28D4E6D164}" type="sibTrans" cxnId="{5E5357C5-0C86-4A49-BC2A-429DEE426DE8}">
      <dgm:prSet/>
      <dgm:spPr/>
      <dgm:t>
        <a:bodyPr/>
        <a:lstStyle/>
        <a:p>
          <a:endParaRPr lang="en-US"/>
        </a:p>
      </dgm:t>
    </dgm:pt>
    <dgm:pt modelId="{6E28154A-58C7-46BB-8C9A-B96CF4EA7D32}">
      <dgm:prSet custT="1"/>
      <dgm:spPr/>
      <dgm:t>
        <a:bodyPr/>
        <a:lstStyle/>
        <a:p>
          <a:r>
            <a:rPr lang="en-US" sz="2000" dirty="0"/>
            <a:t>Capacity building, education and research in the water sector are weak areas in CAREC countries: drastic reforms are required to </a:t>
          </a:r>
          <a:r>
            <a:rPr lang="en-US" sz="2000" b="1" dirty="0"/>
            <a:t>improve both quality of education and research</a:t>
          </a:r>
          <a:endParaRPr lang="en-US" sz="2000" dirty="0"/>
        </a:p>
      </dgm:t>
    </dgm:pt>
    <dgm:pt modelId="{19D6C585-2E58-425D-A523-D24CBE88DBC4}" type="parTrans" cxnId="{FCF82E3B-4900-4C05-9CB1-A5C65DBFC30D}">
      <dgm:prSet/>
      <dgm:spPr/>
      <dgm:t>
        <a:bodyPr/>
        <a:lstStyle/>
        <a:p>
          <a:endParaRPr lang="en-US"/>
        </a:p>
      </dgm:t>
    </dgm:pt>
    <dgm:pt modelId="{BA196B71-F7F0-4F9E-8C12-6437F4935D23}" type="sibTrans" cxnId="{FCF82E3B-4900-4C05-9CB1-A5C65DBFC30D}">
      <dgm:prSet/>
      <dgm:spPr/>
      <dgm:t>
        <a:bodyPr/>
        <a:lstStyle/>
        <a:p>
          <a:endParaRPr lang="en-US"/>
        </a:p>
      </dgm:t>
    </dgm:pt>
    <dgm:pt modelId="{2A438E6C-37E2-4E67-BF85-698F7C0D5129}">
      <dgm:prSet custT="1"/>
      <dgm:spPr/>
      <dgm:t>
        <a:bodyPr/>
        <a:lstStyle/>
        <a:p>
          <a:r>
            <a:rPr lang="en-US" sz="2000" b="1" dirty="0"/>
            <a:t>Technology transfer and facilitation of private financing</a:t>
          </a:r>
          <a:r>
            <a:rPr lang="en-US" sz="2000" dirty="0"/>
            <a:t> to water saving, water delivery and water distribution </a:t>
          </a:r>
        </a:p>
      </dgm:t>
    </dgm:pt>
    <dgm:pt modelId="{64EBCD07-C3BD-4E00-B8AC-294322BB3258}" type="parTrans" cxnId="{0F507D8A-DE7F-43C6-86F1-D56DBE2326E5}">
      <dgm:prSet/>
      <dgm:spPr/>
      <dgm:t>
        <a:bodyPr/>
        <a:lstStyle/>
        <a:p>
          <a:endParaRPr lang="en-US"/>
        </a:p>
      </dgm:t>
    </dgm:pt>
    <dgm:pt modelId="{F64D91B2-1F52-4EDB-975B-DCE6ABC918D9}" type="sibTrans" cxnId="{0F507D8A-DE7F-43C6-86F1-D56DBE2326E5}">
      <dgm:prSet/>
      <dgm:spPr/>
      <dgm:t>
        <a:bodyPr/>
        <a:lstStyle/>
        <a:p>
          <a:endParaRPr lang="en-US"/>
        </a:p>
      </dgm:t>
    </dgm:pt>
    <dgm:pt modelId="{A3A30B44-DBAC-4C37-BF15-4811F6C0FAC2}">
      <dgm:prSet custT="1"/>
      <dgm:spPr/>
      <dgm:t>
        <a:bodyPr/>
        <a:lstStyle/>
        <a:p>
          <a:r>
            <a:rPr lang="en-US" sz="2000" dirty="0"/>
            <a:t>National partners to </a:t>
          </a:r>
          <a:r>
            <a:rPr lang="en-US" sz="2000" b="1" dirty="0"/>
            <a:t>prepare long-term infrastructure rehabilitation plans </a:t>
          </a:r>
          <a:r>
            <a:rPr lang="en-US" sz="2000" dirty="0"/>
            <a:t>for water sector with clear prioritization </a:t>
          </a:r>
        </a:p>
      </dgm:t>
    </dgm:pt>
    <dgm:pt modelId="{D4835B24-4EAE-40F8-93DB-0E11287E8434}" type="parTrans" cxnId="{281A6B7E-BEE2-41B4-A9DD-0670733735A6}">
      <dgm:prSet/>
      <dgm:spPr/>
      <dgm:t>
        <a:bodyPr/>
        <a:lstStyle/>
        <a:p>
          <a:endParaRPr lang="en-US"/>
        </a:p>
      </dgm:t>
    </dgm:pt>
    <dgm:pt modelId="{8AD95AE2-B390-4FCD-A55E-46E735828DD1}" type="sibTrans" cxnId="{281A6B7E-BEE2-41B4-A9DD-0670733735A6}">
      <dgm:prSet/>
      <dgm:spPr/>
      <dgm:t>
        <a:bodyPr/>
        <a:lstStyle/>
        <a:p>
          <a:endParaRPr lang="en-US"/>
        </a:p>
      </dgm:t>
    </dgm:pt>
    <dgm:pt modelId="{235A4E6D-F43F-43ED-BC2C-18D0E04DF560}" type="pres">
      <dgm:prSet presAssocID="{87F8658D-C3A4-4822-BFC3-8068E684F68B}" presName="Name0" presStyleCnt="0">
        <dgm:presLayoutVars>
          <dgm:dir/>
          <dgm:resizeHandles val="exact"/>
        </dgm:presLayoutVars>
      </dgm:prSet>
      <dgm:spPr/>
    </dgm:pt>
    <dgm:pt modelId="{DEDF5DF3-31ED-4184-860C-5003E0531F89}" type="pres">
      <dgm:prSet presAssocID="{209647A5-E04F-4F44-BC5B-F7BEB1FF4B71}" presName="node" presStyleLbl="node1" presStyleIdx="0" presStyleCnt="5" custScaleX="102629" custScaleY="128736">
        <dgm:presLayoutVars>
          <dgm:bulletEnabled val="1"/>
        </dgm:presLayoutVars>
      </dgm:prSet>
      <dgm:spPr/>
    </dgm:pt>
    <dgm:pt modelId="{C840A999-92C9-4A49-8274-2999ABDC9927}" type="pres">
      <dgm:prSet presAssocID="{778E7DBE-FB59-4DE1-B180-0CDF191B357C}" presName="sibTrans" presStyleLbl="sibTrans1D1" presStyleIdx="0" presStyleCnt="4"/>
      <dgm:spPr/>
    </dgm:pt>
    <dgm:pt modelId="{9B678C97-259F-4948-ADAD-03C40BFF4F64}" type="pres">
      <dgm:prSet presAssocID="{778E7DBE-FB59-4DE1-B180-0CDF191B357C}" presName="connectorText" presStyleLbl="sibTrans1D1" presStyleIdx="0" presStyleCnt="4"/>
      <dgm:spPr/>
    </dgm:pt>
    <dgm:pt modelId="{4673A862-CA6E-4C81-B9B8-9B4B592DBA44}" type="pres">
      <dgm:prSet presAssocID="{0613A53B-9414-4BC3-9108-F3C330958E2F}" presName="node" presStyleLbl="node1" presStyleIdx="1" presStyleCnt="5" custScaleX="110617" custScaleY="126716">
        <dgm:presLayoutVars>
          <dgm:bulletEnabled val="1"/>
        </dgm:presLayoutVars>
      </dgm:prSet>
      <dgm:spPr/>
    </dgm:pt>
    <dgm:pt modelId="{A6D030C9-0E58-4133-9450-142F137AF303}" type="pres">
      <dgm:prSet presAssocID="{7D51BA6B-3D65-4AED-912B-5B28D4E6D164}" presName="sibTrans" presStyleLbl="sibTrans1D1" presStyleIdx="1" presStyleCnt="4"/>
      <dgm:spPr/>
    </dgm:pt>
    <dgm:pt modelId="{E99C7B5C-46B4-4FBE-8907-68D350BE9591}" type="pres">
      <dgm:prSet presAssocID="{7D51BA6B-3D65-4AED-912B-5B28D4E6D164}" presName="connectorText" presStyleLbl="sibTrans1D1" presStyleIdx="1" presStyleCnt="4"/>
      <dgm:spPr/>
    </dgm:pt>
    <dgm:pt modelId="{8E44CDAA-6452-4E74-913F-5EE5F5E780C1}" type="pres">
      <dgm:prSet presAssocID="{6E28154A-58C7-46BB-8C9A-B96CF4EA7D32}" presName="node" presStyleLbl="node1" presStyleIdx="2" presStyleCnt="5" custScaleX="143022" custScaleY="142343">
        <dgm:presLayoutVars>
          <dgm:bulletEnabled val="1"/>
        </dgm:presLayoutVars>
      </dgm:prSet>
      <dgm:spPr/>
    </dgm:pt>
    <dgm:pt modelId="{3854C4F3-0C25-45AA-AAE4-91B121C829AF}" type="pres">
      <dgm:prSet presAssocID="{BA196B71-F7F0-4F9E-8C12-6437F4935D23}" presName="sibTrans" presStyleLbl="sibTrans1D1" presStyleIdx="2" presStyleCnt="4"/>
      <dgm:spPr/>
    </dgm:pt>
    <dgm:pt modelId="{F9D7B4CC-8C24-4037-86E3-1186BCEA8C70}" type="pres">
      <dgm:prSet presAssocID="{BA196B71-F7F0-4F9E-8C12-6437F4935D23}" presName="connectorText" presStyleLbl="sibTrans1D1" presStyleIdx="2" presStyleCnt="4"/>
      <dgm:spPr/>
    </dgm:pt>
    <dgm:pt modelId="{B523B7B7-4C9A-40B2-BCBA-11F097275AC4}" type="pres">
      <dgm:prSet presAssocID="{2A438E6C-37E2-4E67-BF85-698F7C0D5129}" presName="node" presStyleLbl="node1" presStyleIdx="3" presStyleCnt="5" custScaleX="111363" custScaleY="122837">
        <dgm:presLayoutVars>
          <dgm:bulletEnabled val="1"/>
        </dgm:presLayoutVars>
      </dgm:prSet>
      <dgm:spPr/>
    </dgm:pt>
    <dgm:pt modelId="{0055F8E4-128D-4900-B142-257DB4E6CE23}" type="pres">
      <dgm:prSet presAssocID="{F64D91B2-1F52-4EDB-975B-DCE6ABC918D9}" presName="sibTrans" presStyleLbl="sibTrans1D1" presStyleIdx="3" presStyleCnt="4"/>
      <dgm:spPr/>
    </dgm:pt>
    <dgm:pt modelId="{CA958FED-F04C-4D42-9330-8B77125E8F88}" type="pres">
      <dgm:prSet presAssocID="{F64D91B2-1F52-4EDB-975B-DCE6ABC918D9}" presName="connectorText" presStyleLbl="sibTrans1D1" presStyleIdx="3" presStyleCnt="4"/>
      <dgm:spPr/>
    </dgm:pt>
    <dgm:pt modelId="{FCBB3042-AA22-43EF-9C86-45E9B3794313}" type="pres">
      <dgm:prSet presAssocID="{A3A30B44-DBAC-4C37-BF15-4811F6C0FAC2}" presName="node" presStyleLbl="node1" presStyleIdx="4" presStyleCnt="5" custScaleX="255173">
        <dgm:presLayoutVars>
          <dgm:bulletEnabled val="1"/>
        </dgm:presLayoutVars>
      </dgm:prSet>
      <dgm:spPr/>
    </dgm:pt>
  </dgm:ptLst>
  <dgm:cxnLst>
    <dgm:cxn modelId="{2820C10D-8912-498C-821D-BFD2B674D9E8}" srcId="{87F8658D-C3A4-4822-BFC3-8068E684F68B}" destId="{209647A5-E04F-4F44-BC5B-F7BEB1FF4B71}" srcOrd="0" destOrd="0" parTransId="{414D3212-12F8-4AAF-ADD1-AD9EAED3055E}" sibTransId="{778E7DBE-FB59-4DE1-B180-0CDF191B357C}"/>
    <dgm:cxn modelId="{41BE2C1D-110D-4E6D-9651-BFB980A63053}" type="presOf" srcId="{F64D91B2-1F52-4EDB-975B-DCE6ABC918D9}" destId="{CA958FED-F04C-4D42-9330-8B77125E8F88}" srcOrd="1" destOrd="0" presId="urn:microsoft.com/office/officeart/2016/7/layout/RepeatingBendingProcessNew"/>
    <dgm:cxn modelId="{EDA5C220-EA49-409D-9A4D-BF046B9E2660}" type="presOf" srcId="{778E7DBE-FB59-4DE1-B180-0CDF191B357C}" destId="{9B678C97-259F-4948-ADAD-03C40BFF4F64}" srcOrd="1" destOrd="0" presId="urn:microsoft.com/office/officeart/2016/7/layout/RepeatingBendingProcessNew"/>
    <dgm:cxn modelId="{E74B5E23-F4BA-4A6E-9608-9A91B3D9C7F7}" type="presOf" srcId="{209647A5-E04F-4F44-BC5B-F7BEB1FF4B71}" destId="{DEDF5DF3-31ED-4184-860C-5003E0531F89}" srcOrd="0" destOrd="0" presId="urn:microsoft.com/office/officeart/2016/7/layout/RepeatingBendingProcessNew"/>
    <dgm:cxn modelId="{A44C8338-7DDD-4B6B-BFA4-AE227F328680}" type="presOf" srcId="{BA196B71-F7F0-4F9E-8C12-6437F4935D23}" destId="{3854C4F3-0C25-45AA-AAE4-91B121C829AF}" srcOrd="0" destOrd="0" presId="urn:microsoft.com/office/officeart/2016/7/layout/RepeatingBendingProcessNew"/>
    <dgm:cxn modelId="{FCF82E3B-4900-4C05-9CB1-A5C65DBFC30D}" srcId="{87F8658D-C3A4-4822-BFC3-8068E684F68B}" destId="{6E28154A-58C7-46BB-8C9A-B96CF4EA7D32}" srcOrd="2" destOrd="0" parTransId="{19D6C585-2E58-425D-A523-D24CBE88DBC4}" sibTransId="{BA196B71-F7F0-4F9E-8C12-6437F4935D23}"/>
    <dgm:cxn modelId="{89500A44-D86D-42D3-AFE6-388B5A92898B}" type="presOf" srcId="{A3A30B44-DBAC-4C37-BF15-4811F6C0FAC2}" destId="{FCBB3042-AA22-43EF-9C86-45E9B3794313}" srcOrd="0" destOrd="0" presId="urn:microsoft.com/office/officeart/2016/7/layout/RepeatingBendingProcessNew"/>
    <dgm:cxn modelId="{474C856A-250E-4029-8629-FD51CE103D87}" type="presOf" srcId="{0613A53B-9414-4BC3-9108-F3C330958E2F}" destId="{4673A862-CA6E-4C81-B9B8-9B4B592DBA44}" srcOrd="0" destOrd="0" presId="urn:microsoft.com/office/officeart/2016/7/layout/RepeatingBendingProcessNew"/>
    <dgm:cxn modelId="{59360E53-14C4-43D8-9573-719779CB99EC}" type="presOf" srcId="{6E28154A-58C7-46BB-8C9A-B96CF4EA7D32}" destId="{8E44CDAA-6452-4E74-913F-5EE5F5E780C1}" srcOrd="0" destOrd="0" presId="urn:microsoft.com/office/officeart/2016/7/layout/RepeatingBendingProcessNew"/>
    <dgm:cxn modelId="{8EBBAD5A-4767-4E61-91A1-1534BF1543EE}" type="presOf" srcId="{7D51BA6B-3D65-4AED-912B-5B28D4E6D164}" destId="{E99C7B5C-46B4-4FBE-8907-68D350BE9591}" srcOrd="1" destOrd="0" presId="urn:microsoft.com/office/officeart/2016/7/layout/RepeatingBendingProcessNew"/>
    <dgm:cxn modelId="{281A6B7E-BEE2-41B4-A9DD-0670733735A6}" srcId="{87F8658D-C3A4-4822-BFC3-8068E684F68B}" destId="{A3A30B44-DBAC-4C37-BF15-4811F6C0FAC2}" srcOrd="4" destOrd="0" parTransId="{D4835B24-4EAE-40F8-93DB-0E11287E8434}" sibTransId="{8AD95AE2-B390-4FCD-A55E-46E735828DD1}"/>
    <dgm:cxn modelId="{0F507D8A-DE7F-43C6-86F1-D56DBE2326E5}" srcId="{87F8658D-C3A4-4822-BFC3-8068E684F68B}" destId="{2A438E6C-37E2-4E67-BF85-698F7C0D5129}" srcOrd="3" destOrd="0" parTransId="{64EBCD07-C3BD-4E00-B8AC-294322BB3258}" sibTransId="{F64D91B2-1F52-4EDB-975B-DCE6ABC918D9}"/>
    <dgm:cxn modelId="{638DF88B-74FA-457E-80D8-BDD3BFE8D784}" type="presOf" srcId="{2A438E6C-37E2-4E67-BF85-698F7C0D5129}" destId="{B523B7B7-4C9A-40B2-BCBA-11F097275AC4}" srcOrd="0" destOrd="0" presId="urn:microsoft.com/office/officeart/2016/7/layout/RepeatingBendingProcessNew"/>
    <dgm:cxn modelId="{D1DA2CC5-7CE1-42A5-B54E-85B85A34DDDD}" type="presOf" srcId="{7D51BA6B-3D65-4AED-912B-5B28D4E6D164}" destId="{A6D030C9-0E58-4133-9450-142F137AF303}" srcOrd="0" destOrd="0" presId="urn:microsoft.com/office/officeart/2016/7/layout/RepeatingBendingProcessNew"/>
    <dgm:cxn modelId="{5E5357C5-0C86-4A49-BC2A-429DEE426DE8}" srcId="{87F8658D-C3A4-4822-BFC3-8068E684F68B}" destId="{0613A53B-9414-4BC3-9108-F3C330958E2F}" srcOrd="1" destOrd="0" parTransId="{F52A8882-3F7B-44C5-9994-4259417D32A0}" sibTransId="{7D51BA6B-3D65-4AED-912B-5B28D4E6D164}"/>
    <dgm:cxn modelId="{DE15ECCB-4E04-4F43-9157-97E50AB61E78}" type="presOf" srcId="{F64D91B2-1F52-4EDB-975B-DCE6ABC918D9}" destId="{0055F8E4-128D-4900-B142-257DB4E6CE23}" srcOrd="0" destOrd="0" presId="urn:microsoft.com/office/officeart/2016/7/layout/RepeatingBendingProcessNew"/>
    <dgm:cxn modelId="{8CFAD2D5-676C-4DC6-90D1-793F2EF0EB35}" type="presOf" srcId="{778E7DBE-FB59-4DE1-B180-0CDF191B357C}" destId="{C840A999-92C9-4A49-8274-2999ABDC9927}" srcOrd="0" destOrd="0" presId="urn:microsoft.com/office/officeart/2016/7/layout/RepeatingBendingProcessNew"/>
    <dgm:cxn modelId="{8C0FF7E9-2621-4BB5-9632-91C453D8F1DF}" type="presOf" srcId="{BA196B71-F7F0-4F9E-8C12-6437F4935D23}" destId="{F9D7B4CC-8C24-4037-86E3-1186BCEA8C70}" srcOrd="1" destOrd="0" presId="urn:microsoft.com/office/officeart/2016/7/layout/RepeatingBendingProcessNew"/>
    <dgm:cxn modelId="{4B214AFF-8C4A-45F2-ACEB-67EB24A7CDF1}" type="presOf" srcId="{87F8658D-C3A4-4822-BFC3-8068E684F68B}" destId="{235A4E6D-F43F-43ED-BC2C-18D0E04DF560}" srcOrd="0" destOrd="0" presId="urn:microsoft.com/office/officeart/2016/7/layout/RepeatingBendingProcessNew"/>
    <dgm:cxn modelId="{648E933D-E519-4480-9ECA-CD4A8C60233D}" type="presParOf" srcId="{235A4E6D-F43F-43ED-BC2C-18D0E04DF560}" destId="{DEDF5DF3-31ED-4184-860C-5003E0531F89}" srcOrd="0" destOrd="0" presId="urn:microsoft.com/office/officeart/2016/7/layout/RepeatingBendingProcessNew"/>
    <dgm:cxn modelId="{A9BCFFBB-1149-4FB9-B969-92BB1E3FDB6F}" type="presParOf" srcId="{235A4E6D-F43F-43ED-BC2C-18D0E04DF560}" destId="{C840A999-92C9-4A49-8274-2999ABDC9927}" srcOrd="1" destOrd="0" presId="urn:microsoft.com/office/officeart/2016/7/layout/RepeatingBendingProcessNew"/>
    <dgm:cxn modelId="{79ED5ACB-76D6-4BBF-8256-BC3795B06C21}" type="presParOf" srcId="{C840A999-92C9-4A49-8274-2999ABDC9927}" destId="{9B678C97-259F-4948-ADAD-03C40BFF4F64}" srcOrd="0" destOrd="0" presId="urn:microsoft.com/office/officeart/2016/7/layout/RepeatingBendingProcessNew"/>
    <dgm:cxn modelId="{E26F552D-B36A-4878-8454-D6C12678E7D1}" type="presParOf" srcId="{235A4E6D-F43F-43ED-BC2C-18D0E04DF560}" destId="{4673A862-CA6E-4C81-B9B8-9B4B592DBA44}" srcOrd="2" destOrd="0" presId="urn:microsoft.com/office/officeart/2016/7/layout/RepeatingBendingProcessNew"/>
    <dgm:cxn modelId="{C1ACA417-7486-476E-BCE3-7BA5FE183767}" type="presParOf" srcId="{235A4E6D-F43F-43ED-BC2C-18D0E04DF560}" destId="{A6D030C9-0E58-4133-9450-142F137AF303}" srcOrd="3" destOrd="0" presId="urn:microsoft.com/office/officeart/2016/7/layout/RepeatingBendingProcessNew"/>
    <dgm:cxn modelId="{3CFF579F-2D84-47A9-A7C1-D5ACCE1D54CA}" type="presParOf" srcId="{A6D030C9-0E58-4133-9450-142F137AF303}" destId="{E99C7B5C-46B4-4FBE-8907-68D350BE9591}" srcOrd="0" destOrd="0" presId="urn:microsoft.com/office/officeart/2016/7/layout/RepeatingBendingProcessNew"/>
    <dgm:cxn modelId="{7FD82A87-2EFC-4792-AFC0-8B0E7F4D16A3}" type="presParOf" srcId="{235A4E6D-F43F-43ED-BC2C-18D0E04DF560}" destId="{8E44CDAA-6452-4E74-913F-5EE5F5E780C1}" srcOrd="4" destOrd="0" presId="urn:microsoft.com/office/officeart/2016/7/layout/RepeatingBendingProcessNew"/>
    <dgm:cxn modelId="{A8DB4080-2128-4D7C-93C3-2E47A116F27D}" type="presParOf" srcId="{235A4E6D-F43F-43ED-BC2C-18D0E04DF560}" destId="{3854C4F3-0C25-45AA-AAE4-91B121C829AF}" srcOrd="5" destOrd="0" presId="urn:microsoft.com/office/officeart/2016/7/layout/RepeatingBendingProcessNew"/>
    <dgm:cxn modelId="{FD3427EE-DB5F-4A9A-AD43-942B1E9A5B7E}" type="presParOf" srcId="{3854C4F3-0C25-45AA-AAE4-91B121C829AF}" destId="{F9D7B4CC-8C24-4037-86E3-1186BCEA8C70}" srcOrd="0" destOrd="0" presId="urn:microsoft.com/office/officeart/2016/7/layout/RepeatingBendingProcessNew"/>
    <dgm:cxn modelId="{085EDE4F-324D-4A59-80D6-5224EE6546D3}" type="presParOf" srcId="{235A4E6D-F43F-43ED-BC2C-18D0E04DF560}" destId="{B523B7B7-4C9A-40B2-BCBA-11F097275AC4}" srcOrd="6" destOrd="0" presId="urn:microsoft.com/office/officeart/2016/7/layout/RepeatingBendingProcessNew"/>
    <dgm:cxn modelId="{21561F41-83BC-4A58-B744-9086A1EE6301}" type="presParOf" srcId="{235A4E6D-F43F-43ED-BC2C-18D0E04DF560}" destId="{0055F8E4-128D-4900-B142-257DB4E6CE23}" srcOrd="7" destOrd="0" presId="urn:microsoft.com/office/officeart/2016/7/layout/RepeatingBendingProcessNew"/>
    <dgm:cxn modelId="{E8903325-3772-4667-87AE-35B4A2E5A580}" type="presParOf" srcId="{0055F8E4-128D-4900-B142-257DB4E6CE23}" destId="{CA958FED-F04C-4D42-9330-8B77125E8F88}" srcOrd="0" destOrd="0" presId="urn:microsoft.com/office/officeart/2016/7/layout/RepeatingBendingProcessNew"/>
    <dgm:cxn modelId="{EA940F55-DD24-4166-86BC-0DB71C32B953}" type="presParOf" srcId="{235A4E6D-F43F-43ED-BC2C-18D0E04DF560}" destId="{FCBB3042-AA22-43EF-9C86-45E9B3794313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0A999-92C9-4A49-8274-2999ABDC9927}">
      <dsp:nvSpPr>
        <dsp:cNvPr id="0" name=""/>
        <dsp:cNvSpPr/>
      </dsp:nvSpPr>
      <dsp:spPr>
        <a:xfrm>
          <a:off x="3143510" y="856987"/>
          <a:ext cx="5039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3916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82105" y="900032"/>
        <a:ext cx="26725" cy="5350"/>
      </dsp:txXfrm>
    </dsp:sp>
    <dsp:sp modelId="{DEDF5DF3-31ED-4184-860C-5003E0531F89}">
      <dsp:nvSpPr>
        <dsp:cNvPr id="0" name=""/>
        <dsp:cNvSpPr/>
      </dsp:nvSpPr>
      <dsp:spPr>
        <a:xfrm>
          <a:off x="760229" y="5166"/>
          <a:ext cx="2385081" cy="17950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877" tIns="119534" rIns="113877" bIns="11953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/>
            <a:t>New political and economic frameworks </a:t>
          </a:r>
          <a:r>
            <a:rPr lang="en-GB" sz="2000" kern="1200" dirty="0"/>
            <a:t>and continuation of water sector reforms – important </a:t>
          </a:r>
          <a:endParaRPr lang="en-US" sz="2000" kern="1200" dirty="0"/>
        </a:p>
      </dsp:txBody>
      <dsp:txXfrm>
        <a:off x="760229" y="5166"/>
        <a:ext cx="2385081" cy="1795082"/>
      </dsp:txXfrm>
    </dsp:sp>
    <dsp:sp modelId="{A6D030C9-0E58-4133-9450-142F137AF303}">
      <dsp:nvSpPr>
        <dsp:cNvPr id="0" name=""/>
        <dsp:cNvSpPr/>
      </dsp:nvSpPr>
      <dsp:spPr>
        <a:xfrm>
          <a:off x="2422133" y="1784365"/>
          <a:ext cx="2543053" cy="517999"/>
        </a:xfrm>
        <a:custGeom>
          <a:avLst/>
          <a:gdLst/>
          <a:ahLst/>
          <a:cxnLst/>
          <a:rect l="0" t="0" r="0" b="0"/>
          <a:pathLst>
            <a:path>
              <a:moveTo>
                <a:pt x="2543053" y="0"/>
              </a:moveTo>
              <a:lnTo>
                <a:pt x="2543053" y="276099"/>
              </a:lnTo>
              <a:lnTo>
                <a:pt x="0" y="276099"/>
              </a:lnTo>
              <a:lnTo>
                <a:pt x="0" y="517999"/>
              </a:lnTo>
            </a:path>
          </a:pathLst>
        </a:custGeom>
        <a:noFill/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28621" y="2040689"/>
        <a:ext cx="130077" cy="5350"/>
      </dsp:txXfrm>
    </dsp:sp>
    <dsp:sp modelId="{4673A862-CA6E-4C81-B9B8-9B4B592DBA44}">
      <dsp:nvSpPr>
        <dsp:cNvPr id="0" name=""/>
        <dsp:cNvSpPr/>
      </dsp:nvSpPr>
      <dsp:spPr>
        <a:xfrm>
          <a:off x="3679826" y="19249"/>
          <a:ext cx="2570720" cy="1766915"/>
        </a:xfrm>
        <a:prstGeom prst="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877" tIns="119534" rIns="113877" bIns="11953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Governments must introduce </a:t>
          </a:r>
          <a:r>
            <a:rPr lang="en-GB" sz="2000" b="1" kern="1200" dirty="0"/>
            <a:t>incentives in the water sector for </a:t>
          </a:r>
          <a:r>
            <a:rPr lang="en-GB" sz="2000" kern="1200" dirty="0"/>
            <a:t>making water sector attractive for private and international investments.</a:t>
          </a:r>
          <a:endParaRPr lang="en-US" sz="2000" kern="1200" dirty="0"/>
        </a:p>
      </dsp:txBody>
      <dsp:txXfrm>
        <a:off x="3679826" y="19249"/>
        <a:ext cx="2570720" cy="1766915"/>
      </dsp:txXfrm>
    </dsp:sp>
    <dsp:sp modelId="{3854C4F3-0C25-45AA-AAE4-91B121C829AF}">
      <dsp:nvSpPr>
        <dsp:cNvPr id="0" name=""/>
        <dsp:cNvSpPr/>
      </dsp:nvSpPr>
      <dsp:spPr>
        <a:xfrm>
          <a:off x="4082237" y="3281452"/>
          <a:ext cx="5039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3916" y="45720"/>
              </a:lnTo>
            </a:path>
          </a:pathLst>
        </a:custGeom>
        <a:noFill/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20832" y="3324497"/>
        <a:ext cx="26725" cy="5350"/>
      </dsp:txXfrm>
    </dsp:sp>
    <dsp:sp modelId="{8E44CDAA-6452-4E74-913F-5EE5F5E780C1}">
      <dsp:nvSpPr>
        <dsp:cNvPr id="0" name=""/>
        <dsp:cNvSpPr/>
      </dsp:nvSpPr>
      <dsp:spPr>
        <a:xfrm>
          <a:off x="760229" y="2334764"/>
          <a:ext cx="3323807" cy="1984816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877" tIns="119534" rIns="113877" bIns="11953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Capacity building, education and research in the water sector are weak areas in CAREC countries: drastic reforms are required to </a:t>
          </a:r>
          <a:r>
            <a:rPr lang="en-US" sz="2000" b="1" kern="1200" dirty="0"/>
            <a:t>improve both quality of education and research</a:t>
          </a:r>
          <a:endParaRPr lang="en-US" sz="2000" kern="1200" dirty="0"/>
        </a:p>
      </dsp:txBody>
      <dsp:txXfrm>
        <a:off x="760229" y="2334764"/>
        <a:ext cx="3323807" cy="1984816"/>
      </dsp:txXfrm>
    </dsp:sp>
    <dsp:sp modelId="{0055F8E4-128D-4900-B142-257DB4E6CE23}">
      <dsp:nvSpPr>
        <dsp:cNvPr id="0" name=""/>
        <dsp:cNvSpPr/>
      </dsp:nvSpPr>
      <dsp:spPr>
        <a:xfrm>
          <a:off x="3725318" y="4181786"/>
          <a:ext cx="2187263" cy="639911"/>
        </a:xfrm>
        <a:custGeom>
          <a:avLst/>
          <a:gdLst/>
          <a:ahLst/>
          <a:cxnLst/>
          <a:rect l="0" t="0" r="0" b="0"/>
          <a:pathLst>
            <a:path>
              <a:moveTo>
                <a:pt x="2187263" y="0"/>
              </a:moveTo>
              <a:lnTo>
                <a:pt x="2187263" y="337055"/>
              </a:lnTo>
              <a:lnTo>
                <a:pt x="0" y="337055"/>
              </a:lnTo>
              <a:lnTo>
                <a:pt x="0" y="639911"/>
              </a:lnTo>
            </a:path>
          </a:pathLst>
        </a:custGeom>
        <a:noFill/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61757" y="4499066"/>
        <a:ext cx="114386" cy="5350"/>
      </dsp:txXfrm>
    </dsp:sp>
    <dsp:sp modelId="{B523B7B7-4C9A-40B2-BCBA-11F097275AC4}">
      <dsp:nvSpPr>
        <dsp:cNvPr id="0" name=""/>
        <dsp:cNvSpPr/>
      </dsp:nvSpPr>
      <dsp:spPr>
        <a:xfrm>
          <a:off x="4618553" y="2470759"/>
          <a:ext cx="2588057" cy="1712827"/>
        </a:xfrm>
        <a:prstGeom prst="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877" tIns="119534" rIns="113877" bIns="11953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Technology transfer and facilitation of private financing</a:t>
          </a:r>
          <a:r>
            <a:rPr lang="en-US" sz="2000" kern="1200" dirty="0"/>
            <a:t> to water saving, water delivery and water distribution </a:t>
          </a:r>
        </a:p>
      </dsp:txBody>
      <dsp:txXfrm>
        <a:off x="4618553" y="2470759"/>
        <a:ext cx="2588057" cy="1712827"/>
      </dsp:txXfrm>
    </dsp:sp>
    <dsp:sp modelId="{FCBB3042-AA22-43EF-9C86-45E9B3794313}">
      <dsp:nvSpPr>
        <dsp:cNvPr id="0" name=""/>
        <dsp:cNvSpPr/>
      </dsp:nvSpPr>
      <dsp:spPr>
        <a:xfrm>
          <a:off x="760229" y="4854097"/>
          <a:ext cx="5930178" cy="1394390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877" tIns="119534" rIns="113877" bIns="119534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National partners to </a:t>
          </a:r>
          <a:r>
            <a:rPr lang="en-US" sz="2000" b="1" kern="1200" dirty="0"/>
            <a:t>prepare long-term infrastructure rehabilitation plans </a:t>
          </a:r>
          <a:r>
            <a:rPr lang="en-US" sz="2000" kern="1200" dirty="0"/>
            <a:t>for water sector with clear prioritization </a:t>
          </a:r>
        </a:p>
      </dsp:txBody>
      <dsp:txXfrm>
        <a:off x="760229" y="4854097"/>
        <a:ext cx="5930178" cy="1394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4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3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1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8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04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5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4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0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8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C0097-44C7-4CA8-8ADC-A817A347F217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C1CA-EEB7-4A94-99C6-7F8D17960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1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recinstitute.org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://iwrmdataportal.unepdhi.org/global651data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wrmdataportal.unepdhi.org/global651data" TargetMode="External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7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3451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en-US" sz="5000" b="1" dirty="0">
                <a:solidFill>
                  <a:srgbClr val="FFFFFF"/>
                </a:solidFill>
              </a:rPr>
              <a:t>Access to water, sanitation in CAREC Region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587" y="4019317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en-US" sz="1800" dirty="0">
                <a:solidFill>
                  <a:srgbClr val="FFFFFF"/>
                </a:solidFill>
              </a:rPr>
              <a:t>Dr. Iskandar Abdullaev</a:t>
            </a:r>
          </a:p>
          <a:p>
            <a:pPr algn="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35" name="Straight Connector 29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1" descr="F:\CI FILES\External\Logo and flag design\定稿选图\da.jpg"/>
          <p:cNvPicPr/>
          <p:nvPr/>
        </p:nvPicPr>
        <p:blipFill rotWithShape="1">
          <a:blip r:embed="rId2"/>
          <a:srcRect l="10009" r="12472" b="1"/>
          <a:stretch/>
        </p:blipFill>
        <p:spPr bwMode="auto">
          <a:xfrm>
            <a:off x="6375486" y="640080"/>
            <a:ext cx="4900498" cy="55788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4532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C4493E-D32B-43E0-935E-CD19A8B0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74" y="532391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Water, Sanitation in CAREC Region: review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Объект 3">
            <a:extLst>
              <a:ext uri="{FF2B5EF4-FFF2-40B4-BE49-F238E27FC236}">
                <a16:creationId xmlns:a16="http://schemas.microsoft.com/office/drawing/2014/main" id="{F1533376-370B-49EC-AA01-0BF344A074FC}"/>
              </a:ext>
            </a:extLst>
          </p:cNvPr>
          <p:cNvSpPr txBox="1">
            <a:spLocks/>
          </p:cNvSpPr>
          <p:nvPr/>
        </p:nvSpPr>
        <p:spPr>
          <a:xfrm>
            <a:off x="838048" y="275393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/>
              <a:t>Access to drinking </a:t>
            </a:r>
            <a:r>
              <a:rPr lang="en-US" sz="2600"/>
              <a:t>water in CAREC countries range from  50% up to 95%, at least 8 countries population having &gt; 80% access to clean water</a:t>
            </a:r>
          </a:p>
          <a:p>
            <a:endParaRPr lang="en-US" sz="2600"/>
          </a:p>
          <a:p>
            <a:r>
              <a:rPr lang="en-US" sz="2600" b="1"/>
              <a:t>Sanitation services range </a:t>
            </a:r>
            <a:r>
              <a:rPr lang="en-US" sz="2600"/>
              <a:t>from 40% to 80%, most of the population having 80-90% access to the sanitation</a:t>
            </a:r>
          </a:p>
          <a:p>
            <a:endParaRPr lang="en-US" sz="2600"/>
          </a:p>
          <a:p>
            <a:r>
              <a:rPr lang="en-US" sz="2600"/>
              <a:t>Last decade, CAREC countries achieved </a:t>
            </a:r>
            <a:r>
              <a:rPr lang="en-US" sz="2600" b="1"/>
              <a:t>considerable progress </a:t>
            </a:r>
            <a:r>
              <a:rPr lang="en-US" sz="2600"/>
              <a:t>on water and sanitation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060357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C4493E-D32B-43E0-935E-CD19A8B0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74" y="532391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Water, Sanitation in CAREC Region: review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Объект 3">
            <a:extLst>
              <a:ext uri="{FF2B5EF4-FFF2-40B4-BE49-F238E27FC236}">
                <a16:creationId xmlns:a16="http://schemas.microsoft.com/office/drawing/2014/main" id="{95B9FF55-327D-447F-84A8-28C40E2AC21D}"/>
              </a:ext>
            </a:extLst>
          </p:cNvPr>
          <p:cNvSpPr txBox="1">
            <a:spLocks/>
          </p:cNvSpPr>
          <p:nvPr/>
        </p:nvSpPr>
        <p:spPr>
          <a:xfrm>
            <a:off x="482600" y="2506662"/>
            <a:ext cx="11069320" cy="435133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Urban vs. rural gap</a:t>
            </a:r>
            <a:r>
              <a:rPr lang="en-US" dirty="0"/>
              <a:t>:  water supply and sanitation services differ greatly</a:t>
            </a:r>
          </a:p>
          <a:p>
            <a:endParaRPr lang="en-US" dirty="0"/>
          </a:p>
          <a:p>
            <a:r>
              <a:rPr lang="en-US" b="1" dirty="0"/>
              <a:t>Drinking water vs. sanitary services</a:t>
            </a:r>
            <a:r>
              <a:rPr lang="en-US" dirty="0"/>
              <a:t>: National governments are having special drinking water </a:t>
            </a:r>
            <a:r>
              <a:rPr lang="en-US" dirty="0" err="1"/>
              <a:t>programmes</a:t>
            </a:r>
            <a:r>
              <a:rPr lang="en-US" dirty="0"/>
              <a:t> in every CAREC country, however sanitation improvement </a:t>
            </a:r>
            <a:r>
              <a:rPr lang="en-US" dirty="0" err="1"/>
              <a:t>programmes</a:t>
            </a:r>
            <a:r>
              <a:rPr lang="en-US" dirty="0"/>
              <a:t> are rare </a:t>
            </a:r>
          </a:p>
          <a:p>
            <a:endParaRPr lang="en-US" dirty="0"/>
          </a:p>
          <a:p>
            <a:r>
              <a:rPr lang="en-US" b="1" dirty="0"/>
              <a:t>Data quality: </a:t>
            </a:r>
            <a:r>
              <a:rPr lang="en-US" dirty="0"/>
              <a:t>data/statistics  on drinking water and sanitation is not well structured </a:t>
            </a:r>
          </a:p>
          <a:p>
            <a:endParaRPr lang="en-US" dirty="0"/>
          </a:p>
          <a:p>
            <a:r>
              <a:rPr lang="en-US" b="1" dirty="0"/>
              <a:t>Control on quality of services</a:t>
            </a:r>
            <a:r>
              <a:rPr lang="en-US" dirty="0"/>
              <a:t>: quality of services are irregularly controlled/monitored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321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C4493E-D32B-43E0-935E-CD19A8B0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048" y="532391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Water, Sanitation in CAREC Region</a:t>
            </a:r>
            <a:r>
              <a:rPr lang="en-US" sz="4000" dirty="0">
                <a:solidFill>
                  <a:srgbClr val="FFFFFF"/>
                </a:solidFill>
              </a:rPr>
              <a:t>: national efforts 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Объект 3">
            <a:extLst>
              <a:ext uri="{FF2B5EF4-FFF2-40B4-BE49-F238E27FC236}">
                <a16:creationId xmlns:a16="http://schemas.microsoft.com/office/drawing/2014/main" id="{F1533376-370B-49EC-AA01-0BF344A074FC}"/>
              </a:ext>
            </a:extLst>
          </p:cNvPr>
          <p:cNvSpPr txBox="1">
            <a:spLocks/>
          </p:cNvSpPr>
          <p:nvPr/>
        </p:nvSpPr>
        <p:spPr>
          <a:xfrm>
            <a:off x="838048" y="275393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CAREC countries have both </a:t>
            </a:r>
            <a:r>
              <a:rPr lang="en-US" sz="2400" b="1"/>
              <a:t>national programs </a:t>
            </a:r>
            <a:r>
              <a:rPr lang="en-US" sz="2400" b="1" dirty="0"/>
              <a:t>and international projects</a:t>
            </a:r>
            <a:r>
              <a:rPr lang="en-US" sz="2400" dirty="0"/>
              <a:t> to support improvement of drinking water and sanitation services </a:t>
            </a:r>
          </a:p>
          <a:p>
            <a:endParaRPr lang="en-US" sz="2400" dirty="0"/>
          </a:p>
          <a:p>
            <a:r>
              <a:rPr lang="en-US" sz="2400" dirty="0"/>
              <a:t>Major areas for </a:t>
            </a:r>
            <a:r>
              <a:rPr lang="en-US" sz="2400" b="1" dirty="0"/>
              <a:t>interventions</a:t>
            </a:r>
            <a:r>
              <a:rPr lang="en-US" sz="2400" dirty="0"/>
              <a:t> are infrastructure (new and old), financing mechanisms and engaging of the users into operation and maintenance of drinking water and sanitation systems </a:t>
            </a:r>
          </a:p>
          <a:p>
            <a:endParaRPr lang="en-US" sz="2400" dirty="0"/>
          </a:p>
          <a:p>
            <a:r>
              <a:rPr lang="en-US" sz="2400" b="1" dirty="0"/>
              <a:t>Socioeconomic challenges-  </a:t>
            </a:r>
            <a:r>
              <a:rPr lang="en-US" sz="2400" dirty="0"/>
              <a:t>beyond infrastructure-centric solutions: financing, water users' role and climate adaptation are key areas to focus on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91753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89861496-2D07-4741-8246-03EFB076B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3227201" cy="3237579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accent1"/>
                </a:solidFill>
              </a:rPr>
              <a:t>Water, Sanitation in CAREC Region: Policy Messages </a:t>
            </a:r>
            <a:endParaRPr lang="ru-RU" sz="4000" b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EDD4B518-0C15-4F16-80B4-68FFE362FB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21193"/>
              </p:ext>
            </p:extLst>
          </p:nvPr>
        </p:nvGraphicFramePr>
        <p:xfrm>
          <a:off x="3825766" y="493986"/>
          <a:ext cx="7966841" cy="62536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732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9302E51-B52D-43E5-AA14-938ACC92A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	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B8C08F8-E6C9-4E90-AD8F-E25AED56C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9630" y="5034080"/>
            <a:ext cx="10515600" cy="1500187"/>
          </a:xfrm>
        </p:spPr>
        <p:txBody>
          <a:bodyPr/>
          <a:lstStyle/>
          <a:p>
            <a:pPr algn="ctr"/>
            <a:r>
              <a:rPr lang="en-US" dirty="0">
                <a:hlinkClick r:id="rId2"/>
              </a:rPr>
              <a:t>www.carecinstitute.org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57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913B67-CD16-4253-B431-56D334C1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Water, Sanitation in CAREC Region: introduction</a:t>
            </a:r>
            <a:endParaRPr lang="ru-RU" sz="4000" dirty="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9B1BB2-8068-47BC-A0D9-5D4142435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2111" y="749417"/>
            <a:ext cx="5306084" cy="5990555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Water and sanitation are key </a:t>
            </a:r>
            <a:r>
              <a:rPr lang="en-US" sz="2400" b="1" dirty="0">
                <a:solidFill>
                  <a:srgbClr val="000000"/>
                </a:solidFill>
              </a:rPr>
              <a:t>human rights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Water is </a:t>
            </a:r>
            <a:r>
              <a:rPr lang="en-US" sz="2400" b="1" dirty="0">
                <a:solidFill>
                  <a:srgbClr val="000000"/>
                </a:solidFill>
              </a:rPr>
              <a:t>a key ingredient </a:t>
            </a:r>
            <a:r>
              <a:rPr lang="en-US" sz="2400" dirty="0">
                <a:solidFill>
                  <a:srgbClr val="000000"/>
                </a:solidFill>
              </a:rPr>
              <a:t>of individual, household a</a:t>
            </a:r>
            <a:r>
              <a:rPr lang="uz-Cyrl-UZ" sz="2400" dirty="0">
                <a:solidFill>
                  <a:srgbClr val="000000"/>
                </a:solidFill>
              </a:rPr>
              <a:t>т</a:t>
            </a:r>
            <a:r>
              <a:rPr lang="en-US" sz="2400" dirty="0">
                <a:solidFill>
                  <a:srgbClr val="000000"/>
                </a:solidFill>
              </a:rPr>
              <a:t>d economic development </a:t>
            </a:r>
          </a:p>
          <a:p>
            <a:endParaRPr lang="ru-RU" sz="2400" dirty="0">
              <a:solidFill>
                <a:srgbClr val="000000"/>
              </a:solidFill>
            </a:endParaRPr>
          </a:p>
          <a:p>
            <a:r>
              <a:rPr lang="en-US" sz="2400" dirty="0">
                <a:solidFill>
                  <a:srgbClr val="000000"/>
                </a:solidFill>
              </a:rPr>
              <a:t>Water and Sanitation are most </a:t>
            </a:r>
            <a:r>
              <a:rPr lang="en-US" sz="2400" b="1" dirty="0">
                <a:solidFill>
                  <a:srgbClr val="000000"/>
                </a:solidFill>
              </a:rPr>
              <a:t>concerned issues </a:t>
            </a:r>
            <a:r>
              <a:rPr lang="en-US" sz="2400" dirty="0">
                <a:solidFill>
                  <a:srgbClr val="000000"/>
                </a:solidFill>
              </a:rPr>
              <a:t>of development in CAREC region (even before COVID-19) 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2400" b="1" dirty="0">
                <a:solidFill>
                  <a:srgbClr val="000000"/>
                </a:solidFill>
              </a:rPr>
              <a:t>Efficient response policies to</a:t>
            </a:r>
            <a:r>
              <a:rPr lang="en-US" sz="2400" dirty="0">
                <a:solidFill>
                  <a:srgbClr val="000000"/>
                </a:solidFill>
              </a:rPr>
              <a:t> COVID-19 outbreak include adequate  water supply and sanitation services 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endParaRPr lang="ru-RU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812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lowchart: Document 21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AB5A6D-D711-4719-BB3D-FEF29FE8F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1"/>
            <a:ext cx="3048000" cy="2540507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Water Security: Comparison with other regions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084986A-4CB1-4ECF-9F21-4125F1CAE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5652" y="640080"/>
            <a:ext cx="5712098" cy="55788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FCF362-5086-4460-BF8D-12570BC6C51E}"/>
              </a:ext>
            </a:extLst>
          </p:cNvPr>
          <p:cNvSpPr txBox="1"/>
          <p:nvPr/>
        </p:nvSpPr>
        <p:spPr>
          <a:xfrm>
            <a:off x="251345" y="6308209"/>
            <a:ext cx="181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/>
              <a:t>Source:ADB.2018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51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5EA61-B0E2-4969-AF67-D6E633792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1"/>
            <a:ext cx="3048000" cy="2729693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Water Security: Comparison with other regions </a:t>
            </a:r>
            <a:endParaRPr lang="ru-RU" sz="4000" dirty="0">
              <a:solidFill>
                <a:srgbClr val="FFFFFF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1FCF3B6-114E-48A9-955E-22F4790E4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225" y="1310531"/>
            <a:ext cx="7967308" cy="4667123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FA871C-3D76-4A28-BEB3-4B4AC1FB1638}"/>
              </a:ext>
            </a:extLst>
          </p:cNvPr>
          <p:cNvSpPr/>
          <p:nvPr/>
        </p:nvSpPr>
        <p:spPr>
          <a:xfrm>
            <a:off x="240365" y="6308209"/>
            <a:ext cx="181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/>
              <a:t>Source:ADB.2018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800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C4493E-D32B-43E0-935E-CD19A8B0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122" y="714186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SDG 6 Implementation: CAREC region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 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BF78FE4-3398-4ADD-985B-9F8D1D4DD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443" y="2171062"/>
            <a:ext cx="4886881" cy="238235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26C1E23-A688-46A0-9DC4-92EBE2C8B1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8678" y="2171062"/>
            <a:ext cx="4886881" cy="238235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8580E33-37DA-40C8-ADED-DCCEEC660C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753" y="4547614"/>
            <a:ext cx="4813308" cy="231038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28C7D62-7479-4B91-95FD-C317E60022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5464" y="4616696"/>
            <a:ext cx="4813308" cy="2178022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252DA84-B3C8-476E-A783-156464AEFCFF}"/>
              </a:ext>
            </a:extLst>
          </p:cNvPr>
          <p:cNvSpPr/>
          <p:nvPr/>
        </p:nvSpPr>
        <p:spPr>
          <a:xfrm>
            <a:off x="3419162" y="1310809"/>
            <a:ext cx="5609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Source: http://iwrmdataportal.unepdhi.org/global651data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889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C4493E-D32B-43E0-935E-CD19A8B0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122" y="714186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SDG 6 Implementation: CAREC region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 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252DA84-B3C8-476E-A783-156464AEFCFF}"/>
              </a:ext>
            </a:extLst>
          </p:cNvPr>
          <p:cNvSpPr/>
          <p:nvPr/>
        </p:nvSpPr>
        <p:spPr>
          <a:xfrm>
            <a:off x="3419162" y="1310809"/>
            <a:ext cx="56096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Source: http://iwrmdataportal.unepdhi.org/global651data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E461891-A0CD-4D4E-B90D-A712DA7CC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601" y="1866321"/>
            <a:ext cx="4941613" cy="2433743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B6474231-6FCF-451D-A9BB-AD18384EDD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6892" y="1866321"/>
            <a:ext cx="4695430" cy="2512624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C2BB037-C8C4-4C2D-B347-617FE89883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967" y="4458529"/>
            <a:ext cx="5078247" cy="2399471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A6EBC8B-724E-479A-9631-B67E81E4BF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97668" y="4439846"/>
            <a:ext cx="4893878" cy="235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5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22F7CE3A-59C1-4EE1-BC31-4A6729F2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Water, Sanitation in CAREC Region: Water Security and SDG 6 </a:t>
            </a:r>
            <a:endParaRPr lang="ru-RU" sz="3600" dirty="0">
              <a:solidFill>
                <a:srgbClr val="FFFFFF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F7C471-6838-4CA0-98B1-F6D03EBC3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CAREC region’s </a:t>
            </a:r>
            <a:r>
              <a:rPr lang="en-US" sz="2400" b="1" dirty="0">
                <a:solidFill>
                  <a:srgbClr val="000000"/>
                </a:solidFill>
              </a:rPr>
              <a:t>water security (household) performance: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Improvement required : 3 countries out of 11 are having very </a:t>
            </a:r>
            <a:r>
              <a:rPr lang="en-US" b="1" dirty="0">
                <a:solidFill>
                  <a:srgbClr val="000000"/>
                </a:solidFill>
              </a:rPr>
              <a:t>low water </a:t>
            </a:r>
            <a:r>
              <a:rPr lang="en-US" b="1" dirty="0"/>
              <a:t>security</a:t>
            </a:r>
          </a:p>
          <a:p>
            <a:pPr lvl="1"/>
            <a:r>
              <a:rPr lang="en-US" dirty="0"/>
              <a:t>Most of concerned areas are financing of the water sector, enabling environment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2400" b="1" dirty="0"/>
              <a:t>SDG 6.5.1</a:t>
            </a:r>
            <a:r>
              <a:rPr lang="en-US" sz="2400" dirty="0"/>
              <a:t>:  countries of CAREC region </a:t>
            </a:r>
            <a:r>
              <a:rPr lang="en-US" sz="2400" dirty="0">
                <a:solidFill>
                  <a:srgbClr val="000000"/>
                </a:solidFill>
              </a:rPr>
              <a:t>perform varyingly: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China -75 and Afghanistan – 12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Lowest indicator is Financing of water sector for most of CAREC countries 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5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C4493E-D32B-43E0-935E-CD19A8B0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74" y="532391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Water, Sanitation in CAREC Region: review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D6A7F6BC-9600-4BA5-AA9B-B6B733569D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851386"/>
              </p:ext>
            </p:extLst>
          </p:nvPr>
        </p:nvGraphicFramePr>
        <p:xfrm>
          <a:off x="355600" y="2901512"/>
          <a:ext cx="5372537" cy="324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1D1FA1C-247A-4D1A-9EB4-2BBC3BB26C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269601"/>
              </p:ext>
            </p:extLst>
          </p:nvPr>
        </p:nvGraphicFramePr>
        <p:xfrm>
          <a:off x="6096000" y="2901512"/>
          <a:ext cx="5560739" cy="3247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211AC04-4A57-49C4-9FFF-00B23BC61882}"/>
              </a:ext>
            </a:extLst>
          </p:cNvPr>
          <p:cNvSpPr txBox="1"/>
          <p:nvPr/>
        </p:nvSpPr>
        <p:spPr>
          <a:xfrm>
            <a:off x="976544" y="6525087"/>
            <a:ext cx="307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World Bank Open Data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627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1C4493E-D32B-43E0-935E-CD19A8B0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074" y="415357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Water, Sanitation in CAREC Region: review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A300B37A-6B06-4344-B441-4A73072958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281746"/>
              </p:ext>
            </p:extLst>
          </p:nvPr>
        </p:nvGraphicFramePr>
        <p:xfrm>
          <a:off x="5977004" y="1376968"/>
          <a:ext cx="5661328" cy="5117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530AABD3-E870-4A97-83EF-3492B82C25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122348"/>
              </p:ext>
            </p:extLst>
          </p:nvPr>
        </p:nvGraphicFramePr>
        <p:xfrm>
          <a:off x="183929" y="1376968"/>
          <a:ext cx="5239407" cy="5117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8FE17A5-0D51-4E30-A6A7-F6509F8E0933}"/>
              </a:ext>
            </a:extLst>
          </p:cNvPr>
          <p:cNvSpPr txBox="1"/>
          <p:nvPr/>
        </p:nvSpPr>
        <p:spPr>
          <a:xfrm>
            <a:off x="976544" y="6525087"/>
            <a:ext cx="307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World Bank Open Data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38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599</Words>
  <Application>Microsoft Office PowerPoint</Application>
  <PresentationFormat>Широкоэкранный</PresentationFormat>
  <Paragraphs>66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Access to water, sanitation in CAREC Region</vt:lpstr>
      <vt:lpstr>Water, Sanitation in CAREC Region: introduction</vt:lpstr>
      <vt:lpstr>Water Security: Comparison with other regions </vt:lpstr>
      <vt:lpstr>Water Security: Comparison with other regions </vt:lpstr>
      <vt:lpstr>SDG 6 Implementation: CAREC region  </vt:lpstr>
      <vt:lpstr>SDG 6 Implementation: CAREC region  </vt:lpstr>
      <vt:lpstr>Water, Sanitation in CAREC Region: Water Security and SDG 6 </vt:lpstr>
      <vt:lpstr>Water, Sanitation in CAREC Region: review</vt:lpstr>
      <vt:lpstr>Water, Sanitation in CAREC Region: review</vt:lpstr>
      <vt:lpstr>Water, Sanitation in CAREC Region: review</vt:lpstr>
      <vt:lpstr>Water, Sanitation in CAREC Region: review</vt:lpstr>
      <vt:lpstr>Water, Sanitation in CAREC Region: national efforts </vt:lpstr>
      <vt:lpstr>Water, Sanitation in CAREC Region: Policy Messages 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water, sanitation in CAREC Region</dc:title>
  <dc:creator>Iskandar Abdullaev</dc:creator>
  <cp:lastModifiedBy>Iskandar Abdullaev</cp:lastModifiedBy>
  <cp:revision>63</cp:revision>
  <dcterms:created xsi:type="dcterms:W3CDTF">2020-05-21T09:35:47Z</dcterms:created>
  <dcterms:modified xsi:type="dcterms:W3CDTF">2020-05-28T10:31:37Z</dcterms:modified>
</cp:coreProperties>
</file>