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6" r:id="rId4"/>
  </p:sldMasterIdLst>
  <p:sldIdLst>
    <p:sldId id="256" r:id="rId5"/>
    <p:sldId id="257" r:id="rId6"/>
    <p:sldId id="258" r:id="rId7"/>
    <p:sldId id="265" r:id="rId8"/>
    <p:sldId id="266" r:id="rId9"/>
    <p:sldId id="264" r:id="rId10"/>
    <p:sldId id="259" r:id="rId11"/>
    <p:sldId id="260" r:id="rId12"/>
    <p:sldId id="261" r:id="rId13"/>
    <p:sldId id="262" r:id="rId14"/>
    <p:sldId id="263" r:id="rId15"/>
    <p:sldId id="267" r:id="rId16"/>
    <p:sldId id="268" r:id="rId17"/>
    <p:sldId id="274" r:id="rId18"/>
    <p:sldId id="275" r:id="rId19"/>
    <p:sldId id="269" r:id="rId20"/>
    <p:sldId id="270" r:id="rId21"/>
    <p:sldId id="271" r:id="rId22"/>
    <p:sldId id="272"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03BBF47-D9D2-4D2B-8E89-9CC97904720F}" type="datetimeFigureOut">
              <a:rPr lang="en-US" smtClean="0"/>
              <a:t>06/09/2019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365021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3BBF47-D9D2-4D2B-8E89-9CC97904720F}" type="datetimeFigureOut">
              <a:rPr lang="en-US" smtClean="0"/>
              <a:t>06/09/2019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307018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3BBF47-D9D2-4D2B-8E89-9CC97904720F}" type="datetimeFigureOut">
              <a:rPr lang="en-US" smtClean="0"/>
              <a:t>06/09/2019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37968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3BBF47-D9D2-4D2B-8E89-9CC97904720F}" type="datetimeFigureOut">
              <a:rPr lang="en-US" smtClean="0"/>
              <a:t>06/09/2019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399387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3BBF47-D9D2-4D2B-8E89-9CC97904720F}" type="datetimeFigureOut">
              <a:rPr lang="en-US" smtClean="0"/>
              <a:t>06/09/2019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2995058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3BBF47-D9D2-4D2B-8E89-9CC97904720F}" type="datetimeFigureOut">
              <a:rPr lang="en-US" smtClean="0"/>
              <a:t>06/09/2019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265980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3BBF47-D9D2-4D2B-8E89-9CC97904720F}" type="datetimeFigureOut">
              <a:rPr lang="en-US" smtClean="0"/>
              <a:t>06/09/2019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376976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3BBF47-D9D2-4D2B-8E89-9CC97904720F}" type="datetimeFigureOut">
              <a:rPr lang="en-US" smtClean="0"/>
              <a:t>06/09/2019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2305070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BBF47-D9D2-4D2B-8E89-9CC97904720F}" type="datetimeFigureOut">
              <a:rPr lang="en-US" smtClean="0"/>
              <a:t>06/09/2019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1372152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3BBF47-D9D2-4D2B-8E89-9CC97904720F}" type="datetimeFigureOut">
              <a:rPr lang="en-US" smtClean="0"/>
              <a:t>06/09/2019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295041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3BBF47-D9D2-4D2B-8E89-9CC97904720F}" type="datetimeFigureOut">
              <a:rPr lang="en-US" smtClean="0"/>
              <a:t>06/09/2019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72A25-105C-47AC-8236-AB2519BCB45B}" type="slidenum">
              <a:rPr lang="en-US" smtClean="0"/>
              <a:t>‹#›</a:t>
            </a:fld>
            <a:endParaRPr lang="en-US"/>
          </a:p>
        </p:txBody>
      </p:sp>
    </p:spTree>
    <p:extLst>
      <p:ext uri="{BB962C8B-B14F-4D97-AF65-F5344CB8AC3E}">
        <p14:creationId xmlns:p14="http://schemas.microsoft.com/office/powerpoint/2010/main" val="253523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BBF47-D9D2-4D2B-8E89-9CC97904720F}" type="datetimeFigureOut">
              <a:rPr lang="en-US" smtClean="0"/>
              <a:t>06/09/2019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72A25-105C-47AC-8236-AB2519BCB45B}" type="slidenum">
              <a:rPr lang="en-US" smtClean="0"/>
              <a:t>‹#›</a:t>
            </a:fld>
            <a:endParaRPr lang="en-US"/>
          </a:p>
        </p:txBody>
      </p:sp>
    </p:spTree>
    <p:extLst>
      <p:ext uri="{BB962C8B-B14F-4D97-AF65-F5344CB8AC3E}">
        <p14:creationId xmlns:p14="http://schemas.microsoft.com/office/powerpoint/2010/main" val="101502138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b="1" dirty="0">
                <a:latin typeface="Times New Roman" panose="02020603050405020304" pitchFamily="18" charset="0"/>
                <a:cs typeface="Times New Roman" panose="02020603050405020304" pitchFamily="18" charset="0"/>
              </a:rPr>
              <a:t>The Effects of Privatization and Corporate Governance of SOEs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in Transition Economy: Case of Kazakhstan</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2000" dirty="0">
                <a:latin typeface="Times New Roman" panose="02020603050405020304" pitchFamily="18" charset="0"/>
                <a:cs typeface="Times New Roman" panose="02020603050405020304" pitchFamily="18" charset="0"/>
              </a:rPr>
              <a:t>Keun Jung Lee, PhD</a:t>
            </a:r>
          </a:p>
          <a:p>
            <a:r>
              <a:rPr lang="en-US" sz="2000" dirty="0">
                <a:latin typeface="Times New Roman" panose="02020603050405020304" pitchFamily="18" charset="0"/>
                <a:cs typeface="Times New Roman" panose="02020603050405020304" pitchFamily="18" charset="0"/>
              </a:rPr>
              <a:t>  Associate Professor, Bang College Business,</a:t>
            </a:r>
          </a:p>
          <a:p>
            <a:r>
              <a:rPr lang="en-US" sz="2000" dirty="0">
                <a:latin typeface="Times New Roman" panose="02020603050405020304" pitchFamily="18" charset="0"/>
                <a:cs typeface="Times New Roman" panose="02020603050405020304" pitchFamily="18" charset="0"/>
              </a:rPr>
              <a:t> KIMEP University, Almaty, Kazakhstan </a:t>
            </a:r>
          </a:p>
          <a:p>
            <a:endParaRPr lang="en-US" dirty="0"/>
          </a:p>
        </p:txBody>
      </p:sp>
    </p:spTree>
    <p:extLst>
      <p:ext uri="{BB962C8B-B14F-4D97-AF65-F5344CB8AC3E}">
        <p14:creationId xmlns:p14="http://schemas.microsoft.com/office/powerpoint/2010/main" val="2329162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7726"/>
            <a:ext cx="10515600" cy="5519237"/>
          </a:xfrm>
        </p:spPr>
        <p:txBody>
          <a:bodyPr>
            <a:normAutofit fontScale="92500" lnSpcReduction="10000"/>
          </a:bodyPr>
          <a:lstStyle/>
          <a:p>
            <a:pPr marL="0" indent="0">
              <a:buNone/>
            </a:pPr>
            <a:r>
              <a:rPr lang="en-US" sz="2000" b="1" i="1" dirty="0">
                <a:latin typeface="Times New Roman" panose="02020603050405020304" pitchFamily="18" charset="0"/>
                <a:cs typeface="Times New Roman" panose="02020603050405020304" pitchFamily="18" charset="0"/>
              </a:rPr>
              <a:t>Stage 2 - formation (1995 - 1998)</a:t>
            </a:r>
          </a:p>
          <a:p>
            <a:r>
              <a:rPr lang="en-US" sz="2000" dirty="0">
                <a:latin typeface="Times New Roman" panose="02020603050405020304" pitchFamily="18" charset="0"/>
                <a:cs typeface="Times New Roman" panose="02020603050405020304" pitchFamily="18" charset="0"/>
              </a:rPr>
              <a:t>During this stage several changes have been implemented: improvement of the legal framework and market infrastructure, termination of the mutual funds, the increase of the stock market, the creation of infrastructure organizations, approval and implementation of the state program of development of the securities market in 1996 - 98 years, starting of pension reform. </a:t>
            </a:r>
          </a:p>
          <a:p>
            <a:pPr marL="0" indent="0">
              <a:buNone/>
            </a:pPr>
            <a:r>
              <a:rPr lang="en-US" sz="2000" b="1" i="1" dirty="0">
                <a:latin typeface="Times New Roman" panose="02020603050405020304" pitchFamily="18" charset="0"/>
                <a:cs typeface="Times New Roman" panose="02020603050405020304" pitchFamily="18" charset="0"/>
              </a:rPr>
              <a:t>Stage 3 – Development of Financial Market (1999 - 2004)</a:t>
            </a:r>
          </a:p>
          <a:p>
            <a:r>
              <a:rPr lang="en-US" sz="2000" dirty="0">
                <a:latin typeface="Times New Roman" panose="02020603050405020304" pitchFamily="18" charset="0"/>
                <a:cs typeface="Times New Roman" panose="02020603050405020304" pitchFamily="18" charset="0"/>
              </a:rPr>
              <a:t>This stage we can see further improvement of the legal framework, the emergence of new investors in the form of private pension funds, insurance companies and mutual funds; increases in types of securities, issuance of municipal bonds, activation of segment of nongovernment corporate securities. In 1999 the development of stock exchange market of corporate bonds was started, the first of which were listed on the Exchange on February 1, 1999. The same year the exchange sector repo transactions on government securities was also started. </a:t>
            </a:r>
          </a:p>
          <a:p>
            <a:pPr marL="0" indent="0">
              <a:buNone/>
            </a:pPr>
            <a:r>
              <a:rPr lang="en-US" sz="2200" b="1" i="1" dirty="0">
                <a:latin typeface="Times New Roman" panose="02020603050405020304" pitchFamily="18" charset="0"/>
                <a:cs typeface="Times New Roman" panose="02020603050405020304" pitchFamily="18" charset="0"/>
              </a:rPr>
              <a:t>Stage 4 - The starting of IPO (2005 - 2007)</a:t>
            </a:r>
          </a:p>
          <a:p>
            <a:r>
              <a:rPr lang="en-US" sz="2200" dirty="0">
                <a:latin typeface="Times New Roman" panose="02020603050405020304" pitchFamily="18" charset="0"/>
                <a:cs typeface="Times New Roman" panose="02020603050405020304" pitchFamily="18" charset="0"/>
              </a:rPr>
              <a:t>The practice of the initial public offering for Kazakhstani firms became most popular in this period Large local companies and banks, such as the ENRC, </a:t>
            </a:r>
            <a:r>
              <a:rPr lang="en-US" sz="2200" dirty="0" err="1">
                <a:latin typeface="Times New Roman" panose="02020603050405020304" pitchFamily="18" charset="0"/>
                <a:cs typeface="Times New Roman" panose="02020603050405020304" pitchFamily="18" charset="0"/>
              </a:rPr>
              <a:t>KazMunaiGas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Kazakhmys</a:t>
            </a:r>
            <a:r>
              <a:rPr lang="en-US" sz="2200" dirty="0">
                <a:latin typeface="Times New Roman" panose="02020603050405020304" pitchFamily="18" charset="0"/>
                <a:cs typeface="Times New Roman" panose="02020603050405020304" pitchFamily="18" charset="0"/>
              </a:rPr>
              <a:t>, Alliance Bank, </a:t>
            </a:r>
            <a:r>
              <a:rPr lang="en-US" sz="2200" dirty="0" err="1">
                <a:latin typeface="Times New Roman" panose="02020603050405020304" pitchFamily="18" charset="0"/>
                <a:cs typeface="Times New Roman" panose="02020603050405020304" pitchFamily="18" charset="0"/>
              </a:rPr>
              <a:t>Halyk</a:t>
            </a:r>
            <a:r>
              <a:rPr lang="en-US" sz="2200" dirty="0">
                <a:latin typeface="Times New Roman" panose="02020603050405020304" pitchFamily="18" charset="0"/>
                <a:cs typeface="Times New Roman" panose="02020603050405020304" pitchFamily="18" charset="0"/>
              </a:rPr>
              <a:t> Bank, </a:t>
            </a:r>
            <a:r>
              <a:rPr lang="en-US" sz="2200" dirty="0" err="1">
                <a:latin typeface="Times New Roman" panose="02020603050405020304" pitchFamily="18" charset="0"/>
                <a:cs typeface="Times New Roman" panose="02020603050405020304" pitchFamily="18" charset="0"/>
              </a:rPr>
              <a:t>KazakhAltyn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Kazkommerts</a:t>
            </a:r>
            <a:r>
              <a:rPr lang="en-US" sz="2200" dirty="0">
                <a:latin typeface="Times New Roman" panose="02020603050405020304" pitchFamily="18" charset="0"/>
                <a:cs typeface="Times New Roman" panose="02020603050405020304" pitchFamily="18" charset="0"/>
              </a:rPr>
              <a:t> bank were entering the stock market from 2005 till 2008. The increasing activity of Kazakh issuers on national and international financial markets makes sense. As a result of ongoing economic reforms in Kazakhstan have developed certain legal, economic and organizational basis for the development of the domestic market for the IPO. </a:t>
            </a:r>
          </a:p>
        </p:txBody>
      </p:sp>
    </p:spTree>
    <p:extLst>
      <p:ext uri="{BB962C8B-B14F-4D97-AF65-F5344CB8AC3E}">
        <p14:creationId xmlns:p14="http://schemas.microsoft.com/office/powerpoint/2010/main" val="200706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4380"/>
            <a:ext cx="10515600" cy="6224336"/>
          </a:xfrm>
        </p:spPr>
        <p:txBody>
          <a:bodyPr>
            <a:noAutofit/>
          </a:bodyPr>
          <a:lstStyle/>
          <a:p>
            <a:pPr marL="0" indent="0">
              <a:buNone/>
            </a:pP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Stage 5-The event of People’s IPO (2008 -2014)</a:t>
            </a:r>
          </a:p>
          <a:p>
            <a:r>
              <a:rPr lang="en-US" sz="2000" dirty="0">
                <a:latin typeface="Times New Roman" panose="02020603050405020304" pitchFamily="18" charset="0"/>
                <a:cs typeface="Times New Roman" panose="02020603050405020304" pitchFamily="18" charset="0"/>
              </a:rPr>
              <a:t>This stage can be characterized by the development of the stock market during the financial crisis. The creation of the "Joint Action Plan of the Government, the National Bank of Kazakhstan and the Agency" to stabilize the economy and financial system for 2009-2010 included actions and procedures to develop the securities market. In particular, as an official statement of the Government „The program of People’s IPO” in Kazakhstan was adopted in autumn 2011. It is aimed to the following issues</a:t>
            </a:r>
          </a:p>
          <a:p>
            <a:pPr marL="0" indent="0">
              <a:buNone/>
            </a:pP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Stage 6-The reform of SOEs in IPO (2015-2020)</a:t>
            </a:r>
          </a:p>
          <a:p>
            <a:r>
              <a:rPr lang="en-US" sz="2000" dirty="0">
                <a:latin typeface="Times New Roman" panose="02020603050405020304" pitchFamily="18" charset="0"/>
                <a:cs typeface="Times New Roman" panose="02020603050405020304" pitchFamily="18" charset="0"/>
              </a:rPr>
              <a:t>There are 8 sessions of the State Commission on the Issues of Modernization of the Economy on Privatization.  Privatization Plan for 2016-2020 (the Resolution of the Government of Kazakhstan of 30 December 2015 No. 1141) is to develop the draft Concept of the Law “On Introduction of Changes and Amendments to the Certain Legislative Acts on the Issues of Reforming the Structure of State Ownership”.  The sole shareholder of the company, </a:t>
            </a:r>
            <a:r>
              <a:rPr lang="en-US" sz="2000" dirty="0" err="1">
                <a:latin typeface="Times New Roman" panose="02020603050405020304" pitchFamily="18" charset="0"/>
                <a:cs typeface="Times New Roman" panose="02020603050405020304" pitchFamily="18" charset="0"/>
              </a:rPr>
              <a:t>Samruk-Kazyna</a:t>
            </a:r>
            <a:r>
              <a:rPr lang="en-US" sz="2000" dirty="0">
                <a:latin typeface="Times New Roman" panose="02020603050405020304" pitchFamily="18" charset="0"/>
                <a:cs typeface="Times New Roman" panose="02020603050405020304" pitchFamily="18" charset="0"/>
              </a:rPr>
              <a:t>, national welfare fund offers to acquire 15 % of the total number of shares issued by the company.</a:t>
            </a:r>
          </a:p>
          <a:p>
            <a:r>
              <a:rPr lang="en-US" sz="2000" dirty="0">
                <a:latin typeface="Times New Roman" panose="02020603050405020304" pitchFamily="18" charset="0"/>
                <a:cs typeface="Times New Roman" panose="02020603050405020304" pitchFamily="18" charset="0"/>
              </a:rPr>
              <a:t> According to the current legislation, at least 20 % of the total securities offer should be offered in Kazakhstan. The Astana International Exchange (AIX) of the Astana International Financial Center will be offered both common shares and GDRs in accordance with the rules and regulations. Nevertheless, for the </a:t>
            </a:r>
            <a:r>
              <a:rPr lang="en-US" sz="2000" dirty="0" err="1">
                <a:latin typeface="Times New Roman" panose="02020603050405020304" pitchFamily="18" charset="0"/>
                <a:cs typeface="Times New Roman" panose="02020603050405020304" pitchFamily="18" charset="0"/>
              </a:rPr>
              <a:t>Samruck-Kazyna</a:t>
            </a:r>
            <a:r>
              <a:rPr lang="en-US" sz="2000" dirty="0">
                <a:latin typeface="Times New Roman" panose="02020603050405020304" pitchFamily="18" charset="0"/>
                <a:cs typeface="Times New Roman" panose="02020603050405020304" pitchFamily="18" charset="0"/>
              </a:rPr>
              <a:t> Fund and government, an important aspect is getting the highest possible selling price, in fact, causes a double listing in both London and Astana. </a:t>
            </a:r>
          </a:p>
        </p:txBody>
      </p:sp>
    </p:spTree>
    <p:extLst>
      <p:ext uri="{BB962C8B-B14F-4D97-AF65-F5344CB8AC3E}">
        <p14:creationId xmlns:p14="http://schemas.microsoft.com/office/powerpoint/2010/main" val="1527041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188662"/>
            <a:ext cx="10515600" cy="1325563"/>
          </a:xfrm>
        </p:spPr>
        <p:txBody>
          <a:bodyPr/>
          <a:lstStyle/>
          <a:p>
            <a:r>
              <a:rPr lang="en-US" sz="2400" b="1" dirty="0">
                <a:latin typeface="Times New Roman" panose="02020603050405020304" pitchFamily="18" charset="0"/>
                <a:cs typeface="Times New Roman" panose="02020603050405020304" pitchFamily="18" charset="0"/>
              </a:rPr>
              <a:t>4. Empirical Test</a:t>
            </a:r>
          </a:p>
        </p:txBody>
      </p:sp>
      <p:sp>
        <p:nvSpPr>
          <p:cNvPr id="3" name="Content Placeholder 2"/>
          <p:cNvSpPr>
            <a:spLocks noGrp="1"/>
          </p:cNvSpPr>
          <p:nvPr>
            <p:ph idx="1"/>
          </p:nvPr>
        </p:nvSpPr>
        <p:spPr>
          <a:xfrm>
            <a:off x="838200" y="1435768"/>
            <a:ext cx="10864516" cy="4741195"/>
          </a:xfrm>
        </p:spPr>
        <p:txBody>
          <a:bodyPr>
            <a:normAutofit/>
          </a:bodyPr>
          <a:lstStyle/>
          <a:p>
            <a:pPr marL="457200" lvl="1" indent="0">
              <a:buNone/>
            </a:pPr>
            <a:r>
              <a:rPr lang="de-DE" b="1" dirty="0">
                <a:latin typeface="Times New Roman" panose="02020603050405020304" pitchFamily="18" charset="0"/>
                <a:cs typeface="Times New Roman" panose="02020603050405020304" pitchFamily="18" charset="0"/>
              </a:rPr>
              <a:t>4.1 The Sample</a:t>
            </a:r>
            <a:endParaRPr lang="en-US" b="1" dirty="0">
              <a:latin typeface="Times New Roman" panose="02020603050405020304" pitchFamily="18" charset="0"/>
              <a:cs typeface="Times New Roman" panose="02020603050405020304" pitchFamily="18" charset="0"/>
            </a:endParaRPr>
          </a:p>
          <a:p>
            <a:pPr marL="0" indent="0">
              <a:buNone/>
            </a:pPr>
            <a:endParaRPr lang="de-DE" dirty="0"/>
          </a:p>
          <a:p>
            <a:pPr marL="0" indent="0">
              <a:buNone/>
            </a:pPr>
            <a:r>
              <a:rPr lang="en-US" sz="2000" dirty="0"/>
              <a:t>This study uses a sample size of 21 IPOs of the listed Kazakhstan SOEs on the AIM Markets and LSE in the United Kingdom during the period from 2004 to 2017.</a:t>
            </a:r>
          </a:p>
          <a:p>
            <a:pPr marL="0" indent="0">
              <a:buNone/>
            </a:pPr>
            <a:r>
              <a:rPr lang="en-US" sz="2000" dirty="0"/>
              <a:t>    </a:t>
            </a:r>
          </a:p>
          <a:p>
            <a:pPr marL="0" indent="0">
              <a:buNone/>
            </a:pPr>
            <a:r>
              <a:rPr lang="en-US" sz="2400" b="1" dirty="0">
                <a:latin typeface="Times New Roman" panose="02020603050405020304" pitchFamily="18" charset="0"/>
                <a:cs typeface="Times New Roman" panose="02020603050405020304" pitchFamily="18" charset="0"/>
              </a:rPr>
              <a:t>      4.2  Methodology</a:t>
            </a:r>
          </a:p>
          <a:p>
            <a:pPr marL="0" indent="0">
              <a:buNone/>
            </a:pPr>
            <a:endParaRPr lang="en-US" sz="2000" dirty="0"/>
          </a:p>
          <a:p>
            <a:pPr marL="0" indent="0">
              <a:buNone/>
            </a:pPr>
            <a:r>
              <a:rPr lang="en-US" sz="2000" i="1" dirty="0" err="1"/>
              <a:t>ROA</a:t>
            </a:r>
            <a:r>
              <a:rPr lang="en-US" sz="2000" i="1" baseline="-25000" dirty="0" err="1"/>
              <a:t>it</a:t>
            </a:r>
            <a:r>
              <a:rPr lang="en-US" sz="2000" i="1" dirty="0"/>
              <a:t> = </a:t>
            </a:r>
            <a:r>
              <a:rPr lang="ru-RU" sz="2000" i="1" dirty="0">
                <a:sym typeface="Symbol" panose="05050102010706020507" pitchFamily="18" charset="2"/>
              </a:rPr>
              <a:t></a:t>
            </a:r>
            <a:r>
              <a:rPr lang="en-US" sz="2000" i="1" baseline="-25000" dirty="0"/>
              <a:t>0</a:t>
            </a:r>
            <a:r>
              <a:rPr lang="en-US" sz="2000" i="1" dirty="0"/>
              <a:t> + </a:t>
            </a:r>
            <a:r>
              <a:rPr lang="ru-RU" sz="2000" i="1" dirty="0">
                <a:sym typeface="Symbol" panose="05050102010706020507" pitchFamily="18" charset="2"/>
              </a:rPr>
              <a:t></a:t>
            </a:r>
            <a:r>
              <a:rPr lang="en-US" sz="2000" i="1" baseline="-25000" dirty="0"/>
              <a:t>1</a:t>
            </a:r>
            <a:r>
              <a:rPr lang="en-US" sz="2000" i="1" dirty="0"/>
              <a:t>(BS)</a:t>
            </a:r>
            <a:r>
              <a:rPr lang="en-US" sz="2000" i="1" baseline="-25000" dirty="0"/>
              <a:t> it</a:t>
            </a:r>
            <a:r>
              <a:rPr lang="en-US" sz="2000" i="1" dirty="0"/>
              <a:t> + </a:t>
            </a:r>
            <a:r>
              <a:rPr lang="ru-RU" sz="2000" i="1" dirty="0">
                <a:sym typeface="Symbol" panose="05050102010706020507" pitchFamily="18" charset="2"/>
              </a:rPr>
              <a:t></a:t>
            </a:r>
            <a:r>
              <a:rPr lang="en-US" sz="2000" i="1" baseline="-25000" dirty="0"/>
              <a:t>2</a:t>
            </a:r>
            <a:r>
              <a:rPr lang="en-US" sz="2000" i="1" dirty="0"/>
              <a:t> (ID) </a:t>
            </a:r>
            <a:r>
              <a:rPr lang="en-US" sz="2000" i="1" baseline="-25000" dirty="0"/>
              <a:t>it</a:t>
            </a:r>
            <a:r>
              <a:rPr lang="en-US" sz="2000" i="1" dirty="0"/>
              <a:t> + </a:t>
            </a:r>
            <a:r>
              <a:rPr lang="ru-RU" sz="2000" i="1" dirty="0">
                <a:sym typeface="Symbol" panose="05050102010706020507" pitchFamily="18" charset="2"/>
              </a:rPr>
              <a:t></a:t>
            </a:r>
            <a:r>
              <a:rPr lang="en-US" sz="2000" i="1" baseline="-25000" dirty="0"/>
              <a:t>3</a:t>
            </a:r>
            <a:r>
              <a:rPr lang="en-US" sz="2000" i="1" dirty="0"/>
              <a:t> (DUAL) </a:t>
            </a:r>
            <a:r>
              <a:rPr lang="en-US" sz="2000" i="1" baseline="-25000" dirty="0"/>
              <a:t>it</a:t>
            </a:r>
            <a:r>
              <a:rPr lang="en-US" sz="2000" i="1" dirty="0"/>
              <a:t> + </a:t>
            </a:r>
            <a:r>
              <a:rPr lang="ru-RU" sz="2000" i="1" dirty="0">
                <a:sym typeface="Symbol" panose="05050102010706020507" pitchFamily="18" charset="2"/>
              </a:rPr>
              <a:t></a:t>
            </a:r>
            <a:r>
              <a:rPr lang="en-US" sz="2000" i="1" baseline="-25000" dirty="0"/>
              <a:t>4</a:t>
            </a:r>
            <a:r>
              <a:rPr lang="en-US" sz="2000" i="1" dirty="0"/>
              <a:t> (IN) </a:t>
            </a:r>
            <a:r>
              <a:rPr lang="en-US" sz="2000" i="1" baseline="-25000" dirty="0"/>
              <a:t>it</a:t>
            </a:r>
            <a:r>
              <a:rPr lang="en-US" sz="2000" i="1" dirty="0"/>
              <a:t> + </a:t>
            </a:r>
            <a:r>
              <a:rPr lang="ru-RU" sz="2000" i="1" dirty="0">
                <a:sym typeface="Symbol" panose="05050102010706020507" pitchFamily="18" charset="2"/>
              </a:rPr>
              <a:t></a:t>
            </a:r>
            <a:r>
              <a:rPr lang="en-US" sz="2000" i="1" baseline="-25000" dirty="0"/>
              <a:t>5</a:t>
            </a:r>
            <a:r>
              <a:rPr lang="en-US" sz="2000" i="1" dirty="0"/>
              <a:t> (GO) </a:t>
            </a:r>
            <a:r>
              <a:rPr lang="en-US" sz="2000" i="1" baseline="-25000" dirty="0"/>
              <a:t>it    </a:t>
            </a:r>
            <a:r>
              <a:rPr lang="en-US" sz="2000" i="1" dirty="0"/>
              <a:t>+</a:t>
            </a:r>
            <a:r>
              <a:rPr lang="ru-RU" sz="2000" i="1" dirty="0">
                <a:sym typeface="Symbol" panose="05050102010706020507" pitchFamily="18" charset="2"/>
              </a:rPr>
              <a:t></a:t>
            </a:r>
            <a:r>
              <a:rPr lang="en-US" sz="2000" i="1" baseline="-25000" dirty="0"/>
              <a:t>6</a:t>
            </a:r>
            <a:r>
              <a:rPr lang="en-US" sz="2000" i="1" dirty="0"/>
              <a:t>(MO)</a:t>
            </a:r>
            <a:r>
              <a:rPr lang="en-US" sz="2000" i="1" baseline="-25000" dirty="0"/>
              <a:t>it</a:t>
            </a:r>
            <a:r>
              <a:rPr lang="en-US" sz="2000" i="1" dirty="0"/>
              <a:t>+</a:t>
            </a:r>
            <a:r>
              <a:rPr lang="ru-RU" sz="2000" i="1" dirty="0">
                <a:sym typeface="Symbol" panose="05050102010706020507" pitchFamily="18" charset="2"/>
              </a:rPr>
              <a:t></a:t>
            </a:r>
            <a:r>
              <a:rPr lang="en-US" sz="2000" i="1" baseline="-25000" dirty="0"/>
              <a:t>7</a:t>
            </a:r>
            <a:r>
              <a:rPr lang="en-US" sz="2000" i="1" dirty="0"/>
              <a:t>(Year)+</a:t>
            </a:r>
            <a:r>
              <a:rPr lang="ru-RU" sz="2000" i="1" dirty="0">
                <a:sym typeface="Symbol" panose="05050102010706020507" pitchFamily="18" charset="2"/>
              </a:rPr>
              <a:t></a:t>
            </a:r>
            <a:r>
              <a:rPr lang="en-US" sz="2000" i="1" baseline="-25000" dirty="0"/>
              <a:t>7</a:t>
            </a:r>
            <a:r>
              <a:rPr lang="en-US" sz="2000" i="1" dirty="0"/>
              <a:t>(SIZE)+</a:t>
            </a:r>
            <a:r>
              <a:rPr lang="ru-RU" sz="2000" i="1" dirty="0">
                <a:sym typeface="Symbol" panose="05050102010706020507" pitchFamily="18" charset="2"/>
              </a:rPr>
              <a:t></a:t>
            </a:r>
            <a:r>
              <a:rPr lang="en-US" sz="2000" i="1" baseline="-25000" dirty="0"/>
              <a:t>t ,</a:t>
            </a:r>
            <a:r>
              <a:rPr lang="en-US" sz="2000" dirty="0"/>
              <a:t>      </a:t>
            </a:r>
          </a:p>
          <a:p>
            <a:pPr marL="0" indent="0">
              <a:buNone/>
            </a:pPr>
            <a:r>
              <a:rPr lang="en-US" sz="2000" dirty="0"/>
              <a:t>                                                               </a:t>
            </a:r>
          </a:p>
          <a:p>
            <a:pPr marL="0" indent="0">
              <a:buNone/>
            </a:pPr>
            <a:r>
              <a:rPr lang="en-US" sz="2000" i="1" dirty="0" err="1"/>
              <a:t>ROE</a:t>
            </a:r>
            <a:r>
              <a:rPr lang="en-US" sz="2000" i="1" baseline="-25000" dirty="0" err="1"/>
              <a:t>it</a:t>
            </a:r>
            <a:r>
              <a:rPr lang="en-US" sz="2000" i="1" dirty="0"/>
              <a:t> = </a:t>
            </a:r>
            <a:r>
              <a:rPr lang="ru-RU" sz="2000" i="1" dirty="0">
                <a:sym typeface="Symbol" panose="05050102010706020507" pitchFamily="18" charset="2"/>
              </a:rPr>
              <a:t></a:t>
            </a:r>
            <a:r>
              <a:rPr lang="en-US" sz="2000" i="1" baseline="-25000" dirty="0"/>
              <a:t>0</a:t>
            </a:r>
            <a:r>
              <a:rPr lang="en-US" sz="2000" i="1" dirty="0"/>
              <a:t> + </a:t>
            </a:r>
            <a:r>
              <a:rPr lang="ru-RU" sz="2000" i="1" dirty="0">
                <a:sym typeface="Symbol" panose="05050102010706020507" pitchFamily="18" charset="2"/>
              </a:rPr>
              <a:t></a:t>
            </a:r>
            <a:r>
              <a:rPr lang="en-US" sz="2000" i="1" baseline="-25000" dirty="0"/>
              <a:t>1</a:t>
            </a:r>
            <a:r>
              <a:rPr lang="en-US" sz="2000" i="1" dirty="0"/>
              <a:t>(BS)</a:t>
            </a:r>
            <a:r>
              <a:rPr lang="en-US" sz="2000" i="1" baseline="-25000" dirty="0"/>
              <a:t> it</a:t>
            </a:r>
            <a:r>
              <a:rPr lang="en-US" sz="2000" i="1" dirty="0"/>
              <a:t> + </a:t>
            </a:r>
            <a:r>
              <a:rPr lang="ru-RU" sz="2000" i="1" dirty="0">
                <a:sym typeface="Symbol" panose="05050102010706020507" pitchFamily="18" charset="2"/>
              </a:rPr>
              <a:t></a:t>
            </a:r>
            <a:r>
              <a:rPr lang="en-US" sz="2000" i="1" baseline="-25000" dirty="0"/>
              <a:t>2</a:t>
            </a:r>
            <a:r>
              <a:rPr lang="en-US" sz="2000" i="1" dirty="0"/>
              <a:t> (ID) </a:t>
            </a:r>
            <a:r>
              <a:rPr lang="en-US" sz="2000" i="1" baseline="-25000" dirty="0"/>
              <a:t>it</a:t>
            </a:r>
            <a:r>
              <a:rPr lang="en-US" sz="2000" i="1" dirty="0"/>
              <a:t> + </a:t>
            </a:r>
            <a:r>
              <a:rPr lang="ru-RU" sz="2000" i="1" dirty="0">
                <a:sym typeface="Symbol" panose="05050102010706020507" pitchFamily="18" charset="2"/>
              </a:rPr>
              <a:t></a:t>
            </a:r>
            <a:r>
              <a:rPr lang="en-US" sz="2000" i="1" baseline="-25000" dirty="0"/>
              <a:t>3</a:t>
            </a:r>
            <a:r>
              <a:rPr lang="en-US" sz="2000" i="1" dirty="0"/>
              <a:t> (DUAL) </a:t>
            </a:r>
            <a:r>
              <a:rPr lang="en-US" sz="2000" i="1" baseline="-25000" dirty="0"/>
              <a:t>it</a:t>
            </a:r>
            <a:r>
              <a:rPr lang="en-US" sz="2000" i="1" dirty="0"/>
              <a:t> + </a:t>
            </a:r>
            <a:r>
              <a:rPr lang="ru-RU" sz="2000" i="1" dirty="0">
                <a:sym typeface="Symbol" panose="05050102010706020507" pitchFamily="18" charset="2"/>
              </a:rPr>
              <a:t></a:t>
            </a:r>
            <a:r>
              <a:rPr lang="en-US" sz="2000" i="1" baseline="-25000" dirty="0"/>
              <a:t>4</a:t>
            </a:r>
            <a:r>
              <a:rPr lang="en-US" sz="2000" i="1" dirty="0"/>
              <a:t> (IN) </a:t>
            </a:r>
            <a:r>
              <a:rPr lang="en-US" sz="2000" i="1" baseline="-25000" dirty="0"/>
              <a:t>it</a:t>
            </a:r>
            <a:r>
              <a:rPr lang="en-US" sz="2000" i="1" dirty="0"/>
              <a:t> + </a:t>
            </a:r>
            <a:r>
              <a:rPr lang="ru-RU" sz="2000" i="1" dirty="0">
                <a:sym typeface="Symbol" panose="05050102010706020507" pitchFamily="18" charset="2"/>
              </a:rPr>
              <a:t></a:t>
            </a:r>
            <a:r>
              <a:rPr lang="en-US" sz="2000" i="1" baseline="-25000" dirty="0"/>
              <a:t>5</a:t>
            </a:r>
            <a:r>
              <a:rPr lang="en-US" sz="2000" i="1" dirty="0"/>
              <a:t> (GO) </a:t>
            </a:r>
            <a:r>
              <a:rPr lang="en-US" sz="2000" i="1" baseline="-25000" dirty="0"/>
              <a:t>it    </a:t>
            </a:r>
            <a:r>
              <a:rPr lang="en-US" sz="2000" i="1" dirty="0"/>
              <a:t>+</a:t>
            </a:r>
            <a:r>
              <a:rPr lang="ru-RU" sz="2000" i="1" dirty="0">
                <a:sym typeface="Symbol" panose="05050102010706020507" pitchFamily="18" charset="2"/>
              </a:rPr>
              <a:t></a:t>
            </a:r>
            <a:r>
              <a:rPr lang="en-US" sz="2000" i="1" baseline="-25000" dirty="0"/>
              <a:t>6</a:t>
            </a:r>
            <a:r>
              <a:rPr lang="en-US" sz="2000" i="1" dirty="0"/>
              <a:t>(MO)</a:t>
            </a:r>
            <a:r>
              <a:rPr lang="en-US" sz="2000" i="1" baseline="-25000" dirty="0"/>
              <a:t>it</a:t>
            </a:r>
            <a:r>
              <a:rPr lang="en-US" sz="2000" i="1" dirty="0"/>
              <a:t>+</a:t>
            </a:r>
            <a:r>
              <a:rPr lang="ru-RU" sz="2000" i="1" dirty="0">
                <a:sym typeface="Symbol" panose="05050102010706020507" pitchFamily="18" charset="2"/>
              </a:rPr>
              <a:t></a:t>
            </a:r>
            <a:r>
              <a:rPr lang="en-US" sz="2000" i="1" baseline="-25000" dirty="0"/>
              <a:t>7</a:t>
            </a:r>
            <a:r>
              <a:rPr lang="en-US" sz="2000" i="1" dirty="0"/>
              <a:t>(Year)+</a:t>
            </a:r>
            <a:r>
              <a:rPr lang="ru-RU" sz="2000" i="1" dirty="0">
                <a:sym typeface="Symbol" panose="05050102010706020507" pitchFamily="18" charset="2"/>
              </a:rPr>
              <a:t></a:t>
            </a:r>
            <a:r>
              <a:rPr lang="en-US" sz="2000" i="1" baseline="-25000" dirty="0"/>
              <a:t>7</a:t>
            </a:r>
            <a:r>
              <a:rPr lang="en-US" sz="2000" i="1" dirty="0"/>
              <a:t>(SIZE)+</a:t>
            </a:r>
            <a:r>
              <a:rPr lang="ru-RU" sz="2000" i="1" dirty="0">
                <a:sym typeface="Symbol" panose="05050102010706020507" pitchFamily="18" charset="2"/>
              </a:rPr>
              <a:t></a:t>
            </a:r>
            <a:r>
              <a:rPr lang="en-US" sz="2000" i="1" baseline="-25000" dirty="0"/>
              <a:t>t ,</a:t>
            </a:r>
            <a:r>
              <a:rPr lang="en-US" sz="2000" dirty="0"/>
              <a:t> </a:t>
            </a:r>
          </a:p>
        </p:txBody>
      </p:sp>
    </p:spTree>
    <p:extLst>
      <p:ext uri="{BB962C8B-B14F-4D97-AF65-F5344CB8AC3E}">
        <p14:creationId xmlns:p14="http://schemas.microsoft.com/office/powerpoint/2010/main" val="3416167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9010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6" name="Content Placeholder 3"/>
          <p:cNvGraphicFramePr>
            <a:graphicFrameLocks/>
          </p:cNvGraphicFramePr>
          <p:nvPr>
            <p:extLst>
              <p:ext uri="{D42A27DB-BD31-4B8C-83A1-F6EECF244321}">
                <p14:modId xmlns:p14="http://schemas.microsoft.com/office/powerpoint/2010/main" val="1856324224"/>
              </p:ext>
            </p:extLst>
          </p:nvPr>
        </p:nvGraphicFramePr>
        <p:xfrm>
          <a:off x="689813" y="4138863"/>
          <a:ext cx="7548620" cy="2097945"/>
        </p:xfrm>
        <a:graphic>
          <a:graphicData uri="http://schemas.openxmlformats.org/drawingml/2006/table">
            <a:tbl>
              <a:tblPr firstRow="1" firstCol="1" bandRow="1"/>
              <a:tblGrid>
                <a:gridCol w="680530">
                  <a:extLst>
                    <a:ext uri="{9D8B030D-6E8A-4147-A177-3AD203B41FA5}">
                      <a16:colId xmlns:a16="http://schemas.microsoft.com/office/drawing/2014/main" val="20000"/>
                    </a:ext>
                  </a:extLst>
                </a:gridCol>
                <a:gridCol w="686809">
                  <a:extLst>
                    <a:ext uri="{9D8B030D-6E8A-4147-A177-3AD203B41FA5}">
                      <a16:colId xmlns:a16="http://schemas.microsoft.com/office/drawing/2014/main" val="20001"/>
                    </a:ext>
                  </a:extLst>
                </a:gridCol>
                <a:gridCol w="686809">
                  <a:extLst>
                    <a:ext uri="{9D8B030D-6E8A-4147-A177-3AD203B41FA5}">
                      <a16:colId xmlns:a16="http://schemas.microsoft.com/office/drawing/2014/main" val="20002"/>
                    </a:ext>
                  </a:extLst>
                </a:gridCol>
                <a:gridCol w="686809">
                  <a:extLst>
                    <a:ext uri="{9D8B030D-6E8A-4147-A177-3AD203B41FA5}">
                      <a16:colId xmlns:a16="http://schemas.microsoft.com/office/drawing/2014/main" val="20003"/>
                    </a:ext>
                  </a:extLst>
                </a:gridCol>
                <a:gridCol w="686809">
                  <a:extLst>
                    <a:ext uri="{9D8B030D-6E8A-4147-A177-3AD203B41FA5}">
                      <a16:colId xmlns:a16="http://schemas.microsoft.com/office/drawing/2014/main" val="20004"/>
                    </a:ext>
                  </a:extLst>
                </a:gridCol>
                <a:gridCol w="686809">
                  <a:extLst>
                    <a:ext uri="{9D8B030D-6E8A-4147-A177-3AD203B41FA5}">
                      <a16:colId xmlns:a16="http://schemas.microsoft.com/office/drawing/2014/main" val="20005"/>
                    </a:ext>
                  </a:extLst>
                </a:gridCol>
                <a:gridCol w="686809">
                  <a:extLst>
                    <a:ext uri="{9D8B030D-6E8A-4147-A177-3AD203B41FA5}">
                      <a16:colId xmlns:a16="http://schemas.microsoft.com/office/drawing/2014/main" val="20006"/>
                    </a:ext>
                  </a:extLst>
                </a:gridCol>
                <a:gridCol w="686809">
                  <a:extLst>
                    <a:ext uri="{9D8B030D-6E8A-4147-A177-3AD203B41FA5}">
                      <a16:colId xmlns:a16="http://schemas.microsoft.com/office/drawing/2014/main" val="20007"/>
                    </a:ext>
                  </a:extLst>
                </a:gridCol>
                <a:gridCol w="686809">
                  <a:extLst>
                    <a:ext uri="{9D8B030D-6E8A-4147-A177-3AD203B41FA5}">
                      <a16:colId xmlns:a16="http://schemas.microsoft.com/office/drawing/2014/main" val="20008"/>
                    </a:ext>
                  </a:extLst>
                </a:gridCol>
                <a:gridCol w="686809">
                  <a:extLst>
                    <a:ext uri="{9D8B030D-6E8A-4147-A177-3AD203B41FA5}">
                      <a16:colId xmlns:a16="http://schemas.microsoft.com/office/drawing/2014/main" val="20009"/>
                    </a:ext>
                  </a:extLst>
                </a:gridCol>
                <a:gridCol w="686809">
                  <a:extLst>
                    <a:ext uri="{9D8B030D-6E8A-4147-A177-3AD203B41FA5}">
                      <a16:colId xmlns:a16="http://schemas.microsoft.com/office/drawing/2014/main" val="20010"/>
                    </a:ext>
                  </a:extLst>
                </a:gridCol>
              </a:tblGrid>
              <a:tr h="385080">
                <a:tc>
                  <a:txBody>
                    <a:bodyPr/>
                    <a:lstStyle/>
                    <a:p>
                      <a:pPr marL="0" marR="0">
                        <a:spcBef>
                          <a:spcPts val="0"/>
                        </a:spcBef>
                        <a:spcAft>
                          <a:spcPts val="0"/>
                        </a:spcAft>
                      </a:pPr>
                      <a:r>
                        <a:rPr lang="en-US" sz="1000" b="1"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Variables</a:t>
                      </a:r>
                      <a:endParaRPr lang="en-US" sz="1000" b="1" dirty="0">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ROA</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ROE</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IN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GO</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ID</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DUAL</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BS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SIZE </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AGE</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0"/>
                  </a:ext>
                </a:extLst>
              </a:tr>
              <a:tr h="259348">
                <a:tc>
                  <a:txBody>
                    <a:bodyPr/>
                    <a:lstStyle/>
                    <a:p>
                      <a:pPr marL="0" marR="0">
                        <a:spcBef>
                          <a:spcPts val="0"/>
                        </a:spcBef>
                        <a:spcAft>
                          <a:spcPts val="0"/>
                        </a:spcAft>
                      </a:pPr>
                      <a:r>
                        <a:rPr lang="en-US" sz="1000" b="1"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Mean</a:t>
                      </a:r>
                      <a:endParaRPr lang="en-US" sz="1000" b="1" dirty="0">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0.114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0.134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0.503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0.452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0.2990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6.450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18.20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15.28</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1"/>
                  </a:ext>
                </a:extLst>
              </a:tr>
              <a:tr h="251626">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Std.D</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0.208</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0.650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0.530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0.220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1.80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dirty="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1.520</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251626">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Median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0.030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0.090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0.209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0.580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0.394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7.034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18.200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14.520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3"/>
                  </a:ext>
                </a:extLst>
              </a:tr>
              <a:tr h="251626">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Min.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-0.380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0.024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0.024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14.810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251626">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Max.</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11.680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9.770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5.007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dirty="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6.000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21.660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22.000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5"/>
                  </a:ext>
                </a:extLst>
              </a:tr>
              <a:tr h="385080">
                <a:tc>
                  <a:txBody>
                    <a:bodyPr/>
                    <a:lstStyle/>
                    <a:p>
                      <a:pPr marL="0" marR="0">
                        <a:spcBef>
                          <a:spcPts val="0"/>
                        </a:spcBef>
                        <a:spcAft>
                          <a:spcPts val="0"/>
                        </a:spcAft>
                      </a:pPr>
                      <a:r>
                        <a:rPr lang="en-US" sz="1000" b="1"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No. firms</a:t>
                      </a:r>
                      <a:endParaRPr lang="en-US" sz="1000" b="1" dirty="0">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dirty="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440</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bl>
          </a:graphicData>
        </a:graphic>
      </p:graphicFrame>
      <p:sp>
        <p:nvSpPr>
          <p:cNvPr id="8" name="Rectangle 1"/>
          <p:cNvSpPr>
            <a:spLocks noChangeArrowheads="1"/>
          </p:cNvSpPr>
          <p:nvPr/>
        </p:nvSpPr>
        <p:spPr bwMode="auto">
          <a:xfrm>
            <a:off x="1852862" y="3487015"/>
            <a:ext cx="53259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pPr>
            <a:r>
              <a:rPr lang="en-US" altLang="en-US" sz="1200" b="1" dirty="0">
                <a:solidFill>
                  <a:srgbClr val="000000"/>
                </a:solidFill>
                <a:latin typeface="Times New Roman" panose="02020603050405020304" pitchFamily="18" charset="0"/>
                <a:ea typeface="Helvetica" panose="020B0604020202020204" pitchFamily="34" charset="0"/>
                <a:cs typeface="Times New Roman" panose="02020603050405020304" pitchFamily="18" charset="0"/>
              </a:rPr>
              <a:t>Table 2. The descriptive statistic of Kazakhstani companies listed on KASE</a:t>
            </a:r>
            <a:endParaRPr lang="en-US" altLang="en-US" dirty="0">
              <a:solidFill>
                <a:prstClr val="black"/>
              </a:solidFill>
              <a:latin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271736745"/>
              </p:ext>
            </p:extLst>
          </p:nvPr>
        </p:nvGraphicFramePr>
        <p:xfrm>
          <a:off x="689813" y="633329"/>
          <a:ext cx="7548624" cy="2107456"/>
        </p:xfrm>
        <a:graphic>
          <a:graphicData uri="http://schemas.openxmlformats.org/drawingml/2006/table">
            <a:tbl>
              <a:tblPr firstRow="1" firstCol="1" bandRow="1"/>
              <a:tblGrid>
                <a:gridCol w="739944">
                  <a:extLst>
                    <a:ext uri="{9D8B030D-6E8A-4147-A177-3AD203B41FA5}">
                      <a16:colId xmlns:a16="http://schemas.microsoft.com/office/drawing/2014/main" val="20000"/>
                    </a:ext>
                  </a:extLst>
                </a:gridCol>
                <a:gridCol w="680868">
                  <a:extLst>
                    <a:ext uri="{9D8B030D-6E8A-4147-A177-3AD203B41FA5}">
                      <a16:colId xmlns:a16="http://schemas.microsoft.com/office/drawing/2014/main" val="20001"/>
                    </a:ext>
                  </a:extLst>
                </a:gridCol>
                <a:gridCol w="680868">
                  <a:extLst>
                    <a:ext uri="{9D8B030D-6E8A-4147-A177-3AD203B41FA5}">
                      <a16:colId xmlns:a16="http://schemas.microsoft.com/office/drawing/2014/main" val="20002"/>
                    </a:ext>
                  </a:extLst>
                </a:gridCol>
                <a:gridCol w="680868">
                  <a:extLst>
                    <a:ext uri="{9D8B030D-6E8A-4147-A177-3AD203B41FA5}">
                      <a16:colId xmlns:a16="http://schemas.microsoft.com/office/drawing/2014/main" val="20003"/>
                    </a:ext>
                  </a:extLst>
                </a:gridCol>
                <a:gridCol w="680868">
                  <a:extLst>
                    <a:ext uri="{9D8B030D-6E8A-4147-A177-3AD203B41FA5}">
                      <a16:colId xmlns:a16="http://schemas.microsoft.com/office/drawing/2014/main" val="20004"/>
                    </a:ext>
                  </a:extLst>
                </a:gridCol>
                <a:gridCol w="680868">
                  <a:extLst>
                    <a:ext uri="{9D8B030D-6E8A-4147-A177-3AD203B41FA5}">
                      <a16:colId xmlns:a16="http://schemas.microsoft.com/office/drawing/2014/main" val="20005"/>
                    </a:ext>
                  </a:extLst>
                </a:gridCol>
                <a:gridCol w="680868">
                  <a:extLst>
                    <a:ext uri="{9D8B030D-6E8A-4147-A177-3AD203B41FA5}">
                      <a16:colId xmlns:a16="http://schemas.microsoft.com/office/drawing/2014/main" val="20006"/>
                    </a:ext>
                  </a:extLst>
                </a:gridCol>
                <a:gridCol w="680868">
                  <a:extLst>
                    <a:ext uri="{9D8B030D-6E8A-4147-A177-3AD203B41FA5}">
                      <a16:colId xmlns:a16="http://schemas.microsoft.com/office/drawing/2014/main" val="20007"/>
                    </a:ext>
                  </a:extLst>
                </a:gridCol>
                <a:gridCol w="680868">
                  <a:extLst>
                    <a:ext uri="{9D8B030D-6E8A-4147-A177-3AD203B41FA5}">
                      <a16:colId xmlns:a16="http://schemas.microsoft.com/office/drawing/2014/main" val="20008"/>
                    </a:ext>
                  </a:extLst>
                </a:gridCol>
                <a:gridCol w="680868">
                  <a:extLst>
                    <a:ext uri="{9D8B030D-6E8A-4147-A177-3AD203B41FA5}">
                      <a16:colId xmlns:a16="http://schemas.microsoft.com/office/drawing/2014/main" val="20009"/>
                    </a:ext>
                  </a:extLst>
                </a:gridCol>
                <a:gridCol w="680868">
                  <a:extLst>
                    <a:ext uri="{9D8B030D-6E8A-4147-A177-3AD203B41FA5}">
                      <a16:colId xmlns:a16="http://schemas.microsoft.com/office/drawing/2014/main" val="20010"/>
                    </a:ext>
                  </a:extLst>
                </a:gridCol>
              </a:tblGrid>
              <a:tr h="389818">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Variables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ROA</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ROE</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IN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   GO</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  MS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ID</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DUAL</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BS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SIZE</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AGE</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0"/>
                  </a:ext>
                </a:extLst>
              </a:tr>
              <a:tr h="265564">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Mean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-0.071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0.456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0.253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0.485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1.93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0.190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6.630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2168.30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11.854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1"/>
                  </a:ext>
                </a:extLst>
              </a:tr>
              <a:tr h="265564">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Std.D</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0.503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4.776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2.015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2.147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0.434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0.2335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2.175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3590.42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5.353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265564">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Median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0.0410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0.290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0.203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7.000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160.00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12.000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3"/>
                  </a:ext>
                </a:extLst>
              </a:tr>
              <a:tr h="265564">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Min.</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-3.025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-5.350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0.17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0.170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13.000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5.000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265564">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Max.</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3.026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45.250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0.460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0.350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0.690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3.000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15.000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12410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21.000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C0BF"/>
                    </a:solidFill>
                  </a:tcPr>
                </a:tc>
                <a:extLst>
                  <a:ext uri="{0D108BD9-81ED-4DB2-BD59-A6C34878D82A}">
                    <a16:rowId xmlns:a16="http://schemas.microsoft.com/office/drawing/2014/main" val="10005"/>
                  </a:ext>
                </a:extLst>
              </a:tr>
              <a:tr h="389818">
                <a:tc>
                  <a:txBody>
                    <a:bodyPr/>
                    <a:lstStyle/>
                    <a:p>
                      <a:pPr marL="0" marR="0">
                        <a:spcBef>
                          <a:spcPts val="0"/>
                        </a:spcBef>
                        <a:spcAft>
                          <a:spcPts val="0"/>
                        </a:spcAft>
                      </a:pPr>
                      <a:r>
                        <a:rPr lang="en-US" sz="1000" b="1">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No. firms</a:t>
                      </a:r>
                      <a:endParaRPr lang="en-US" sz="1000" b="1">
                        <a:solidFill>
                          <a:srgbClr val="000000"/>
                        </a:solidFill>
                        <a:effectLst/>
                        <a:latin typeface="Helvetica" panose="020B0604020202020204" pitchFamily="34" charset="0"/>
                        <a:ea typeface="Helvetica" panose="020B060402020202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4E3"/>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0" marR="0" algn="r">
                        <a:lnSpc>
                          <a:spcPct val="115000"/>
                        </a:lnSpc>
                        <a:spcBef>
                          <a:spcPts val="0"/>
                        </a:spcBef>
                        <a:spcAft>
                          <a:spcPts val="0"/>
                        </a:spcAft>
                      </a:pPr>
                      <a:r>
                        <a:rPr lang="ru-RU" sz="1000" dirty="0">
                          <a:solidFill>
                            <a:srgbClr val="000000"/>
                          </a:solidFill>
                          <a:effectLst/>
                          <a:uFill>
                            <a:solidFill>
                              <a:srgbClr val="000000"/>
                            </a:solidFill>
                          </a:uFill>
                          <a:latin typeface="Helvetica" panose="020B0604020202020204" pitchFamily="34" charset="0"/>
                          <a:ea typeface="Arial Unicode MS" panose="020B0604020202020204" pitchFamily="34" charset="-128"/>
                          <a:cs typeface="Arial Unicode MS" panose="020B0604020202020204" pitchFamily="34" charset="-128"/>
                        </a:rPr>
                        <a:t>96</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bl>
          </a:graphicData>
        </a:graphic>
      </p:graphicFrame>
      <p:sp>
        <p:nvSpPr>
          <p:cNvPr id="11" name="Rectangle 2"/>
          <p:cNvSpPr>
            <a:spLocks noChangeArrowheads="1"/>
          </p:cNvSpPr>
          <p:nvPr/>
        </p:nvSpPr>
        <p:spPr bwMode="auto">
          <a:xfrm>
            <a:off x="2221830" y="0"/>
            <a:ext cx="120332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Table 1. The descriptive statistic of Kazakhstani companies listed on LSE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0696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11972" y="260853"/>
            <a:ext cx="10515600" cy="236454"/>
          </a:xfrm>
        </p:spPr>
        <p:txBody>
          <a:bodyPr>
            <a:noAutofit/>
          </a:bodyPr>
          <a:lstStyle/>
          <a:p>
            <a:r>
              <a:rPr lang="en-US" sz="1200" b="1" dirty="0">
                <a:latin typeface="Times New Roman" panose="02020603050405020304" pitchFamily="18" charset="0"/>
                <a:cs typeface="Times New Roman" panose="02020603050405020304" pitchFamily="18" charset="0"/>
              </a:rPr>
              <a:t>Table 3. IPO in Kazakhstan</a:t>
            </a:r>
          </a:p>
        </p:txBody>
      </p:sp>
      <p:pic>
        <p:nvPicPr>
          <p:cNvPr id="4" name="Content Placeholder 3"/>
          <p:cNvPicPr>
            <a:picLocks noGrp="1" noChangeAspect="1"/>
          </p:cNvPicPr>
          <p:nvPr>
            <p:ph idx="4294967295"/>
          </p:nvPr>
        </p:nvPicPr>
        <p:blipFill>
          <a:blip r:embed="rId2"/>
          <a:stretch>
            <a:fillRect/>
          </a:stretch>
        </p:blipFill>
        <p:spPr>
          <a:xfrm>
            <a:off x="2189747" y="589547"/>
            <a:ext cx="5280025" cy="6611938"/>
          </a:xfrm>
          <a:prstGeom prst="rect">
            <a:avLst/>
          </a:prstGeom>
        </p:spPr>
      </p:pic>
    </p:spTree>
    <p:extLst>
      <p:ext uri="{BB962C8B-B14F-4D97-AF65-F5344CB8AC3E}">
        <p14:creationId xmlns:p14="http://schemas.microsoft.com/office/powerpoint/2010/main" val="702567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7612"/>
          </a:xfrm>
        </p:spPr>
        <p:txBody>
          <a:bodyPr>
            <a:normAutofit/>
          </a:bodyPr>
          <a:lstStyle/>
          <a:p>
            <a:r>
              <a:rPr lang="en-US" sz="1200" b="1" dirty="0">
                <a:latin typeface="Times New Roman" panose="02020603050405020304" pitchFamily="18" charset="0"/>
                <a:cs typeface="Times New Roman" panose="02020603050405020304" pitchFamily="18" charset="0"/>
              </a:rPr>
              <a:t>Table 3. IPO Market in Kazakhstan </a:t>
            </a:r>
          </a:p>
        </p:txBody>
      </p:sp>
      <p:pic>
        <p:nvPicPr>
          <p:cNvPr id="4" name="Content Placeholder 3"/>
          <p:cNvPicPr>
            <a:picLocks noGrp="1" noChangeAspect="1"/>
          </p:cNvPicPr>
          <p:nvPr>
            <p:ph idx="1"/>
          </p:nvPr>
        </p:nvPicPr>
        <p:blipFill>
          <a:blip r:embed="rId2"/>
          <a:stretch>
            <a:fillRect/>
          </a:stretch>
        </p:blipFill>
        <p:spPr>
          <a:xfrm>
            <a:off x="3035013" y="2047045"/>
            <a:ext cx="6121973" cy="3908498"/>
          </a:xfrm>
          <a:prstGeom prst="rect">
            <a:avLst/>
          </a:prstGeom>
        </p:spPr>
      </p:pic>
    </p:spTree>
    <p:extLst>
      <p:ext uri="{BB962C8B-B14F-4D97-AF65-F5344CB8AC3E}">
        <p14:creationId xmlns:p14="http://schemas.microsoft.com/office/powerpoint/2010/main" val="492452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717"/>
          </a:xfrm>
        </p:spPr>
        <p:txBody>
          <a:bodyPr>
            <a:normAutofit/>
          </a:bodyPr>
          <a:lstStyle/>
          <a:p>
            <a:r>
              <a:rPr lang="en-US" sz="2400" b="1" dirty="0">
                <a:latin typeface="Times New Roman" panose="02020603050405020304" pitchFamily="18" charset="0"/>
                <a:cs typeface="Times New Roman" panose="02020603050405020304" pitchFamily="18" charset="0"/>
              </a:rPr>
              <a:t>5. Finding and Analysis</a:t>
            </a:r>
          </a:p>
        </p:txBody>
      </p:sp>
      <p:pic>
        <p:nvPicPr>
          <p:cNvPr id="11" name="Content Placeholder 10"/>
          <p:cNvPicPr>
            <a:picLocks noGrp="1" noChangeAspect="1"/>
          </p:cNvPicPr>
          <p:nvPr>
            <p:ph idx="1"/>
          </p:nvPr>
        </p:nvPicPr>
        <p:blipFill>
          <a:blip r:embed="rId2"/>
          <a:stretch>
            <a:fillRect/>
          </a:stretch>
        </p:blipFill>
        <p:spPr>
          <a:xfrm>
            <a:off x="1065924" y="1178844"/>
            <a:ext cx="5391900" cy="5462587"/>
          </a:xfrm>
          <a:prstGeom prst="rect">
            <a:avLst/>
          </a:prstGeom>
        </p:spPr>
      </p:pic>
      <p:sp>
        <p:nvSpPr>
          <p:cNvPr id="5" name="Rectangle 1"/>
          <p:cNvSpPr>
            <a:spLocks noChangeArrowheads="1"/>
          </p:cNvSpPr>
          <p:nvPr/>
        </p:nvSpPr>
        <p:spPr bwMode="auto">
          <a:xfrm>
            <a:off x="-709841" y="90100"/>
            <a:ext cx="129018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799138" algn="l"/>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3.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4022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68" y="280737"/>
            <a:ext cx="10515600" cy="697831"/>
          </a:xfrm>
        </p:spPr>
        <p:txBody>
          <a:bodyPr>
            <a:normAutofit/>
          </a:bodyPr>
          <a:lstStyle/>
          <a:p>
            <a:r>
              <a:rPr lang="en-US" sz="2400" b="1" dirty="0">
                <a:latin typeface="Times New Roman" panose="02020603050405020304" pitchFamily="18" charset="0"/>
                <a:cs typeface="Times New Roman" panose="02020603050405020304" pitchFamily="18" charset="0"/>
              </a:rPr>
              <a:t>Robust Test</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3241" y="1119772"/>
            <a:ext cx="11012905" cy="4351338"/>
          </a:xfrm>
        </p:spPr>
        <p:txBody>
          <a:bodyPr>
            <a:normAutofit/>
          </a:bodyPr>
          <a:lstStyle/>
          <a:p>
            <a:r>
              <a:rPr lang="en-US" sz="2000" dirty="0">
                <a:latin typeface="Times New Roman" panose="02020603050405020304" pitchFamily="18" charset="0"/>
                <a:cs typeface="Times New Roman" panose="02020603050405020304" pitchFamily="18" charset="0"/>
              </a:rPr>
              <a:t>BHR is defined as the geometrically compounded return. Geometric mean return is considered better that arithmetic mean return because it avoids negative return problems in long-run returns (</a:t>
            </a:r>
            <a:r>
              <a:rPr lang="en-US" sz="2000" dirty="0" err="1">
                <a:latin typeface="Times New Roman" panose="02020603050405020304" pitchFamily="18" charset="0"/>
                <a:cs typeface="Times New Roman" panose="02020603050405020304" pitchFamily="18" charset="0"/>
              </a:rPr>
              <a:t>Ljungqvist</a:t>
            </a:r>
            <a:r>
              <a:rPr lang="en-US" sz="2000" dirty="0">
                <a:latin typeface="Times New Roman" panose="02020603050405020304" pitchFamily="18" charset="0"/>
                <a:cs typeface="Times New Roman" panose="02020603050405020304" pitchFamily="18" charset="0"/>
              </a:rPr>
              <a:t>, 1997). Following </a:t>
            </a:r>
            <a:r>
              <a:rPr lang="en-US" sz="2000" dirty="0" err="1">
                <a:latin typeface="Times New Roman" panose="02020603050405020304" pitchFamily="18" charset="0"/>
                <a:cs typeface="Times New Roman" panose="02020603050405020304" pitchFamily="18" charset="0"/>
              </a:rPr>
              <a:t>Loughran</a:t>
            </a:r>
            <a:r>
              <a:rPr lang="en-US" sz="2000" dirty="0">
                <a:latin typeface="Times New Roman" panose="02020603050405020304" pitchFamily="18" charset="0"/>
                <a:cs typeface="Times New Roman" panose="02020603050405020304" pitchFamily="18" charset="0"/>
              </a:rPr>
              <a:t> and Ritter (1995), the BHR was calculated as follows:</a:t>
            </a:r>
          </a:p>
          <a:p>
            <a:pPr marL="0" indent="0">
              <a:buNone/>
            </a:pPr>
            <a:r>
              <a:rPr lang="en-US" sz="2000" b="1" i="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buNone/>
            </a:pPr>
            <a:r>
              <a:rPr lang="en-US" sz="2000" i="1" dirty="0">
                <a:latin typeface="Times New Roman" panose="02020603050405020304" pitchFamily="18" charset="0"/>
                <a:cs typeface="Times New Roman" panose="02020603050405020304" pitchFamily="18" charset="0"/>
              </a:rPr>
              <a:t>  Ln[BHR]</a:t>
            </a:r>
            <a:r>
              <a:rPr lang="en-US" sz="2000" i="1" baseline="-25000" dirty="0">
                <a:latin typeface="Times New Roman" panose="02020603050405020304" pitchFamily="18" charset="0"/>
                <a:cs typeface="Times New Roman" panose="02020603050405020304" pitchFamily="18" charset="0"/>
              </a:rPr>
              <a:t>it</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0</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1</a:t>
            </a:r>
            <a:r>
              <a:rPr lang="en-US" sz="2000" i="1" dirty="0">
                <a:latin typeface="Times New Roman" panose="02020603050405020304" pitchFamily="18" charset="0"/>
                <a:cs typeface="Times New Roman" panose="02020603050405020304" pitchFamily="18" charset="0"/>
              </a:rPr>
              <a:t>(MR)</a:t>
            </a:r>
            <a:r>
              <a:rPr lang="en-US" sz="2000" i="1" baseline="-25000" dirty="0">
                <a:latin typeface="Times New Roman" panose="02020603050405020304" pitchFamily="18" charset="0"/>
                <a:cs typeface="Times New Roman" panose="02020603050405020304" pitchFamily="18" charset="0"/>
              </a:rPr>
              <a:t> it</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2</a:t>
            </a:r>
            <a:r>
              <a:rPr lang="en-US" sz="2000" i="1" dirty="0">
                <a:latin typeface="Times New Roman" panose="02020603050405020304" pitchFamily="18" charset="0"/>
                <a:cs typeface="Times New Roman" panose="02020603050405020304" pitchFamily="18" charset="0"/>
              </a:rPr>
              <a:t> (PRIV) </a:t>
            </a:r>
            <a:r>
              <a:rPr lang="en-US" sz="2000" i="1" baseline="-25000" dirty="0">
                <a:latin typeface="Times New Roman" panose="02020603050405020304" pitchFamily="18" charset="0"/>
                <a:cs typeface="Times New Roman" panose="02020603050405020304" pitchFamily="18" charset="0"/>
              </a:rPr>
              <a:t>it</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3</a:t>
            </a:r>
            <a:r>
              <a:rPr lang="en-US" sz="2000" i="1" dirty="0">
                <a:latin typeface="Times New Roman" panose="02020603050405020304" pitchFamily="18" charset="0"/>
                <a:cs typeface="Times New Roman" panose="02020603050405020304" pitchFamily="18" charset="0"/>
              </a:rPr>
              <a:t> (INTLR) </a:t>
            </a:r>
            <a:r>
              <a:rPr lang="en-US" sz="2000" i="1" baseline="-25000" dirty="0">
                <a:latin typeface="Times New Roman" panose="02020603050405020304" pitchFamily="18" charset="0"/>
                <a:cs typeface="Times New Roman" panose="02020603050405020304" pitchFamily="18" charset="0"/>
              </a:rPr>
              <a:t>it</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4</a:t>
            </a:r>
            <a:r>
              <a:rPr lang="en-US" sz="2000" i="1" dirty="0">
                <a:latin typeface="Times New Roman" panose="02020603050405020304" pitchFamily="18" charset="0"/>
                <a:cs typeface="Times New Roman" panose="02020603050405020304" pitchFamily="18" charset="0"/>
              </a:rPr>
              <a:t> (ROE) </a:t>
            </a:r>
            <a:r>
              <a:rPr lang="en-US" sz="2000" i="1" baseline="-25000" dirty="0">
                <a:latin typeface="Times New Roman" panose="02020603050405020304" pitchFamily="18" charset="0"/>
                <a:cs typeface="Times New Roman" panose="02020603050405020304" pitchFamily="18" charset="0"/>
              </a:rPr>
              <a:t>it</a:t>
            </a:r>
            <a:r>
              <a:rPr lang="en-US" sz="2000" i="1" dirty="0">
                <a:latin typeface="Times New Roman" panose="02020603050405020304" pitchFamily="18" charset="0"/>
                <a:cs typeface="Times New Roman" panose="02020603050405020304" pitchFamily="18" charset="0"/>
              </a:rPr>
              <a:t> + </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5</a:t>
            </a:r>
            <a:r>
              <a:rPr lang="en-US" sz="2000" i="1" dirty="0">
                <a:latin typeface="Times New Roman" panose="02020603050405020304" pitchFamily="18" charset="0"/>
                <a:cs typeface="Times New Roman" panose="02020603050405020304" pitchFamily="18" charset="0"/>
              </a:rPr>
              <a:t> (SIZE)</a:t>
            </a:r>
            <a:r>
              <a:rPr lang="en-US" sz="2000" i="1" baseline="-25000" dirty="0">
                <a:latin typeface="Times New Roman" panose="02020603050405020304" pitchFamily="18" charset="0"/>
                <a:cs typeface="Times New Roman" panose="02020603050405020304" pitchFamily="18" charset="0"/>
              </a:rPr>
              <a:t>it   </a:t>
            </a:r>
            <a:r>
              <a:rPr lang="en-US" sz="2000" i="1" dirty="0">
                <a:latin typeface="Times New Roman" panose="02020603050405020304" pitchFamily="18" charset="0"/>
                <a:cs typeface="Times New Roman" panose="02020603050405020304" pitchFamily="18" charset="0"/>
              </a:rPr>
              <a:t>+</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6</a:t>
            </a:r>
            <a:r>
              <a:rPr lang="en-US" sz="2000" i="1" dirty="0">
                <a:latin typeface="Times New Roman" panose="02020603050405020304" pitchFamily="18" charset="0"/>
                <a:cs typeface="Times New Roman" panose="02020603050405020304" pitchFamily="18" charset="0"/>
              </a:rPr>
              <a:t>(AGE)</a:t>
            </a:r>
            <a:r>
              <a:rPr lang="en-US" sz="2000" i="1" baseline="-25000" dirty="0">
                <a:latin typeface="Times New Roman" panose="02020603050405020304" pitchFamily="18" charset="0"/>
                <a:cs typeface="Times New Roman" panose="02020603050405020304" pitchFamily="18" charset="0"/>
              </a:rPr>
              <a:t>it</a:t>
            </a:r>
            <a:r>
              <a:rPr lang="en-US" sz="2000" i="1" dirty="0">
                <a:latin typeface="Times New Roman" panose="02020603050405020304" pitchFamily="18" charset="0"/>
                <a:cs typeface="Times New Roman" panose="02020603050405020304" pitchFamily="18" charset="0"/>
              </a:rPr>
              <a:t>+</a:t>
            </a:r>
            <a:r>
              <a:rPr lang="ru-RU" sz="2000" i="1" dirty="0">
                <a:latin typeface="Times New Roman" panose="02020603050405020304" pitchFamily="18" charset="0"/>
                <a:cs typeface="Times New Roman" panose="02020603050405020304" pitchFamily="18" charset="0"/>
                <a:sym typeface="Symbol" panose="05050102010706020507" pitchFamily="18" charset="2"/>
              </a:rPr>
              <a:t></a:t>
            </a:r>
            <a:r>
              <a:rPr lang="en-US" sz="2000" i="1" baseline="-25000" dirty="0">
                <a:latin typeface="Times New Roman" panose="02020603050405020304" pitchFamily="18" charset="0"/>
                <a:cs typeface="Times New Roman" panose="02020603050405020304" pitchFamily="18" charset="0"/>
              </a:rPr>
              <a:t>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explanatory determinants in this study are Market return (MR), corporate condition of the company (PRIV), Initial return (INTLR), Return of equity (ROE), Size of the company (SIZE) and Age of the company (AGE).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8221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974022" y="614775"/>
          <a:ext cx="6243955" cy="5315078"/>
        </p:xfrm>
        <a:graphic>
          <a:graphicData uri="http://schemas.openxmlformats.org/drawingml/2006/table">
            <a:tbl>
              <a:tblPr firstRow="1" firstCol="1" bandRow="1"/>
              <a:tblGrid>
                <a:gridCol w="314325">
                  <a:extLst>
                    <a:ext uri="{9D8B030D-6E8A-4147-A177-3AD203B41FA5}">
                      <a16:colId xmlns:a16="http://schemas.microsoft.com/office/drawing/2014/main" val="20000"/>
                    </a:ext>
                  </a:extLst>
                </a:gridCol>
                <a:gridCol w="1881505">
                  <a:extLst>
                    <a:ext uri="{9D8B030D-6E8A-4147-A177-3AD203B41FA5}">
                      <a16:colId xmlns:a16="http://schemas.microsoft.com/office/drawing/2014/main" val="20001"/>
                    </a:ext>
                  </a:extLst>
                </a:gridCol>
                <a:gridCol w="962025">
                  <a:extLst>
                    <a:ext uri="{9D8B030D-6E8A-4147-A177-3AD203B41FA5}">
                      <a16:colId xmlns:a16="http://schemas.microsoft.com/office/drawing/2014/main" val="20002"/>
                    </a:ext>
                  </a:extLst>
                </a:gridCol>
                <a:gridCol w="490220">
                  <a:extLst>
                    <a:ext uri="{9D8B030D-6E8A-4147-A177-3AD203B41FA5}">
                      <a16:colId xmlns:a16="http://schemas.microsoft.com/office/drawing/2014/main" val="20003"/>
                    </a:ext>
                  </a:extLst>
                </a:gridCol>
                <a:gridCol w="814705">
                  <a:extLst>
                    <a:ext uri="{9D8B030D-6E8A-4147-A177-3AD203B41FA5}">
                      <a16:colId xmlns:a16="http://schemas.microsoft.com/office/drawing/2014/main" val="20004"/>
                    </a:ext>
                  </a:extLst>
                </a:gridCol>
                <a:gridCol w="752475">
                  <a:extLst>
                    <a:ext uri="{9D8B030D-6E8A-4147-A177-3AD203B41FA5}">
                      <a16:colId xmlns:a16="http://schemas.microsoft.com/office/drawing/2014/main" val="20005"/>
                    </a:ext>
                  </a:extLst>
                </a:gridCol>
                <a:gridCol w="1028700">
                  <a:extLst>
                    <a:ext uri="{9D8B030D-6E8A-4147-A177-3AD203B41FA5}">
                      <a16:colId xmlns:a16="http://schemas.microsoft.com/office/drawing/2014/main" val="20006"/>
                    </a:ext>
                  </a:extLst>
                </a:gridCol>
              </a:tblGrid>
              <a:tr h="190500">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IPO name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Industry</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Trading Floor</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Placement volume, Min. USD</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Year of Placement</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   BHR</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0">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ORSU,METALS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Metal &amp; Mining</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103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0,0192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FRONTIER,MINING</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God and Diamond</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-0,0187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STEPPE,CEMENT</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Construction Material</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-0,0112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KAZ,MINERALS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Metal and Ming</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1365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-0,0233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MAX,PETROLEUM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Oil and 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 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46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-0,0823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KAZMUNAIGAS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Oil and 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2255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0,0135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KAZKOMMERTSBANK</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Financial Service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846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-0,0243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8</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HALYK,BANK</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Financial Services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748</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-0,0092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CHAGALA,GROUP</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Real Estate and Property development</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120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-0,0210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ROXI,PETROLEUM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Oil and 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77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-0,0554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KAZAKHSTAN,KAGAZY</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Paper and cardboard</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273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-0,0659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NOSTRUM,OIL&amp;,GAS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Oil and Gas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2008</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0,0389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19075">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13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CENTRAL,ASIA,METALS</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    Cooper and Gold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LSE’AIM</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60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1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2010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ru-RU" sz="1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Calibri" panose="020F0502020204030204" pitchFamily="34" charset="0"/>
                        </a:rPr>
                        <a:t>0,0065</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 name="Rectangle 1"/>
          <p:cNvSpPr>
            <a:spLocks noChangeArrowheads="1"/>
          </p:cNvSpPr>
          <p:nvPr/>
        </p:nvSpPr>
        <p:spPr bwMode="auto">
          <a:xfrm>
            <a:off x="0" y="-17621"/>
            <a:ext cx="631987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Table 5. </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Buy-and-hold returns for three years</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Lst>
            </a:pP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089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29330694"/>
              </p:ext>
            </p:extLst>
          </p:nvPr>
        </p:nvGraphicFramePr>
        <p:xfrm>
          <a:off x="1369803" y="667757"/>
          <a:ext cx="7222542" cy="3248982"/>
        </p:xfrm>
        <a:graphic>
          <a:graphicData uri="http://schemas.openxmlformats.org/drawingml/2006/table">
            <a:tbl>
              <a:tblPr firstRow="1" firstCol="1" bandRow="1"/>
              <a:tblGrid>
                <a:gridCol w="1885312">
                  <a:extLst>
                    <a:ext uri="{9D8B030D-6E8A-4147-A177-3AD203B41FA5}">
                      <a16:colId xmlns:a16="http://schemas.microsoft.com/office/drawing/2014/main" val="20000"/>
                    </a:ext>
                  </a:extLst>
                </a:gridCol>
                <a:gridCol w="1217373">
                  <a:extLst>
                    <a:ext uri="{9D8B030D-6E8A-4147-A177-3AD203B41FA5}">
                      <a16:colId xmlns:a16="http://schemas.microsoft.com/office/drawing/2014/main" val="20001"/>
                    </a:ext>
                  </a:extLst>
                </a:gridCol>
                <a:gridCol w="1209293">
                  <a:extLst>
                    <a:ext uri="{9D8B030D-6E8A-4147-A177-3AD203B41FA5}">
                      <a16:colId xmlns:a16="http://schemas.microsoft.com/office/drawing/2014/main" val="20002"/>
                    </a:ext>
                  </a:extLst>
                </a:gridCol>
                <a:gridCol w="1455282">
                  <a:extLst>
                    <a:ext uri="{9D8B030D-6E8A-4147-A177-3AD203B41FA5}">
                      <a16:colId xmlns:a16="http://schemas.microsoft.com/office/drawing/2014/main" val="20003"/>
                    </a:ext>
                  </a:extLst>
                </a:gridCol>
                <a:gridCol w="1455282">
                  <a:extLst>
                    <a:ext uri="{9D8B030D-6E8A-4147-A177-3AD203B41FA5}">
                      <a16:colId xmlns:a16="http://schemas.microsoft.com/office/drawing/2014/main" val="20004"/>
                    </a:ext>
                  </a:extLst>
                </a:gridCol>
              </a:tblGrid>
              <a:tr h="279982">
                <a:tc rowSpan="2">
                  <a:txBody>
                    <a:bodyPr/>
                    <a:lstStyle/>
                    <a:p>
                      <a:pPr marL="0" marR="0">
                        <a:lnSpc>
                          <a:spcPct val="115000"/>
                        </a:lnSpc>
                        <a:spcBef>
                          <a:spcPts val="0"/>
                        </a:spcBef>
                        <a:spcAft>
                          <a:spcPts val="1000"/>
                        </a:spcAft>
                      </a:pPr>
                      <a:r>
                        <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4">
                  <a:txBody>
                    <a:bodyPr/>
                    <a:lstStyle/>
                    <a:p>
                      <a:pPr marL="0" marR="0" algn="just">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                                       BHR</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9982">
                <a:tc vMerge="1">
                  <a:txBody>
                    <a:bodyPr/>
                    <a:lstStyle/>
                    <a:p>
                      <a:endParaRPr lang="en-US"/>
                    </a:p>
                  </a:txBody>
                  <a:tcPr/>
                </a:tc>
                <a:tc>
                  <a:txBody>
                    <a:bodyPr/>
                    <a:lstStyle/>
                    <a:p>
                      <a:pPr marL="0" marR="0" algn="just">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Coefficient</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just">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Std. Error</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just">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t-Statistic</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just">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Prob.</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321595">
                <a:tc>
                  <a:txBody>
                    <a:bodyPr/>
                    <a:lstStyle/>
                    <a:p>
                      <a:pPr marL="0" marR="0" algn="ctr">
                        <a:lnSpc>
                          <a:spcPct val="115000"/>
                        </a:lnSpc>
                        <a:spcBef>
                          <a:spcPts val="0"/>
                        </a:spcBef>
                        <a:spcAft>
                          <a:spcPts val="0"/>
                        </a:spcAft>
                      </a:pPr>
                      <a:r>
                        <a:rPr lang="en-US" sz="1200" dirty="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MR</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dirty="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0.439***</a:t>
                      </a:r>
                      <a:r>
                        <a:rPr lang="ru-RU" sz="8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0.774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6,034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4989">
                <a:tc>
                  <a:txBody>
                    <a:bodyPr/>
                    <a:lstStyle/>
                    <a:p>
                      <a:pPr marL="0" marR="0" algn="ctr">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AGE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0.364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0.0001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0,114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0,913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4989">
                <a:tc>
                  <a:txBody>
                    <a:bodyPr/>
                    <a:lstStyle/>
                    <a:p>
                      <a:pPr marL="0" marR="0" algn="ctr">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PRIV</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-0.769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0,0091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-0,13</a:t>
                      </a: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0,897</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989">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SIZE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0.356</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0,0052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1,06</a:t>
                      </a: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3</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0,32</a:t>
                      </a: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989">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ROE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0.019***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0,0002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8,23</a:t>
                      </a: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0,000</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4989">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INTLR</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-0.439**</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0,0172</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-1,985</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0,094</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9743">
                <a:tc>
                  <a:txBody>
                    <a:bodyPr/>
                    <a:lstStyle/>
                    <a:p>
                      <a:pPr marL="0" marR="0" algn="ctr">
                        <a:lnSpc>
                          <a:spcPct val="107000"/>
                        </a:lnSpc>
                        <a:spcBef>
                          <a:spcPts val="0"/>
                        </a:spcBef>
                        <a:spcAft>
                          <a:spcPts val="80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R-Squared</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0.951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ru-RU"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ru-RU"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u-RU"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9743">
                <a:tc>
                  <a:txBody>
                    <a:bodyPr/>
                    <a:lstStyle/>
                    <a:p>
                      <a:pPr marL="0" marR="0" algn="ctr">
                        <a:lnSpc>
                          <a:spcPct val="107000"/>
                        </a:lnSpc>
                        <a:spcBef>
                          <a:spcPts val="0"/>
                        </a:spcBef>
                        <a:spcAft>
                          <a:spcPts val="800"/>
                        </a:spcAf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Adjust R-Square</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 pos="6743700" algn="l"/>
                          <a:tab pos="7193280" algn="l"/>
                          <a:tab pos="7642860" algn="l"/>
                          <a:tab pos="8092440" algn="l"/>
                          <a:tab pos="8542020" algn="l"/>
                          <a:tab pos="8991600" algn="l"/>
                          <a:tab pos="9441180" algn="l"/>
                          <a:tab pos="9890760" algn="l"/>
                          <a:tab pos="10340340" algn="l"/>
                          <a:tab pos="10789920" algn="l"/>
                          <a:tab pos="11239500" algn="l"/>
                          <a:tab pos="11689080" algn="l"/>
                          <a:tab pos="12138660" algn="l"/>
                          <a:tab pos="12588240" algn="l"/>
                          <a:tab pos="13037820" algn="l"/>
                          <a:tab pos="13487400" algn="l"/>
                          <a:tab pos="13936980" algn="l"/>
                          <a:tab pos="14386560" algn="l"/>
                        </a:tabLst>
                      </a:pPr>
                      <a:r>
                        <a:rPr lang="en-US" sz="1200">
                          <a:solidFill>
                            <a:srgbClr val="000000"/>
                          </a:solidFill>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0.901</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000"/>
                        </a:spcAft>
                      </a:pPr>
                      <a:r>
                        <a:rPr lang="ru-RU"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000"/>
                        </a:spcAft>
                      </a:pPr>
                      <a:r>
                        <a:rPr lang="ru-RU"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ru-RU"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1187117" y="390758"/>
            <a:ext cx="811730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6. The Long-run performance of Kazakhstani IPOs listed on the LSE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47900" algn="l"/>
                <a:tab pos="2697163" algn="l"/>
                <a:tab pos="3146425" algn="l"/>
                <a:tab pos="3597275" algn="l"/>
                <a:tab pos="4046538" algn="l"/>
                <a:tab pos="4495800" algn="l"/>
                <a:tab pos="4945063" algn="l"/>
                <a:tab pos="5394325" algn="l"/>
                <a:tab pos="5845175" algn="l"/>
                <a:tab pos="6294438" algn="l"/>
                <a:tab pos="6743700" algn="l"/>
                <a:tab pos="7192963" algn="l"/>
                <a:tab pos="7642225" algn="l"/>
                <a:tab pos="8093075" algn="l"/>
                <a:tab pos="8542338" algn="l"/>
                <a:tab pos="8991600" algn="l"/>
                <a:tab pos="9440863" algn="l"/>
                <a:tab pos="9890125" algn="l"/>
                <a:tab pos="10340975" algn="l"/>
                <a:tab pos="10790238" algn="l"/>
                <a:tab pos="11239500" algn="l"/>
                <a:tab pos="11688763" algn="l"/>
                <a:tab pos="12138025" algn="l"/>
                <a:tab pos="12588875" algn="l"/>
                <a:tab pos="13038138" algn="l"/>
                <a:tab pos="13487400" algn="l"/>
                <a:tab pos="13936663" algn="l"/>
                <a:tab pos="14385925"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7"/>
          <p:cNvSpPr/>
          <p:nvPr/>
        </p:nvSpPr>
        <p:spPr>
          <a:xfrm rot="10800000" flipV="1">
            <a:off x="962526" y="4002851"/>
            <a:ext cx="8197516" cy="2554545"/>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The research results show </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that Return on Equity (ROE) is significantly affected by ownership structure (institutional ownership and managerial ownership) of Kazakhstani firms listed on LSE. Mineral &amp; Ming and oil &amp; gas industries show the high relationship of Buy and Hold return (BHR) with Market return, Firm size, ROE and initial return on long term performance. Unfortunately, Corporate governance structure (Board Size, Independent directors and CEO duality) do not affect the financial performance (ROA and ROE)</a:t>
            </a:r>
          </a:p>
        </p:txBody>
      </p:sp>
    </p:spTree>
    <p:extLst>
      <p:ext uri="{BB962C8B-B14F-4D97-AF65-F5344CB8AC3E}">
        <p14:creationId xmlns:p14="http://schemas.microsoft.com/office/powerpoint/2010/main" val="323137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pitchFamily="18" charset="0"/>
                <a:cs typeface="Times New Roman" panose="02020603050405020304" pitchFamily="18" charset="0"/>
              </a:rPr>
              <a:t>1. Introduction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67326"/>
            <a:ext cx="10515600" cy="525379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The former president of Kazakhstan, </a:t>
            </a:r>
            <a:r>
              <a:rPr lang="en-US" sz="2400" dirty="0" err="1">
                <a:latin typeface="Times New Roman" panose="02020603050405020304" pitchFamily="18" charset="0"/>
                <a:cs typeface="Times New Roman" panose="02020603050405020304" pitchFamily="18" charset="0"/>
              </a:rPr>
              <a:t>Nursultan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Nazarbayev</a:t>
            </a:r>
            <a:r>
              <a:rPr lang="en-US" sz="2400" dirty="0">
                <a:latin typeface="Times New Roman" panose="02020603050405020304" pitchFamily="18" charset="0"/>
                <a:cs typeface="Times New Roman" panose="02020603050405020304" pitchFamily="18" charset="0"/>
              </a:rPr>
              <a:t> addresses to the reform of SOEs</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follow: (primeminister.kz, January 31, 2017).</a:t>
            </a:r>
          </a:p>
          <a:p>
            <a:pPr marL="0" indent="0">
              <a:buNone/>
            </a:pPr>
            <a:r>
              <a:rPr lang="en-US" sz="2400" dirty="0">
                <a:latin typeface="Times New Roman" panose="02020603050405020304" pitchFamily="18" charset="0"/>
                <a:cs typeface="Times New Roman" panose="02020603050405020304" pitchFamily="18" charset="0"/>
              </a:rPr>
              <a:t>1.	The reform of SOEs is transfer to the private sector or elimination of all state-owned enterprises and organizations, which do not conform to these principles until 2020. And these are several thousand enterprises. It is critical to ensure privatization’s transparency and efficiency. There is also need of reconsidering the role of state holdings.</a:t>
            </a:r>
          </a:p>
          <a:p>
            <a:pPr marL="0" indent="0">
              <a:buNone/>
            </a:pPr>
            <a:r>
              <a:rPr lang="en-US" sz="2400" dirty="0">
                <a:latin typeface="Times New Roman" panose="02020603050405020304" pitchFamily="18" charset="0"/>
                <a:cs typeface="Times New Roman" panose="02020603050405020304" pitchFamily="18" charset="0"/>
              </a:rPr>
              <a:t>2.	The Government is tasked to provide a qualitative transformation of "</a:t>
            </a:r>
            <a:r>
              <a:rPr lang="en-US" sz="2400" dirty="0" err="1">
                <a:latin typeface="Times New Roman" panose="02020603050405020304" pitchFamily="18" charset="0"/>
                <a:cs typeface="Times New Roman" panose="02020603050405020304" pitchFamily="18" charset="0"/>
              </a:rPr>
              <a:t>Samruk-Kazyna</a:t>
            </a:r>
            <a:r>
              <a:rPr lang="en-US" sz="2400" dirty="0">
                <a:latin typeface="Times New Roman" panose="02020603050405020304" pitchFamily="18" charset="0"/>
                <a:cs typeface="Times New Roman" panose="02020603050405020304" pitchFamily="18" charset="0"/>
              </a:rPr>
              <a:t>" holding. It is necessary to conduct a thorough audit and optimization of both managerial and production business processes. As a result, it shall become a highly efficient, compact and professional. Management and corporate governance need to get improved to the international level.</a:t>
            </a:r>
          </a:p>
          <a:p>
            <a:endParaRPr lang="en-US" dirty="0"/>
          </a:p>
        </p:txBody>
      </p:sp>
    </p:spTree>
    <p:extLst>
      <p:ext uri="{BB962C8B-B14F-4D97-AF65-F5344CB8AC3E}">
        <p14:creationId xmlns:p14="http://schemas.microsoft.com/office/powerpoint/2010/main" val="76414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5843"/>
          </a:xfrm>
        </p:spPr>
        <p:txBody>
          <a:bodyPr>
            <a:normAutofit fontScale="90000"/>
          </a:bodyPr>
          <a:lstStyle/>
          <a:p>
            <a:r>
              <a:rPr lang="en-US" sz="2400" b="1" dirty="0">
                <a:latin typeface="Times New Roman" panose="02020603050405020304" pitchFamily="18" charset="0"/>
                <a:cs typeface="Times New Roman" panose="02020603050405020304" pitchFamily="18" charset="0"/>
              </a:rPr>
              <a:t>6</a:t>
            </a:r>
            <a:r>
              <a:rPr lang="en-US" sz="2700" b="1" dirty="0">
                <a:latin typeface="Times New Roman" panose="02020603050405020304" pitchFamily="18" charset="0"/>
                <a:cs typeface="Times New Roman" panose="02020603050405020304" pitchFamily="18" charset="0"/>
              </a:rPr>
              <a:t>. Conclusion and recommendation</a:t>
            </a:r>
            <a:r>
              <a:rPr lang="ru-RU" sz="2700" dirty="0">
                <a:latin typeface="Times New Roman" panose="02020603050405020304" pitchFamily="18" charset="0"/>
                <a:cs typeface="Times New Roman" panose="02020603050405020304" pitchFamily="18" charset="0"/>
              </a:rPr>
              <a:t>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endParaRPr lang="en-US" sz="27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745958"/>
            <a:ext cx="10515600" cy="5646821"/>
          </a:xfrm>
        </p:spPr>
        <p:txBody>
          <a:bodyPr>
            <a:normAutofit fontScale="77500" lnSpcReduction="20000"/>
          </a:bodyPr>
          <a:lstStyle/>
          <a:p>
            <a:r>
              <a:rPr lang="en-US" sz="2600" dirty="0">
                <a:latin typeface="Times New Roman" panose="02020603050405020304" pitchFamily="18" charset="0"/>
                <a:cs typeface="Times New Roman" panose="02020603050405020304" pitchFamily="18" charset="0"/>
              </a:rPr>
              <a:t>The</a:t>
            </a:r>
            <a:r>
              <a:rPr lang="en-US" dirty="0">
                <a:latin typeface="Times New Roman" panose="02020603050405020304" pitchFamily="18" charset="0"/>
                <a:cs typeface="Times New Roman" panose="02020603050405020304" pitchFamily="18" charset="0"/>
              </a:rPr>
              <a:t> successful implementation of the IPO program also implies the broad outreach about the possibilities and modalities of the IPO and the potential risks. The efforts should be made to improve the financial literacy of the population, explaining the benefits of investing in stocks. Of particular importance are the issues to analyze and predict the financial market, as well as transparency of the companies that put their shares up for sale.</a:t>
            </a:r>
          </a:p>
          <a:p>
            <a:r>
              <a:rPr lang="en-US" dirty="0">
                <a:latin typeface="Times New Roman" panose="02020603050405020304" pitchFamily="18" charset="0"/>
                <a:cs typeface="Times New Roman" panose="02020603050405020304" pitchFamily="18" charset="0"/>
              </a:rPr>
              <a:t>The companies should provide transparent accountability and clear reporting mechanisms for disclosure of information, including on the results of financial-economic activities. Informational transparency of the companies participating in the national IPO should be much higher than the rest firms. As the result of empirical test, corporate governance practices in Kazakhstan is still in an infant level due to lack standards of practices, poor law enforcement capability, distorted or inaccurate stock markets information, lack of qualified corporate governance professionals, etc. and many other reasons. </a:t>
            </a:r>
          </a:p>
          <a:p>
            <a:r>
              <a:rPr lang="en-US" dirty="0">
                <a:latin typeface="Times New Roman" panose="02020603050405020304" pitchFamily="18" charset="0"/>
                <a:cs typeface="Times New Roman" panose="02020603050405020304" pitchFamily="18" charset="0"/>
              </a:rPr>
              <a:t>However, the country needs to develop corporate governance practices as it will improve transparency and accountability of the board members and the top executives and ultimately will help to improve organizational performance. Developing better governance practices will enable potential investors to trust in the companies while thinking investment in the public listed companies. It will help to flourish Kazakhstan capital market as people will buy share of the local companies. Better governance practices will improve the reputation of Kazakhstan as country to run businesses fair way as well as a good governance indicator. </a:t>
            </a:r>
          </a:p>
          <a:p>
            <a:endParaRPr lang="en-US" dirty="0"/>
          </a:p>
        </p:txBody>
      </p:sp>
    </p:spTree>
    <p:extLst>
      <p:ext uri="{BB962C8B-B14F-4D97-AF65-F5344CB8AC3E}">
        <p14:creationId xmlns:p14="http://schemas.microsoft.com/office/powerpoint/2010/main" val="154215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510463"/>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a:t>
            </a:r>
            <a:r>
              <a:rPr lang="ru-RU" sz="2400" dirty="0">
                <a:latin typeface="Times New Roman" panose="02020603050405020304" pitchFamily="18" charset="0"/>
                <a:cs typeface="Times New Roman" panose="02020603050405020304" pitchFamily="18" charset="0"/>
              </a:rPr>
              <a:t>his research examines the effects of privatization (IPO) and corporate governance of SOEs on firm performance in Kazakhstani corporations</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Especially this paper investigates the relationship between the corporate governance and financial performance after privatization as one of the reforms of SOEs. The analysis helps to answer to the main question: whether the program is interesting for the public, finance institution and policy maker and whether the objectives assigned to it.</a:t>
            </a:r>
          </a:p>
          <a:p>
            <a:pPr marL="0" indent="0">
              <a:buNone/>
            </a:pPr>
            <a:r>
              <a:rPr lang="en-US" sz="2400" dirty="0">
                <a:latin typeface="Times New Roman" panose="02020603050405020304" pitchFamily="18" charset="0"/>
                <a:cs typeface="Times New Roman" panose="02020603050405020304" pitchFamily="18" charset="0"/>
              </a:rPr>
              <a:t>Structure of this presentation</a:t>
            </a:r>
          </a:p>
          <a:p>
            <a:pPr marL="0" indent="0">
              <a:buNone/>
            </a:pPr>
            <a:r>
              <a:rPr lang="en-US" sz="2400" dirty="0">
                <a:latin typeface="Times New Roman" panose="02020603050405020304" pitchFamily="18" charset="0"/>
                <a:cs typeface="Times New Roman" panose="02020603050405020304" pitchFamily="18" charset="0"/>
              </a:rPr>
              <a:t>2. Literature Review and Hypotheses</a:t>
            </a:r>
          </a:p>
          <a:p>
            <a:pPr marL="0" indent="0">
              <a:buNone/>
            </a:pPr>
            <a:r>
              <a:rPr lang="en-US" sz="2400" dirty="0">
                <a:latin typeface="Times New Roman" panose="02020603050405020304" pitchFamily="18" charset="0"/>
                <a:cs typeface="Times New Roman" panose="02020603050405020304" pitchFamily="18" charset="0"/>
              </a:rPr>
              <a:t>3. SOEs, IPO and Financial Market in Kazakhstan</a:t>
            </a:r>
          </a:p>
          <a:p>
            <a:pPr marL="0" indent="0">
              <a:buNone/>
            </a:pPr>
            <a:r>
              <a:rPr lang="en-US" sz="2400" dirty="0">
                <a:latin typeface="Times New Roman" panose="02020603050405020304" pitchFamily="18" charset="0"/>
                <a:cs typeface="Times New Roman" panose="02020603050405020304" pitchFamily="18" charset="0"/>
              </a:rPr>
              <a:t>4. Empirical Test </a:t>
            </a:r>
          </a:p>
          <a:p>
            <a:pPr marL="0" indent="0">
              <a:buNone/>
            </a:pPr>
            <a:r>
              <a:rPr lang="en-US" sz="2400" dirty="0">
                <a:latin typeface="Times New Roman" panose="02020603050405020304" pitchFamily="18" charset="0"/>
                <a:cs typeface="Times New Roman" panose="02020603050405020304" pitchFamily="18" charset="0"/>
              </a:rPr>
              <a:t>5.Finding and Analysis</a:t>
            </a:r>
          </a:p>
          <a:p>
            <a:pPr marL="0" indent="0">
              <a:buNone/>
            </a:pPr>
            <a:r>
              <a:rPr lang="en-US" sz="2400" dirty="0">
                <a:latin typeface="Times New Roman" panose="02020603050405020304" pitchFamily="18" charset="0"/>
                <a:cs typeface="Times New Roman" panose="02020603050405020304" pitchFamily="18" charset="0"/>
              </a:rPr>
              <a:t>6. Conclusion and discussion</a:t>
            </a:r>
          </a:p>
        </p:txBody>
      </p:sp>
    </p:spTree>
    <p:extLst>
      <p:ext uri="{BB962C8B-B14F-4D97-AF65-F5344CB8AC3E}">
        <p14:creationId xmlns:p14="http://schemas.microsoft.com/office/powerpoint/2010/main" val="145093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2. </a:t>
            </a:r>
            <a:r>
              <a:rPr lang="ru-RU" sz="2400" b="1" dirty="0">
                <a:latin typeface="Times New Roman" panose="02020603050405020304" pitchFamily="18" charset="0"/>
                <a:cs typeface="Times New Roman" panose="02020603050405020304" pitchFamily="18" charset="0"/>
              </a:rPr>
              <a:t>Literature Review</a:t>
            </a:r>
            <a:r>
              <a:rPr lang="en-US" sz="2400" b="1" dirty="0">
                <a:latin typeface="Times New Roman" panose="02020603050405020304" pitchFamily="18" charset="0"/>
                <a:cs typeface="Times New Roman" panose="02020603050405020304" pitchFamily="18" charset="0"/>
              </a:rPr>
              <a:t> and Hypotheses</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35242"/>
            <a:ext cx="10515600" cy="5093369"/>
          </a:xfrm>
        </p:spPr>
        <p:txBody>
          <a:bodyPr>
            <a:normAutofit/>
          </a:bodyPr>
          <a:lstStyle/>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2.1 Literature Review</a:t>
            </a:r>
          </a:p>
          <a:p>
            <a:pPr marL="0" indent="0">
              <a:buNone/>
            </a:pPr>
            <a:endParaRPr lang="en-US" sz="24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Phi, N. T. M., et al., (2019) examine whether ownership identity is related to firm performance in terms of profitability and solvency.  Public firms are less efficient than private firms, at least in terms of profitability. The cross-sectional comparisons also show that government firms tend to be more labor intensive and have a higher labor cost than non-government ones. They suggest that privatization could be considered as a driver for firm efficiency. </a:t>
            </a:r>
          </a:p>
          <a:p>
            <a:endParaRPr lang="en-US"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Taghizadeh-Hesary</a:t>
            </a:r>
            <a:r>
              <a:rPr lang="en-US" sz="2000" dirty="0">
                <a:latin typeface="Times New Roman" panose="02020603050405020304" pitchFamily="18" charset="0"/>
                <a:cs typeface="Times New Roman" panose="02020603050405020304" pitchFamily="18" charset="0"/>
              </a:rPr>
              <a:t>, F., et al (2019) show that solvency, per capita costs, and per employee productivity have more deterministic power over the success or failure of SOEs, compared to profitability. While profit making of SOEs is important, focusing on profitability as the solve assessment criterion will mislead policy makers, keeping in mind also that the nature of many SOEs is to generate social welfare and not profit. </a:t>
            </a:r>
          </a:p>
        </p:txBody>
      </p:sp>
    </p:spTree>
    <p:extLst>
      <p:ext uri="{BB962C8B-B14F-4D97-AF65-F5344CB8AC3E}">
        <p14:creationId xmlns:p14="http://schemas.microsoft.com/office/powerpoint/2010/main" val="58935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252" y="376989"/>
            <a:ext cx="10495547" cy="1010653"/>
          </a:xfrm>
        </p:spPr>
        <p:txBody>
          <a:bodyPr>
            <a:normAutofit/>
          </a:bodyPr>
          <a:lstStyle/>
          <a:p>
            <a:r>
              <a:rPr lang="en-US" sz="2400" b="1" dirty="0">
                <a:latin typeface="Times New Roman" panose="02020603050405020304" pitchFamily="18" charset="0"/>
                <a:cs typeface="Times New Roman" panose="02020603050405020304" pitchFamily="18" charset="0"/>
              </a:rPr>
              <a:t>2.1 Literature Review</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58254"/>
            <a:ext cx="10515600" cy="5727030"/>
          </a:xfrm>
        </p:spPr>
        <p:txBody>
          <a:bodyPr>
            <a:normAutofit/>
          </a:bodyPr>
          <a:lstStyle/>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In addition, it is widely argued that companies with good corporate governance system have better financial performance in comparison to other firms. (</a:t>
            </a:r>
            <a:r>
              <a:rPr lang="en-US" sz="2000" dirty="0" err="1">
                <a:latin typeface="Times New Roman" panose="02020603050405020304" pitchFamily="18" charset="0"/>
                <a:cs typeface="Times New Roman" panose="02020603050405020304" pitchFamily="18" charset="0"/>
              </a:rPr>
              <a:t>Sutami</a:t>
            </a:r>
            <a:r>
              <a:rPr lang="en-US" sz="2000" dirty="0">
                <a:latin typeface="Times New Roman" panose="02020603050405020304" pitchFamily="18" charset="0"/>
                <a:cs typeface="Times New Roman" panose="02020603050405020304" pitchFamily="18" charset="0"/>
              </a:rPr>
              <a:t> et al., 2011; </a:t>
            </a:r>
            <a:r>
              <a:rPr lang="en-US" sz="2000" dirty="0" err="1">
                <a:latin typeface="Times New Roman" panose="02020603050405020304" pitchFamily="18" charset="0"/>
                <a:cs typeface="Times New Roman" panose="02020603050405020304" pitchFamily="18" charset="0"/>
              </a:rPr>
              <a:t>Mang’unyi</a:t>
            </a:r>
            <a:r>
              <a:rPr lang="en-US" sz="2000" dirty="0">
                <a:latin typeface="Times New Roman" panose="02020603050405020304" pitchFamily="18" charset="0"/>
                <a:cs typeface="Times New Roman" panose="02020603050405020304" pitchFamily="18" charset="0"/>
              </a:rPr>
              <a:t>, 2011; Xu and Wang, 1997; </a:t>
            </a:r>
            <a:r>
              <a:rPr lang="en-US" sz="2000" dirty="0" err="1">
                <a:latin typeface="Times New Roman" panose="02020603050405020304" pitchFamily="18" charset="0"/>
                <a:cs typeface="Times New Roman" panose="02020603050405020304" pitchFamily="18" charset="0"/>
              </a:rPr>
              <a:t>Boubakri</a:t>
            </a:r>
            <a:r>
              <a:rPr lang="en-US" sz="2000" dirty="0">
                <a:latin typeface="Times New Roman" panose="02020603050405020304" pitchFamily="18" charset="0"/>
                <a:cs typeface="Times New Roman" panose="02020603050405020304" pitchFamily="18" charset="0"/>
              </a:rPr>
              <a:t> et al. 2005; </a:t>
            </a:r>
            <a:r>
              <a:rPr lang="ru-RU" sz="2000" dirty="0">
                <a:latin typeface="Times New Roman" panose="02020603050405020304" pitchFamily="18" charset="0"/>
                <a:cs typeface="Times New Roman" panose="02020603050405020304" pitchFamily="18" charset="0"/>
              </a:rPr>
              <a:t>Zeng 2004; Bai et al. 2004; Fang et al. 2006; Dai 2007</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Fang et al., 2006</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Dai 2007</a:t>
            </a:r>
            <a:r>
              <a:rPr lang="en-US" sz="2000" dirty="0">
                <a:latin typeface="Times New Roman" panose="02020603050405020304" pitchFamily="18" charset="0"/>
                <a:cs typeface="Times New Roman" panose="02020603050405020304" pitchFamily="18" charset="0"/>
              </a:rPr>
              <a:t>;O’Connell and Cramer, 2010). </a:t>
            </a:r>
          </a:p>
          <a:p>
            <a:r>
              <a:rPr lang="en-US" sz="2000" dirty="0">
                <a:latin typeface="Times New Roman" panose="02020603050405020304" pitchFamily="18" charset="0"/>
                <a:cs typeface="Times New Roman" panose="02020603050405020304" pitchFamily="18" charset="0"/>
              </a:rPr>
              <a:t>The empirical studies of large public companies have shown a negative correlation between the size of the board and company performance (O’Connell and Cramer, 2010). Since a small number of board members (BS) is documented in the literature to be more effective in monitoring corporate decisions (</a:t>
            </a:r>
            <a:r>
              <a:rPr lang="en-US" sz="2000" dirty="0" err="1">
                <a:latin typeface="Times New Roman" panose="02020603050405020304" pitchFamily="18" charset="0"/>
                <a:cs typeface="Times New Roman" panose="02020603050405020304" pitchFamily="18" charset="0"/>
              </a:rPr>
              <a:t>Yermack</a:t>
            </a:r>
            <a:r>
              <a:rPr lang="en-US" sz="2000" dirty="0">
                <a:latin typeface="Times New Roman" panose="02020603050405020304" pitchFamily="18" charset="0"/>
                <a:cs typeface="Times New Roman" panose="02020603050405020304" pitchFamily="18" charset="0"/>
              </a:rPr>
              <a:t>, 1996), we expect a positive sign between BS and overinvestment.</a:t>
            </a:r>
          </a:p>
          <a:p>
            <a:r>
              <a:rPr lang="en-US" sz="2000" dirty="0">
                <a:latin typeface="Times New Roman" panose="02020603050405020304" pitchFamily="18" charset="0"/>
                <a:cs typeface="Times New Roman" panose="02020603050405020304" pitchFamily="18" charset="0"/>
              </a:rPr>
              <a:t>According to Yu (2008), CEO plays an important role in the corporate governance system. But empirical tests show that CEO duality has not only positive but also negative impact on firms’ performance. So, by using multiple theories the author examines the relations of leadership structure, ownership structure, agency control mechanisms and agency problems with firm performance (Al-</a:t>
            </a:r>
            <a:r>
              <a:rPr lang="en-US" sz="2000" dirty="0" err="1">
                <a:latin typeface="Times New Roman" panose="02020603050405020304" pitchFamily="18" charset="0"/>
                <a:cs typeface="Times New Roman" panose="02020603050405020304" pitchFamily="18" charset="0"/>
              </a:rPr>
              <a:t>Matari</a:t>
            </a:r>
            <a:r>
              <a:rPr lang="en-US" sz="2000" dirty="0">
                <a:latin typeface="Times New Roman" panose="02020603050405020304" pitchFamily="18" charset="0"/>
                <a:cs typeface="Times New Roman" panose="02020603050405020304" pitchFamily="18" charset="0"/>
              </a:rPr>
              <a:t> et al., 2012; Vo, 2010).</a:t>
            </a:r>
          </a:p>
          <a:p>
            <a:r>
              <a:rPr lang="en-US" sz="2000" dirty="0">
                <a:latin typeface="Times New Roman" panose="02020603050405020304" pitchFamily="18" charset="0"/>
                <a:cs typeface="Times New Roman" panose="02020603050405020304" pitchFamily="18" charset="0"/>
              </a:rPr>
              <a:t> Board independence indicates the percentage of independent directors serving on the board. A higher percentage of independent directors reduces the agency problem stemming from the conflict of interest between shareholders and board members who are also insiders.</a:t>
            </a:r>
          </a:p>
          <a:p>
            <a:pPr marL="0" indent="0">
              <a:buNone/>
            </a:pPr>
            <a:endParaRPr lang="en-US" dirty="0"/>
          </a:p>
        </p:txBody>
      </p:sp>
    </p:spTree>
    <p:extLst>
      <p:ext uri="{BB962C8B-B14F-4D97-AF65-F5344CB8AC3E}">
        <p14:creationId xmlns:p14="http://schemas.microsoft.com/office/powerpoint/2010/main" val="3263232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62622"/>
          </a:xfrm>
        </p:spPr>
        <p:txBody>
          <a:bodyPr>
            <a:normAutofit/>
          </a:bodyPr>
          <a:lstStyle/>
          <a:p>
            <a:r>
              <a:rPr lang="en-US" sz="2400" b="1" dirty="0">
                <a:latin typeface="Times New Roman" panose="02020603050405020304" pitchFamily="18" charset="0"/>
                <a:cs typeface="Times New Roman" panose="02020603050405020304" pitchFamily="18" charset="0"/>
              </a:rPr>
              <a:t>2.2  Hypotheses </a:t>
            </a:r>
          </a:p>
        </p:txBody>
      </p:sp>
      <p:sp>
        <p:nvSpPr>
          <p:cNvPr id="3" name="Content Placeholder 2"/>
          <p:cNvSpPr>
            <a:spLocks noGrp="1"/>
          </p:cNvSpPr>
          <p:nvPr>
            <p:ph idx="1"/>
          </p:nvPr>
        </p:nvSpPr>
        <p:spPr>
          <a:xfrm>
            <a:off x="838200" y="1427748"/>
            <a:ext cx="10515600" cy="4749215"/>
          </a:xfrm>
        </p:spPr>
        <p:txBody>
          <a:bodyPr>
            <a:normAutofit/>
          </a:bodyPr>
          <a:lstStyle/>
          <a:p>
            <a:r>
              <a:rPr lang="en-US" sz="2000" dirty="0">
                <a:latin typeface="Times New Roman" panose="02020603050405020304" pitchFamily="18" charset="0"/>
                <a:cs typeface="Times New Roman" panose="02020603050405020304" pitchFamily="18" charset="0"/>
              </a:rPr>
              <a:t>The below hypotheses have been suggested based on the review of the literature: </a:t>
            </a:r>
          </a:p>
          <a:p>
            <a:pPr marL="0" indent="0">
              <a:buNone/>
            </a:pPr>
            <a:r>
              <a:rPr lang="en-US" sz="2000" dirty="0">
                <a:latin typeface="Times New Roman" panose="02020603050405020304" pitchFamily="18" charset="0"/>
                <a:cs typeface="Times New Roman" panose="02020603050405020304" pitchFamily="18" charset="0"/>
              </a:rPr>
              <a:t>H1: There is a significant relationship between IPO and financial performance. </a:t>
            </a:r>
          </a:p>
          <a:p>
            <a:pPr marL="0" indent="0">
              <a:buNone/>
            </a:pPr>
            <a:r>
              <a:rPr lang="en-US" sz="2000" dirty="0">
                <a:latin typeface="Times New Roman" panose="02020603050405020304" pitchFamily="18" charset="0"/>
                <a:cs typeface="Times New Roman" panose="02020603050405020304" pitchFamily="18" charset="0"/>
              </a:rPr>
              <a:t>H2: There is a significant relationship between ownership concentration and financial performance. </a:t>
            </a:r>
          </a:p>
          <a:p>
            <a:pPr marL="0" indent="0">
              <a:buNone/>
            </a:pPr>
            <a:r>
              <a:rPr lang="en-US" sz="2000" dirty="0">
                <a:latin typeface="Times New Roman" panose="02020603050405020304" pitchFamily="18" charset="0"/>
                <a:cs typeface="Times New Roman" panose="02020603050405020304" pitchFamily="18" charset="0"/>
              </a:rPr>
              <a:t>H3: There is a significant relationship between Board Size and financial performance.</a:t>
            </a:r>
          </a:p>
          <a:p>
            <a:pPr marL="0" indent="0">
              <a:buNone/>
            </a:pPr>
            <a:r>
              <a:rPr lang="en-US" sz="2000" dirty="0">
                <a:latin typeface="Times New Roman" panose="02020603050405020304" pitchFamily="18" charset="0"/>
                <a:cs typeface="Times New Roman" panose="02020603050405020304" pitchFamily="18" charset="0"/>
              </a:rPr>
              <a:t>H4: There is a significant relationship between CEO duality and the financial performance.</a:t>
            </a:r>
          </a:p>
          <a:p>
            <a:pPr marL="0" indent="0">
              <a:buNone/>
            </a:pPr>
            <a:r>
              <a:rPr lang="en-US" sz="2000" dirty="0">
                <a:latin typeface="Times New Roman" panose="02020603050405020304" pitchFamily="18" charset="0"/>
                <a:cs typeface="Times New Roman" panose="02020603050405020304" pitchFamily="18" charset="0"/>
              </a:rPr>
              <a:t>H5: There is a significant relationship between Independent Directors and the financial performance.</a:t>
            </a:r>
          </a:p>
          <a:p>
            <a:endParaRPr lang="en-US" dirty="0"/>
          </a:p>
        </p:txBody>
      </p:sp>
    </p:spTree>
    <p:extLst>
      <p:ext uri="{BB962C8B-B14F-4D97-AF65-F5344CB8AC3E}">
        <p14:creationId xmlns:p14="http://schemas.microsoft.com/office/powerpoint/2010/main" val="1358522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SOEs, IPO and Financial Market in Kazakhstan</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3.1 Sovereign wealth fund (SWF) for SOEs</a:t>
            </a:r>
          </a:p>
          <a:p>
            <a:r>
              <a:rPr lang="ru-RU" sz="2400" dirty="0">
                <a:latin typeface="Times New Roman" panose="02020603050405020304" pitchFamily="18" charset="0"/>
                <a:cs typeface="Times New Roman" panose="02020603050405020304" pitchFamily="18" charset="0"/>
              </a:rPr>
              <a:t>Kazyna Holding or their affiliates "Samruk- Kazyna" is a national welfare fund for management of state assets of Kazakhstan. It is under the control of the government, established to improve the competitiveness and sustainability of the Kazakhstan economy and the anticipation of negative factors that may influence on changes in world markets and economic growth in Kazakhstan. </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2016 </a:t>
            </a:r>
            <a:r>
              <a:rPr lang="en-US" sz="2400" dirty="0" err="1">
                <a:latin typeface="Times New Roman" panose="02020603050405020304" pitchFamily="18" charset="0"/>
                <a:cs typeface="Times New Roman" panose="02020603050405020304" pitchFamily="18" charset="0"/>
              </a:rPr>
              <a:t>Samruk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Kazyna</a:t>
            </a:r>
            <a:r>
              <a:rPr lang="en-US" sz="2400" dirty="0">
                <a:latin typeface="Times New Roman" panose="02020603050405020304" pitchFamily="18" charset="0"/>
                <a:cs typeface="Times New Roman" panose="02020603050405020304" pitchFamily="18" charset="0"/>
              </a:rPr>
              <a:t> comprises 50%-80% of GDP. Additionally, oil and gas production is1/4 of GDP, export is 72% and National budget is equal to 40%. The national fund of Kazakhstan gets high percentages from saving fund portfolio which is 75% and 25% from stability fund. </a:t>
            </a:r>
          </a:p>
        </p:txBody>
      </p:sp>
    </p:spTree>
    <p:extLst>
      <p:ext uri="{BB962C8B-B14F-4D97-AF65-F5344CB8AC3E}">
        <p14:creationId xmlns:p14="http://schemas.microsoft.com/office/powerpoint/2010/main" val="38863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p:cNvSpPr>
            <a:spLocks noGrp="1"/>
          </p:cNvSpPr>
          <p:nvPr>
            <p:ph idx="1"/>
          </p:nvPr>
        </p:nvSpPr>
        <p:spPr>
          <a:xfrm>
            <a:off x="838200" y="248653"/>
            <a:ext cx="10515600" cy="5927558"/>
          </a:xfrm>
        </p:spPr>
        <p:txBody>
          <a:bodyPr>
            <a:normAutofit/>
          </a:bodyPr>
          <a:lstStyle/>
          <a:p>
            <a:pPr marL="0" indent="0">
              <a:buNone/>
            </a:pPr>
            <a:endParaRPr lang="en-US" sz="2400" dirty="0"/>
          </a:p>
          <a:p>
            <a:pPr marL="0" indent="0">
              <a:buNone/>
            </a:pPr>
            <a:r>
              <a:rPr lang="en-US" sz="2400" dirty="0"/>
              <a:t> </a:t>
            </a:r>
          </a:p>
        </p:txBody>
      </p:sp>
      <p:pic>
        <p:nvPicPr>
          <p:cNvPr id="35" name="Picture 34"/>
          <p:cNvPicPr>
            <a:picLocks noChangeAspect="1"/>
          </p:cNvPicPr>
          <p:nvPr/>
        </p:nvPicPr>
        <p:blipFill>
          <a:blip r:embed="rId2"/>
          <a:stretch>
            <a:fillRect/>
          </a:stretch>
        </p:blipFill>
        <p:spPr>
          <a:xfrm>
            <a:off x="1708484" y="614434"/>
            <a:ext cx="6862436" cy="3412134"/>
          </a:xfrm>
          <a:prstGeom prst="rect">
            <a:avLst/>
          </a:prstGeom>
        </p:spPr>
      </p:pic>
      <p:sp>
        <p:nvSpPr>
          <p:cNvPr id="36" name="Rectangle 35"/>
          <p:cNvSpPr/>
          <p:nvPr/>
        </p:nvSpPr>
        <p:spPr>
          <a:xfrm>
            <a:off x="2093494" y="4379496"/>
            <a:ext cx="6078165" cy="1208350"/>
          </a:xfrm>
          <a:prstGeom prst="rect">
            <a:avLst/>
          </a:prstGeom>
        </p:spPr>
        <p:txBody>
          <a:bodyPr wrap="square">
            <a:spAutoFit/>
          </a:bodyPr>
          <a:lstStyle/>
          <a:p>
            <a:r>
              <a:rPr lang="en-US" dirty="0"/>
              <a:t>➢	Energy resources (oil and gas, power energy),</a:t>
            </a:r>
          </a:p>
          <a:p>
            <a:r>
              <a:rPr lang="en-US" dirty="0"/>
              <a:t>➢	Basic materials (metallurgy),</a:t>
            </a:r>
          </a:p>
          <a:p>
            <a:r>
              <a:rPr lang="en-US" dirty="0"/>
              <a:t>➢	Chemistry petrochemicals, and</a:t>
            </a:r>
          </a:p>
          <a:p>
            <a:r>
              <a:rPr lang="en-US" dirty="0"/>
              <a:t>➢	Industrials (infrastructure). </a:t>
            </a:r>
          </a:p>
        </p:txBody>
      </p:sp>
    </p:spTree>
    <p:extLst>
      <p:ext uri="{BB962C8B-B14F-4D97-AF65-F5344CB8AC3E}">
        <p14:creationId xmlns:p14="http://schemas.microsoft.com/office/powerpoint/2010/main" val="512670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anose="02020603050405020304" pitchFamily="18" charset="0"/>
                <a:cs typeface="Times New Roman" panose="02020603050405020304" pitchFamily="18" charset="0"/>
              </a:rPr>
              <a:t>3.2 Overview of IPO and Financial Market Development</a:t>
            </a:r>
          </a:p>
        </p:txBody>
      </p:sp>
      <p:sp>
        <p:nvSpPr>
          <p:cNvPr id="3" name="Content Placeholder 2"/>
          <p:cNvSpPr>
            <a:spLocks noGrp="1"/>
          </p:cNvSpPr>
          <p:nvPr>
            <p:ph idx="1"/>
          </p:nvPr>
        </p:nvSpPr>
        <p:spPr>
          <a:xfrm>
            <a:off x="838200" y="1507958"/>
            <a:ext cx="10515600" cy="4860758"/>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IPO is raising long-term funds to the real sector of the economy, especially in the industrial sector. Another important function of IPO is to develop and increase the capitalization of the stock market.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cs-CZ" sz="2400" dirty="0">
                <a:latin typeface="Times New Roman" panose="02020603050405020304" pitchFamily="18" charset="0"/>
                <a:cs typeface="Times New Roman" panose="02020603050405020304" pitchFamily="18" charset="0"/>
              </a:rPr>
              <a:t>I can devide the development of the market into six main stages:</a:t>
            </a:r>
            <a:endParaRPr lang="en-US" sz="2400" dirty="0">
              <a:latin typeface="Times New Roman" panose="02020603050405020304" pitchFamily="18" charset="0"/>
              <a:cs typeface="Times New Roman" panose="02020603050405020304" pitchFamily="18" charset="0"/>
            </a:endParaRPr>
          </a:p>
          <a:p>
            <a:pPr marL="0" indent="0">
              <a:buNone/>
            </a:pPr>
            <a:r>
              <a:rPr lang="en-US" sz="2400" b="1" i="1" dirty="0">
                <a:latin typeface="Times New Roman" panose="02020603050405020304" pitchFamily="18" charset="0"/>
                <a:cs typeface="Times New Roman" panose="02020603050405020304" pitchFamily="18" charset="0"/>
              </a:rPr>
              <a:t>Stage 1-The Beginning of Privatization (1991 - 1994)</a:t>
            </a:r>
          </a:p>
          <a:p>
            <a:pPr marL="0" indent="0">
              <a:buNone/>
            </a:pPr>
            <a:r>
              <a:rPr lang="en-US" sz="2400" dirty="0">
                <a:latin typeface="Times New Roman" panose="02020603050405020304" pitchFamily="18" charset="0"/>
                <a:cs typeface="Times New Roman" panose="02020603050405020304" pitchFamily="18" charset="0"/>
              </a:rPr>
              <a:t>The government introduced the "Regulations of the securities market" developed by the Ministry of Finance. Registration, issuance and circulation of securities are regulated by the first provisional rules in 1992 and then by the "Regulations on the rules of issuing and registration of securities of the companies and investment funds".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2420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7F02B62C47A4291C07E0E26F559D7" ma:contentTypeVersion="0" ma:contentTypeDescription="Create a new document." ma:contentTypeScope="" ma:versionID="6713dbc9d3e89ee363bf31a3a46fc8f2">
  <xsd:schema xmlns:xsd="http://www.w3.org/2001/XMLSchema" xmlns:xs="http://www.w3.org/2001/XMLSchema" xmlns:p="http://schemas.microsoft.com/office/2006/metadata/properties" targetNamespace="http://schemas.microsoft.com/office/2006/metadata/properties" ma:root="true" ma:fieldsID="fec24b596f00f9089ba7029de868ddf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2E67E4-E1A9-462F-87E8-11D0C55BD4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F58F61F-8A36-47B4-859A-910896194B9D}">
  <ds:schemaRefs>
    <ds:schemaRef ds:uri="http://schemas.microsoft.com/sharepoint/v3/contenttype/forms"/>
  </ds:schemaRefs>
</ds:datastoreItem>
</file>

<file path=customXml/itemProps3.xml><?xml version="1.0" encoding="utf-8"?>
<ds:datastoreItem xmlns:ds="http://schemas.openxmlformats.org/officeDocument/2006/customXml" ds:itemID="{DC4B35C6-43C4-45B3-8A50-CA4FA2E82711}">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261</TotalTime>
  <Words>2490</Words>
  <Application>Microsoft Office PowerPoint</Application>
  <PresentationFormat>Widescreen</PresentationFormat>
  <Paragraphs>391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Office Theme</vt:lpstr>
      <vt:lpstr>The Effects of Privatization and Corporate Governance of SOEs  in Transition Economy: Case of Kazakhstan   </vt:lpstr>
      <vt:lpstr>1. Introduction </vt:lpstr>
      <vt:lpstr>PowerPoint Presentation</vt:lpstr>
      <vt:lpstr>2. Literature Review and Hypotheses</vt:lpstr>
      <vt:lpstr>2.1 Literature Review </vt:lpstr>
      <vt:lpstr>2.2  Hypotheses </vt:lpstr>
      <vt:lpstr>3.   SOEs, IPO and Financial Market in Kazakhstan </vt:lpstr>
      <vt:lpstr>PowerPoint Presentation</vt:lpstr>
      <vt:lpstr>3.2 Overview of IPO and Financial Market Development</vt:lpstr>
      <vt:lpstr>PowerPoint Presentation</vt:lpstr>
      <vt:lpstr>PowerPoint Presentation</vt:lpstr>
      <vt:lpstr>4. Empirical Test</vt:lpstr>
      <vt:lpstr>PowerPoint Presentation</vt:lpstr>
      <vt:lpstr>Table 3. IPO in Kazakhstan</vt:lpstr>
      <vt:lpstr>Table 3. IPO Market in Kazakhstan </vt:lpstr>
      <vt:lpstr>5. Finding and Analysis</vt:lpstr>
      <vt:lpstr>Robust Test</vt:lpstr>
      <vt:lpstr>PowerPoint Presentation</vt:lpstr>
      <vt:lpstr>PowerPoint Presentation</vt:lpstr>
      <vt:lpstr>6. Conclusion and recommendation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Privatization and Corporate Governance of SOEs  in Transition Economy: Case of Kazakhstan</dc:title>
  <dc:creator>Keun Jung Lee</dc:creator>
  <cp:lastModifiedBy>Widya Alwarritzi</cp:lastModifiedBy>
  <cp:revision>17</cp:revision>
  <dcterms:created xsi:type="dcterms:W3CDTF">2019-09-04T09:08:43Z</dcterms:created>
  <dcterms:modified xsi:type="dcterms:W3CDTF">2019-09-06T00:43:19Z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0x010100C9C7F02B62C47A4291C07E0E26F559D7</vt:lpwstr>
  </property>
  <property fmtid="{D5CDD505-2E9C-101B-9397-08002B2CF9AE}" pid="3" name="d61536b25a8a4fedb48bb564279be82a">
    <vt:lpwstr>ADBI|6ab333e4-840e-4a36-ad3a-4369eaad4122</vt:lpwstr>
  </property>
  <property fmtid="{D5CDD505-2E9C-101B-9397-08002B2CF9AE}" pid="4" name="j78542b1fffc4a1c84659474212e3133">
    <vt:lpwstr>ADBI|6ab333e4-840e-4a36-ad3a-4369eaad4122</vt:lpwstr>
  </property>
  <property fmtid="{D5CDD505-2E9C-101B-9397-08002B2CF9AE}" pid="5" name="TaxCatchAll">
    <vt:lpwstr>4;#ADBI;#3;#ADBI</vt:lpwstr>
  </property>
</Properties>
</file>