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99" r:id="rId6"/>
    <p:sldId id="306" r:id="rId7"/>
    <p:sldId id="307" r:id="rId8"/>
    <p:sldId id="308" r:id="rId9"/>
    <p:sldId id="309" r:id="rId10"/>
    <p:sldId id="298" r:id="rId11"/>
    <p:sldId id="310" r:id="rId12"/>
    <p:sldId id="313" r:id="rId13"/>
    <p:sldId id="314" r:id="rId14"/>
    <p:sldId id="276" r:id="rId15"/>
    <p:sldId id="296" r:id="rId16"/>
    <p:sldId id="301" r:id="rId17"/>
    <p:sldId id="270" r:id="rId18"/>
    <p:sldId id="311" r:id="rId19"/>
    <p:sldId id="312" r:id="rId20"/>
    <p:sldId id="315" r:id="rId21"/>
    <p:sldId id="316" r:id="rId22"/>
    <p:sldId id="317" r:id="rId23"/>
    <p:sldId id="318" r:id="rId24"/>
    <p:sldId id="302" r:id="rId25"/>
    <p:sldId id="319" r:id="rId26"/>
    <p:sldId id="320" r:id="rId27"/>
    <p:sldId id="321" r:id="rId28"/>
    <p:sldId id="303" r:id="rId29"/>
    <p:sldId id="304" r:id="rId30"/>
    <p:sldId id="32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B6748-E94D-8D46-82D7-5C813669C85B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603C0-C4C5-C04F-B521-4075610A2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76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0116D-3F23-FC43-9C02-33DD945175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3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9/26/19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9/26/19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9/26/19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Sultankhalilov@gmail.com" TargetMode="External"/><Relationship Id="rId2" Type="http://schemas.openxmlformats.org/officeDocument/2006/relationships/hyperlink" Target="mailto:Kami.mateeva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/>
              <a:t>SOE in the Kyrgyz Republic: regulation, privatization and reforming prospects</a:t>
            </a:r>
            <a:endParaRPr lang="ru-RU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Kamila Mateeva, </a:t>
            </a:r>
            <a:r>
              <a:rPr lang="en-US" sz="2100" dirty="0"/>
              <a:t>Associate Professor, </a:t>
            </a:r>
            <a:endParaRPr lang="en-US" dirty="0"/>
          </a:p>
          <a:p>
            <a:r>
              <a:rPr lang="en-US" dirty="0"/>
              <a:t>Sultan </a:t>
            </a:r>
            <a:r>
              <a:rPr lang="en-US" dirty="0" err="1"/>
              <a:t>Khalilov</a:t>
            </a:r>
            <a:r>
              <a:rPr lang="en-US" dirty="0"/>
              <a:t>, </a:t>
            </a:r>
            <a:r>
              <a:rPr lang="en-US" sz="2100" dirty="0"/>
              <a:t>Assistant Professor</a:t>
            </a:r>
          </a:p>
          <a:p>
            <a:r>
              <a:rPr lang="en-US" sz="2100" dirty="0"/>
              <a:t>American University of Central Asia</a:t>
            </a:r>
          </a:p>
          <a:p>
            <a:r>
              <a:rPr lang="en-US" sz="2100" dirty="0"/>
              <a:t>Bishkek 2019</a:t>
            </a:r>
            <a:endParaRPr lang="ru-RU" sz="2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9/26/19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310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696"/>
            <a:ext cx="8229600" cy="11247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1.4. Problem # 3: Corporate Governance within SOE 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519" y="1248440"/>
            <a:ext cx="8229600" cy="5328592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27095" y="1248440"/>
            <a:ext cx="3923731" cy="2180560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Weaknesses in Administrative Governance of SOE may result in poor Corporate Governance within SOE</a:t>
            </a:r>
          </a:p>
        </p:txBody>
      </p:sp>
      <p:cxnSp>
        <p:nvCxnSpPr>
          <p:cNvPr id="9" name="Соединительная линия уступом 8"/>
          <p:cNvCxnSpPr/>
          <p:nvPr/>
        </p:nvCxnSpPr>
        <p:spPr>
          <a:xfrm>
            <a:off x="2698524" y="3393092"/>
            <a:ext cx="1584176" cy="12241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380931" y="3068960"/>
            <a:ext cx="4305870" cy="3384377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No clear requirements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for CEOs in SOE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No clear requirements for state representatives in boards of directors and audit committees of companies with state participatory interest </a:t>
            </a:r>
            <a:r>
              <a:rPr lang="ru-RU" sz="22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Government Resolution No. 513 of 20/07/2012)</a:t>
            </a:r>
            <a:endParaRPr lang="ru-RU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97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593" y="620688"/>
            <a:ext cx="8229600" cy="907504"/>
          </a:xfrm>
        </p:spPr>
        <p:txBody>
          <a:bodyPr/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Public Procurement </a:t>
            </a:r>
            <a:b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7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enterprises and joint-stock companies in which state owns 50% or more of the number of shares are subject to the Law on Public Procurement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SOE become less flexible and less competitive in comparison with private companies</a:t>
            </a: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5" name="Стрелка вниз 14"/>
          <p:cNvSpPr/>
          <p:nvPr/>
        </p:nvSpPr>
        <p:spPr>
          <a:xfrm>
            <a:off x="4234818" y="3789040"/>
            <a:ext cx="6743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916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62187"/>
            <a:ext cx="8229600" cy="835496"/>
          </a:xfrm>
        </p:spPr>
        <p:txBody>
          <a:bodyPr/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1.5 Problem #4: Transparency and Accountability </a:t>
            </a:r>
            <a:endParaRPr lang="ru-RU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97683"/>
            <a:ext cx="8229600" cy="5058667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Statistical information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en-US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258 criminal cases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against employees of SOE in 2014-2017</a:t>
            </a:r>
          </a:p>
          <a:p>
            <a:r>
              <a:rPr lang="en-US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KGS 130 811 000,3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amount of SOEs’ debt on taxes in 2014-2017 (Kyrgyz Parliament Resolution No. 2078-VI of 07/12/2017); </a:t>
            </a:r>
          </a:p>
          <a:p>
            <a:r>
              <a:rPr lang="en-US" sz="2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violations in activity of SOE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e.g. there was incompliance of consumers’ database with the actual number of consumers and other violations in </a:t>
            </a:r>
            <a:r>
              <a:rPr lang="en-US" sz="2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Severelectro</a:t>
            </a:r>
            <a:r>
              <a:rPr lang="en-US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OJSC (Analysis of the National Institute for Strategic Research 2013)</a:t>
            </a: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44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98491"/>
            <a:ext cx="8229600" cy="835496"/>
          </a:xfrm>
        </p:spPr>
        <p:txBody>
          <a:bodyPr/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1.5. Problem #4: Transparency and Accountability </a:t>
            </a:r>
            <a:endParaRPr lang="ru-RU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835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Problems within SOE mean the following (Kyrgyz Parliament Resolution No. 2078-VI of 07/12/2017):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transparency in activity of SOE;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control over activity of SOE;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Insufficient accountability of competent state bodies to the Government on activity of SOE.</a:t>
            </a: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06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7A933-EE7E-0344-A972-092E41186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065" y="-387424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2.1 Privatization: legal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FDC54-0B27-B942-AFD8-46C69F69D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than 20 legal acts on privatization starting from 1993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 of main current KR regulations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marL="800100" lvl="1" indent="-342900">
              <a:buAutoNum type="arabicPeriod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Law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KR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”On privatization of state property” ,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2002, and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several subordinate legal acts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adopted by government to implement the law; </a:t>
            </a:r>
          </a:p>
          <a:p>
            <a:pPr marL="800100" lvl="1" indent="-342900">
              <a:buAutoNum type="arabicPeriod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>
              <a:buAutoNum type="arabicPeriod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Law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the KR 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“On strategic objects of the state”,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2008;</a:t>
            </a:r>
          </a:p>
          <a:p>
            <a:pPr marL="685800" lvl="1" indent="-228600">
              <a:buAutoNum type="arabicPeriod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>
              <a:buAutoNum type="arabicPeriod"/>
            </a:pPr>
            <a:r>
              <a:rPr lang="en-US" sz="1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Enactment</a:t>
            </a:r>
            <a:r>
              <a:rPr lang="en-US" sz="1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Jogorku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Kenesh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KR (parliament) approving the </a:t>
            </a:r>
            <a:r>
              <a:rPr lang="en-US" sz="1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 on State Property privatization 2015-2017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2015;</a:t>
            </a:r>
          </a:p>
          <a:p>
            <a:pPr marL="685800" lvl="1" indent="-228600">
              <a:buAutoNum type="arabicPeriod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>
              <a:buAutoNum type="arabicPeriod"/>
            </a:pPr>
            <a:r>
              <a:rPr lang="en-US" sz="1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Enactment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Jogorku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Kenesh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KR (parliament) </a:t>
            </a:r>
            <a:r>
              <a:rPr lang="en-US" sz="1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“On the Effective management of state property”,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2017;</a:t>
            </a:r>
          </a:p>
          <a:p>
            <a:pPr marL="685800" lvl="1" indent="-228600">
              <a:buAutoNum type="arabicPeriod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>
              <a:buAutoNum type="arabicPeriod"/>
            </a:pPr>
            <a:r>
              <a:rPr lang="en-US" sz="1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Draft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Program on State Property Privatization 2018-2020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BA225-3C02-0A4A-817B-4668337E5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6E4E4-FD9F-1141-9823-A6B0A2365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EE277-4EAC-E14C-A994-D52DD2E9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73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2.1 Privatization: overview of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5600" b="1" dirty="0">
                <a:solidFill>
                  <a:schemeClr val="tx1"/>
                </a:solidFill>
              </a:rPr>
              <a:t>THE LAW ON STATE PROPERTY PRIVATIZATION 2002</a:t>
            </a:r>
          </a:p>
          <a:p>
            <a:pPr marL="0" indent="0" algn="ctr">
              <a:buNone/>
            </a:pPr>
            <a:endParaRPr lang="en-US" sz="5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sz="5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Privatization shall take place only according to the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PROGRAM  (P) </a:t>
            </a:r>
            <a:r>
              <a:rPr lang="en-US" sz="5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developed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by Government 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and </a:t>
            </a:r>
            <a:r>
              <a:rPr lang="en-US" sz="56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approved by Parliament 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KR (4 (1)).</a:t>
            </a:r>
          </a:p>
          <a:p>
            <a:pPr lvl="1">
              <a:buAutoNum type="arabicPeriod"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list of state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objects</a:t>
            </a:r>
          </a:p>
          <a:p>
            <a:pPr lvl="1">
              <a:buAutoNum type="arabicPeriod"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adopted for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certain period 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time </a:t>
            </a:r>
          </a:p>
          <a:p>
            <a:pPr lvl="1">
              <a:buAutoNum type="arabicPeriod"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By the end of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Government has to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report t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Parliament about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57150" indent="0">
              <a:buNone/>
            </a:pPr>
            <a:endParaRPr lang="en-US" sz="5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7150" indent="0">
              <a:buNone/>
            </a:pP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responsible state body 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management of privatization is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 Property Management Fund coordinated by Government 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(A. 4-1)</a:t>
            </a:r>
          </a:p>
          <a:p>
            <a:pPr marL="0" indent="0">
              <a:buNone/>
            </a:pPr>
            <a:endParaRPr lang="en-US" sz="5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Methods of Privatization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Privatization required reorganization of SOE into company</a:t>
            </a:r>
          </a:p>
          <a:p>
            <a:pPr marL="0" indent="0">
              <a:buNone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Sale could be via: Auction, Competition Sale, Leasing, Direct Sale </a:t>
            </a:r>
          </a:p>
          <a:p>
            <a:pPr marL="0" indent="0">
              <a:buNone/>
            </a:pPr>
            <a:endParaRPr lang="en-US" sz="5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4. Objects of Privatization</a:t>
            </a: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SOE shares in companies</a:t>
            </a:r>
          </a:p>
          <a:p>
            <a:pPr marL="0" indent="0">
              <a:buNone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SOE property including real estate property</a:t>
            </a:r>
          </a:p>
          <a:p>
            <a:pPr marL="0" indent="0">
              <a:buNone/>
            </a:pPr>
            <a:r>
              <a:rPr lang="en-US" sz="5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- any State property, </a:t>
            </a:r>
            <a:r>
              <a:rPr lang="en-US" sz="5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which is not excluded from  privatization by other laws </a:t>
            </a:r>
            <a:endParaRPr lang="en-US" sz="5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US" sz="5600" dirty="0"/>
          </a:p>
          <a:p>
            <a:pPr marL="0" indent="0">
              <a:buNone/>
            </a:pPr>
            <a:endParaRPr lang="en-US" sz="56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sz="5600" dirty="0">
                <a:solidFill>
                  <a:schemeClr val="accent3">
                    <a:lumMod val="50000"/>
                  </a:schemeClr>
                </a:solidFill>
              </a:rPr>
              <a:t>A Note: </a:t>
            </a:r>
            <a:r>
              <a:rPr lang="en-US" sz="5600" b="1" dirty="0">
                <a:solidFill>
                  <a:schemeClr val="accent3">
                    <a:lumMod val="50000"/>
                  </a:schemeClr>
                </a:solidFill>
              </a:rPr>
              <a:t>Definition of state property</a:t>
            </a:r>
            <a:r>
              <a:rPr lang="en-US" sz="5600" dirty="0">
                <a:solidFill>
                  <a:schemeClr val="accent3">
                    <a:lumMod val="50000"/>
                  </a:schemeClr>
                </a:solidFill>
              </a:rPr>
              <a:t>, its </a:t>
            </a:r>
            <a:r>
              <a:rPr lang="en-US" sz="5600" b="1" dirty="0">
                <a:solidFill>
                  <a:schemeClr val="accent3">
                    <a:lumMod val="50000"/>
                  </a:schemeClr>
                </a:solidFill>
              </a:rPr>
              <a:t>classification</a:t>
            </a:r>
            <a:r>
              <a:rPr lang="en-US" sz="5600" dirty="0">
                <a:solidFill>
                  <a:schemeClr val="accent3">
                    <a:lumMod val="50000"/>
                  </a:schemeClr>
                </a:solidFill>
              </a:rPr>
              <a:t> provisions, </a:t>
            </a:r>
            <a:r>
              <a:rPr lang="en-US" sz="5600" b="1" dirty="0">
                <a:solidFill>
                  <a:schemeClr val="accent3">
                    <a:lumMod val="50000"/>
                  </a:schemeClr>
                </a:solidFill>
              </a:rPr>
              <a:t>the procedure of defining of starting price were removed </a:t>
            </a:r>
            <a:r>
              <a:rPr lang="en-US" sz="5600" dirty="0">
                <a:solidFill>
                  <a:schemeClr val="accent3">
                    <a:lumMod val="50000"/>
                  </a:schemeClr>
                </a:solidFill>
              </a:rPr>
              <a:t>from the law in light of adoption of the Law “On strategic objects of the KR”, 2008.</a:t>
            </a:r>
          </a:p>
          <a:p>
            <a:pPr lvl="2"/>
            <a:endParaRPr lang="en-US" sz="1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 flipH="1">
            <a:off x="2411760" y="7389440"/>
            <a:ext cx="360040" cy="20590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has the authority to dispose of state-owned corporate assets without parliamentary approval</a:t>
            </a:r>
          </a:p>
        </p:txBody>
      </p:sp>
    </p:spTree>
    <p:extLst>
      <p:ext uri="{BB962C8B-B14F-4D97-AF65-F5344CB8AC3E}">
        <p14:creationId xmlns:p14="http://schemas.microsoft.com/office/powerpoint/2010/main" val="951817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F605E-F93B-914B-9D64-188DEEABA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2.1 Objects of privatizations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ABD5A-1C43-214E-9D90-23027362A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Excluded list</a:t>
            </a:r>
            <a:r>
              <a:rPr lang="en-US" dirty="0"/>
              <a:t> of objects from privatization </a:t>
            </a:r>
            <a:r>
              <a:rPr lang="en-US" b="1" i="1" u="sng" dirty="0">
                <a:solidFill>
                  <a:srgbClr val="C00000"/>
                </a:solidFill>
              </a:rPr>
              <a:t>shall be searched from other laws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en-US" dirty="0"/>
              <a:t>EXAMPLES</a:t>
            </a:r>
          </a:p>
          <a:p>
            <a:endParaRPr lang="en-US" dirty="0"/>
          </a:p>
          <a:p>
            <a:pPr lvl="1"/>
            <a:r>
              <a:rPr lang="en-US" sz="1800" dirty="0"/>
              <a:t>The Law of KR “On Education, 2003” </a:t>
            </a:r>
            <a:r>
              <a:rPr lang="en-US" sz="1800" u="sng" dirty="0"/>
              <a:t>prohibits privatization </a:t>
            </a:r>
            <a:r>
              <a:rPr lang="en-US" sz="1800" dirty="0"/>
              <a:t>of </a:t>
            </a:r>
            <a:r>
              <a:rPr lang="en-US" sz="1800" u="sng" dirty="0"/>
              <a:t>public schools </a:t>
            </a:r>
            <a:r>
              <a:rPr lang="en-US" sz="1800" dirty="0"/>
              <a:t>and </a:t>
            </a:r>
            <a:r>
              <a:rPr lang="en-US" sz="1800" dirty="0" err="1"/>
              <a:t>kindergardens</a:t>
            </a:r>
            <a:r>
              <a:rPr lang="en-US" sz="1800" dirty="0"/>
              <a:t> (Art. 47)</a:t>
            </a:r>
          </a:p>
          <a:p>
            <a:pPr lvl="1"/>
            <a:endParaRPr lang="en-US" dirty="0"/>
          </a:p>
          <a:p>
            <a:pPr lvl="1"/>
            <a:r>
              <a:rPr lang="en-US" sz="1800" dirty="0"/>
              <a:t>The Law of KR “On organizations of healthcare” 2004 </a:t>
            </a:r>
            <a:r>
              <a:rPr lang="en-US" sz="1800" u="sng" dirty="0"/>
              <a:t>prohibits privatize national hospitals </a:t>
            </a:r>
            <a:r>
              <a:rPr lang="en-US" sz="1800" dirty="0"/>
              <a:t>(Art. 26)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54BF2-21E5-414B-878D-0A8D0C73E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2A151-8299-D542-95D3-F2AB86562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CAA557-B660-F743-A3DC-7B1E840E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3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68D48-4099-3448-B2AE-77AF23063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15093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2.2 Problem #1 Regulation of Objects of privatization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F61D9-ED6A-DA49-B4CC-FB914ECFC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1. Excluded list  objects is not identified as has to be searched from different statutes.</a:t>
            </a:r>
          </a:p>
          <a:p>
            <a:pPr marL="0" indent="0">
              <a:buNone/>
            </a:pPr>
            <a:r>
              <a:rPr lang="en-US" b="1" i="1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en-US" i="1" dirty="0">
                <a:solidFill>
                  <a:schemeClr val="tx2"/>
                </a:solidFill>
              </a:rPr>
              <a:t>2. </a:t>
            </a:r>
            <a:r>
              <a:rPr lang="en-US" dirty="0">
                <a:solidFill>
                  <a:schemeClr val="tx2"/>
                </a:solidFill>
              </a:rPr>
              <a:t>The Law on </a:t>
            </a:r>
            <a:r>
              <a:rPr lang="en-US" i="1" dirty="0">
                <a:solidFill>
                  <a:schemeClr val="tx2"/>
                </a:solidFill>
              </a:rPr>
              <a:t>State Property Privatization</a:t>
            </a:r>
            <a:r>
              <a:rPr lang="en-US" dirty="0">
                <a:solidFill>
                  <a:schemeClr val="tx2"/>
                </a:solidFill>
              </a:rPr>
              <a:t>, 2002, 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</a:rPr>
              <a:t>does not regulate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privatization of following objects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(Art. 3)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Land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Natural resources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State and Municipal housing facilities stock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Cultural objects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“State reserve” objects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Property located outside of the Kyrgyz Republic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Any duties KR has with respect to treaties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3. NOTE! Art. 3 states that </a:t>
            </a:r>
            <a:r>
              <a:rPr lang="en-US" b="1" dirty="0">
                <a:solidFill>
                  <a:schemeClr val="tx2"/>
                </a:solidFill>
              </a:rPr>
              <a:t>regulation of alienation of mentioned objects</a:t>
            </a:r>
            <a:r>
              <a:rPr lang="en-US" dirty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rgbClr val="C00000"/>
                </a:solidFill>
              </a:rPr>
              <a:t>shall be regulated by other laws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en-US" b="1" i="1" dirty="0">
                <a:solidFill>
                  <a:srgbClr val="FF0000"/>
                </a:solidFill>
              </a:rPr>
              <a:t>Note!: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Privatization of following objects was allowed later in 2008</a:t>
            </a:r>
            <a:r>
              <a:rPr lang="en-US" b="1" i="1" dirty="0">
                <a:solidFill>
                  <a:srgbClr val="C00000"/>
                </a:solidFill>
              </a:rPr>
              <a:t> – Political decision?</a:t>
            </a:r>
          </a:p>
          <a:p>
            <a:pPr lvl="2"/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Main roads (highways)</a:t>
            </a:r>
          </a:p>
          <a:p>
            <a:pPr lvl="2"/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Train roads</a:t>
            </a:r>
          </a:p>
          <a:p>
            <a:pPr lvl="2"/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Main Gas provisions pipes (that go under main roads/highways)</a:t>
            </a:r>
          </a:p>
          <a:p>
            <a:pPr lvl="2"/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National net of electricity </a:t>
            </a:r>
          </a:p>
          <a:p>
            <a:pPr lvl="2"/>
            <a:r>
              <a:rPr lang="en-US" i="1" dirty="0">
                <a:solidFill>
                  <a:schemeClr val="accent3">
                    <a:lumMod val="50000"/>
                  </a:schemeClr>
                </a:solidFill>
              </a:rPr>
              <a:t>Hydro-electric powers</a:t>
            </a:r>
          </a:p>
          <a:p>
            <a:pPr lvl="3"/>
            <a:r>
              <a:rPr lang="en-US" i="1" dirty="0">
                <a:solidFill>
                  <a:schemeClr val="tx2">
                    <a:lumMod val="75000"/>
                  </a:schemeClr>
                </a:solidFill>
              </a:rPr>
              <a:t>The Law of the KR “On the strategic objects of the KR” (Art. 4), 2008.</a:t>
            </a:r>
          </a:p>
          <a:p>
            <a:pPr lvl="3"/>
            <a:endParaRPr lang="en-US" i="1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58132-B7C8-9441-858B-21C1150C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46A68-4C26-534D-93F9-384B1657B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C738-0734-EB41-B28D-A2DA7C247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41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487"/>
            <a:ext cx="8229600" cy="14227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Separate list of strategic objects/ facilities (positive or not?)</a:t>
            </a:r>
            <a:endParaRPr lang="ru-RU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Овальная выноска 6"/>
          <p:cNvSpPr/>
          <p:nvPr/>
        </p:nvSpPr>
        <p:spPr>
          <a:xfrm>
            <a:off x="440569" y="1628431"/>
            <a:ext cx="3727553" cy="225104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Law on Strategic Objects/ Facilities of 23/05/2008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16374" y="1762062"/>
            <a:ext cx="3528392" cy="19442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Separate regulation of privatization of such projects 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281897" y="2491854"/>
            <a:ext cx="43204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691679" y="4077072"/>
            <a:ext cx="6433145" cy="227927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List of strategic objects/ facilities shall be determined by the Government upon recommendation of the Security Council of the Kyrgyz Republic (Government Resolution No. 99 of 17/02/2014)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3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07504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Case Study 2008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15582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57200" y="1340767"/>
            <a:ext cx="3754760" cy="20831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Adoption of the Law on Strategic Objects in May 2008</a:t>
            </a:r>
            <a:endParaRPr lang="ru-R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16016" y="1340768"/>
            <a:ext cx="3970784" cy="20831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Adoption of Program on Privatization of State Property 2008-2012 in September 2008</a:t>
            </a:r>
            <a:endParaRPr lang="ru-RU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63688" y="4100588"/>
            <a:ext cx="5760640" cy="2255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Privatization Program 2008-2012 allowed to privatize such objects as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Severelectro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OJSC and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Kyrgyztelecom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 OJSC (which were considered to be strategic objects)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334580" y="3423914"/>
            <a:ext cx="1013284" cy="581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796136" y="3423914"/>
            <a:ext cx="792088" cy="581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17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State Owned Enterprise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SOE legal regulation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#1 Lack and insufficient regulation of SOE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#2 Administrative Governance of SOE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#3 Corporate Governance within SOE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#4 Transparency and Accountability issue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Privatization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Privatization legal framework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 1 No transparency in objects of privatization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 2 Case study (program of privatization 2008)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#3 No single consistent database on SOE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Problem # 4  Privatization programs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AutoNum type="arabicPeriod" startAt="3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Reforming prospects</a:t>
            </a:r>
          </a:p>
          <a:p>
            <a:pPr lvl="1" indent="-342900"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RP#1 in Regulation of legal forms of SOE </a:t>
            </a:r>
          </a:p>
          <a:p>
            <a:pPr lvl="1" indent="-342900"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RP #2 in Governance and Transparency </a:t>
            </a:r>
          </a:p>
          <a:p>
            <a:pPr lvl="1" indent="-342900">
              <a:buAutoNum type="arabicPeriod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RP #3 re Objects of privatization </a:t>
            </a:r>
          </a:p>
          <a:p>
            <a:pPr lvl="1"/>
            <a:endParaRPr lang="en-US" sz="1300" dirty="0"/>
          </a:p>
          <a:p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15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8824"/>
            <a:ext cx="8229600" cy="131941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2.3 Problem # 2 (part 1):No Transparency in object of privatization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43608" y="1705486"/>
            <a:ext cx="7128792" cy="1843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No access to database with updated list of SOE via public system 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(not updated regularly)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51620" y="4376409"/>
            <a:ext cx="6912768" cy="18779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Calibri" panose="020F0502020204030204" pitchFamily="34" charset="0"/>
                <a:cs typeface="Calibri" panose="020F0502020204030204" pitchFamily="34" charset="0"/>
              </a:rPr>
              <a:t>No transparency about existing objects/ facilities of state property, which may be subject to privatization, and on their price/ value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283968" y="3664987"/>
            <a:ext cx="576064" cy="4840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46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822"/>
            <a:ext cx="8229600" cy="133937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2.4. Problem #3 (part 2): No consistency of SOE objects in programs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Several programs on privatization of state property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 – 2020 (</a:t>
            </a: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draft, not adopted)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2015 – 2017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2012 – 2014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2008 – 2012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2006 – 2007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2001 – 2003 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1998 – 2000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1994 – 1995 </a:t>
            </a:r>
          </a:p>
          <a:p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2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4632" y="332656"/>
            <a:ext cx="8229600" cy="118124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2.5. Problem #4: Privatization Program of the Kyrgyz Republic 2015 – 2017 (dated 29/06/15)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13901"/>
            <a:ext cx="4040188" cy="695899"/>
          </a:xfrm>
        </p:spPr>
        <p:txBody>
          <a:bodyPr anchor="ctr"/>
          <a:lstStyle/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Program purposes were to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4648200" y="1513901"/>
            <a:ext cx="4041775" cy="695899"/>
          </a:xfrm>
        </p:spPr>
        <p:txBody>
          <a:bodyPr/>
          <a:lstStyle/>
          <a:p>
            <a:pPr algn="just"/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Program has not been duly performed due to: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0" name="Объект 9"/>
          <p:cNvSpPr>
            <a:spLocks noGrp="1"/>
          </p:cNvSpPr>
          <p:nvPr>
            <p:ph sz="quarter" idx="13"/>
          </p:nvPr>
        </p:nvSpPr>
        <p:spPr>
          <a:xfrm>
            <a:off x="457200" y="2296098"/>
            <a:ext cx="4041648" cy="406025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Optimize/ improve structure of state property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Attract investment into public economic sector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 efficiency of SOE’s activity </a:t>
            </a:r>
          </a:p>
          <a:p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sz="quarter" idx="14"/>
          </p:nvPr>
        </p:nvSpPr>
        <p:spPr>
          <a:xfrm>
            <a:off x="4672584" y="2296098"/>
            <a:ext cx="4041648" cy="406025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Insufficient work of state bodies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cooperation of state bodies between each other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 of regulations on relevant powers of state bodies re state property management</a:t>
            </a:r>
          </a:p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transparency of SOE’s activity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Kyrgyz Parliament Resolution No. 2078-VI of 07/12/2017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6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473"/>
            <a:ext cx="8229600" cy="1339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Problem #4 Conclusions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28025"/>
            <a:ext cx="8229600" cy="482832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 lists of SOE in each program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consistency among the programs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Insufficient implementation of programs (Kyrgyz Parliament Resolution No. 2078-VI of 07/12/2017)</a:t>
            </a:r>
          </a:p>
          <a:p>
            <a:pPr algn="just"/>
            <a:endParaRPr lang="en-US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Стрелка вниз 6"/>
          <p:cNvSpPr/>
          <p:nvPr/>
        </p:nvSpPr>
        <p:spPr>
          <a:xfrm>
            <a:off x="4329684" y="3569658"/>
            <a:ext cx="484632" cy="3725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727684" y="4210236"/>
            <a:ext cx="5688632" cy="20632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Draft Program on Privatization 2018–2020 (Government Resolution No. 469 of 10/10/2018) has not been implemented yet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462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D519-7F74-5642-A5CE-85A4D556A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60871"/>
            <a:ext cx="8229600" cy="1600200"/>
          </a:xfrm>
        </p:spPr>
        <p:txBody>
          <a:bodyPr/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3.1 SOE Reforming Prospect in regulation of legal forms of SOE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C1780-58E2-C548-A75E-9E876F970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32D93-461D-5D4C-8E13-2B4A13938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83AF1-3D6A-5B41-AC7B-47F824E6E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765E5-0A17-D74C-A22B-02A7EF099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2A6AA7B-9BC6-3640-A6D1-8F65C3921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537206"/>
              </p:ext>
            </p:extLst>
          </p:nvPr>
        </p:nvGraphicFramePr>
        <p:xfrm>
          <a:off x="340727" y="1554422"/>
          <a:ext cx="8508801" cy="595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6267">
                  <a:extLst>
                    <a:ext uri="{9D8B030D-6E8A-4147-A177-3AD203B41FA5}">
                      <a16:colId xmlns:a16="http://schemas.microsoft.com/office/drawing/2014/main" val="1637144365"/>
                    </a:ext>
                  </a:extLst>
                </a:gridCol>
                <a:gridCol w="2836267">
                  <a:extLst>
                    <a:ext uri="{9D8B030D-6E8A-4147-A177-3AD203B41FA5}">
                      <a16:colId xmlns:a16="http://schemas.microsoft.com/office/drawing/2014/main" val="2818200777"/>
                    </a:ext>
                  </a:extLst>
                </a:gridCol>
                <a:gridCol w="2836267">
                  <a:extLst>
                    <a:ext uri="{9D8B030D-6E8A-4147-A177-3AD203B41FA5}">
                      <a16:colId xmlns:a16="http://schemas.microsoft.com/office/drawing/2014/main" val="3391958315"/>
                    </a:ext>
                  </a:extLst>
                </a:gridCol>
              </a:tblGrid>
              <a:tr h="1390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Problematic 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Legal prospects recommendations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716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SOE as Enterprise 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 2 legal forms: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SOE on the right of economic management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SOE on the right of operative management</a:t>
                      </a:r>
                    </a:p>
                    <a:p>
                      <a:r>
                        <a:rPr lang="en-US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Civil Code of KR, 1996 (only 4 Articles to regulate)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These legal forms are 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inheritance of Soviet Legacy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 is </a:t>
                      </a:r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political decision of KR 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either leave such legal forms or not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adopt a Law “on State-Owned Enterprise” 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like in RF, the Law of 2002 to regulate this legal form in full extend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953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SOE as Companies </a:t>
                      </a:r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subject to general laws (e.g. the Law ”On Joint Stock Companies” etc.), but still</a:t>
                      </a: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US" i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 need of specific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SOE as company has specific governance issues</a:t>
                      </a:r>
                    </a:p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Government and SPMF adopts internal regulations in 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upgrade existing rules </a:t>
                      </a:r>
                      <a:r>
                        <a:rPr lang="en-US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 general laws</a:t>
                      </a:r>
                    </a:p>
                    <a:p>
                      <a:r>
                        <a:rPr lang="en-US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 adopt the Law “On Holdings” </a:t>
                      </a:r>
                      <a:r>
                        <a:rPr lang="en-US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</a:t>
                      </a:r>
                    </a:p>
                    <a:p>
                      <a:r>
                        <a:rPr lang="en-US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Law ”On state property”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348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314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05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064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3.2 Reforming prospects in Governance and Transparency issues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23494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567641"/>
              </p:ext>
            </p:extLst>
          </p:nvPr>
        </p:nvGraphicFramePr>
        <p:xfrm>
          <a:off x="827584" y="1556792"/>
          <a:ext cx="7621738" cy="4536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5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6476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 Administrative Governance of SOE</a:t>
                      </a:r>
                      <a:endParaRPr lang="ru-RU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Clear</a:t>
                      </a:r>
                      <a:r>
                        <a:rPr lang="en-US" sz="2200" b="1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determination of powers of state bodies</a:t>
                      </a:r>
                      <a:r>
                        <a:rPr lang="en-US" sz="2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 appointment/ election of governing bodies in SOE and clear procedure for their accountability</a:t>
                      </a:r>
                      <a:endParaRPr lang="ru-RU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9215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 Corporate Governance of SOE</a:t>
                      </a:r>
                      <a:endParaRPr lang="ru-RU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Adoption of the</a:t>
                      </a:r>
                      <a:r>
                        <a:rPr lang="en-US" sz="2200" b="1" baseline="0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Law on Holdings </a:t>
                      </a:r>
                      <a:r>
                        <a:rPr lang="en-US" sz="2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improvement of current legislation on SOE</a:t>
                      </a:r>
                      <a:endParaRPr lang="ru-RU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0812">
                <a:tc>
                  <a:txBody>
                    <a:bodyPr/>
                    <a:lstStyle/>
                    <a:p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 SOE Transparency</a:t>
                      </a:r>
                      <a:endParaRPr lang="ru-RU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Adoption of single Law on State Property </a:t>
                      </a:r>
                      <a:r>
                        <a:rPr lang="en-US" sz="2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 improvement of current legislation in order to provide transparency of activity of SOE</a:t>
                      </a:r>
                      <a:endParaRPr lang="ru-RU" sz="2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6542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411560"/>
          </a:xfrm>
        </p:spPr>
        <p:txBody>
          <a:bodyPr/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Ways to improve corporate governance in SOE</a:t>
            </a:r>
            <a:endParaRPr lang="ru-RU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363272" cy="4223494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Obligating SOE to have development strategies (including financial models, etc.)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Establishing relevant procedure for selecting highly qualified persons to boards of directors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Electing/ appointing independent members of boards of directors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333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64973"/>
            <a:ext cx="8229600" cy="1411560"/>
          </a:xfrm>
        </p:spPr>
        <p:txBody>
          <a:bodyPr/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Ways to improve corporate governance in SOE</a:t>
            </a:r>
            <a:endParaRPr lang="ru-RU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36751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Establishing relevant committees within boards of directors (for strategic planning, human resources and remuneration, budget and audit, etc.)</a:t>
            </a:r>
          </a:p>
          <a:p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Privatization (selling more than 50% of the number of shares of SOE to private investors who will come with new ideas)</a:t>
            </a:r>
          </a:p>
          <a:p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938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75BBD-3105-8E43-ABFB-21D2C73F6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3.3 Reforming prospect re objects of Privatization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397A139-065D-7047-9AAC-A15D028F89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980258"/>
              </p:ext>
            </p:extLst>
          </p:nvPr>
        </p:nvGraphicFramePr>
        <p:xfrm>
          <a:off x="457200" y="1600200"/>
          <a:ext cx="82296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69063606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97673484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015558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Problematic aspect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Legal prospects recommendations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340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Inconsistencies in laws </a:t>
                      </a:r>
                    </a:p>
                    <a:p>
                      <a:endParaRPr lang="en-US" b="1" dirty="0"/>
                    </a:p>
                    <a:p>
                      <a:r>
                        <a:rPr lang="en-US" dirty="0"/>
                        <a:t>in </a:t>
                      </a:r>
                      <a:r>
                        <a:rPr lang="en-US" b="1" dirty="0"/>
                        <a:t>identifying objects</a:t>
                      </a:r>
                      <a:r>
                        <a:rPr lang="en-US" dirty="0"/>
                        <a:t>, excluded from privatization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Political Interests: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The case of Sever Electro + the Law ”On Strategic objects”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To amend law</a:t>
                      </a:r>
                      <a:r>
                        <a:rPr lang="en-US" b="1" dirty="0"/>
                        <a:t> </a:t>
                      </a:r>
                      <a:r>
                        <a:rPr lang="en-US" dirty="0"/>
                        <a:t>“On State Property Privatization” 2002 </a:t>
                      </a:r>
                    </a:p>
                    <a:p>
                      <a:r>
                        <a:rPr lang="en-US" dirty="0"/>
                        <a:t>to </a:t>
                      </a:r>
                      <a:r>
                        <a:rPr lang="en-US" b="1" i="1" dirty="0"/>
                        <a:t>concretely identify objects, excluded </a:t>
                      </a:r>
                      <a:r>
                        <a:rPr lang="en-US" dirty="0"/>
                        <a:t>from privatization </a:t>
                      </a:r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thus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to have transparency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323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No single database </a:t>
                      </a:r>
                      <a:r>
                        <a:rPr lang="en-US" dirty="0"/>
                        <a:t>of Objects of privatization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Many laws contain different provisions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Inconsistencies in legal regulation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To adopt single database </a:t>
                      </a:r>
                      <a:r>
                        <a:rPr lang="en-US" dirty="0"/>
                        <a:t>on objects of privatization available publicly and </a:t>
                      </a:r>
                      <a:r>
                        <a:rPr lang="en-US" b="1" dirty="0">
                          <a:solidFill>
                            <a:srgbClr val="C00000"/>
                          </a:solidFill>
                        </a:rPr>
                        <a:t>to update it regularly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39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065627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419A7-8465-1A43-A742-B53BA0FD4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93D92-4365-4542-A88F-2BB7A7D7A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B8781-6326-CA4E-BB99-06EEA710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89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4576-258F-7F41-B538-8E54959F8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B5B04-252E-5149-AD91-042121CA7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85750" indent="-285750"/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Normative Legal Acts (not exhaustive list) :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Civil Code of the Kyrgyz Republic, May 8, 1996.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Law of the KR on State Property Privatization, 2002;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Law of the KR on Strategic objects, 2008;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Law of the KR on Joint Stock Companies, 2003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Law of the KR on Companies and Partnerships”, 1996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Law of the KR on Education, 2003;</a:t>
            </a:r>
          </a:p>
          <a:p>
            <a:pPr>
              <a:lnSpc>
                <a:spcPct val="120000"/>
              </a:lnSpc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The Law of KR on Healthcare organizations, 2008;</a:t>
            </a:r>
          </a:p>
          <a:p>
            <a:pPr>
              <a:lnSpc>
                <a:spcPct val="120000"/>
              </a:lnSpc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Enactment of Jogorku </a:t>
            </a:r>
            <a:r>
              <a:rPr lang="en-US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Kenesh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of KR (parliament) approving the Program on State Property privatization 2015-2017, 2015;</a:t>
            </a:r>
          </a:p>
          <a:p>
            <a:pPr>
              <a:lnSpc>
                <a:spcPct val="120000"/>
              </a:lnSpc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Enactment of Jogorku </a:t>
            </a:r>
            <a:r>
              <a:rPr lang="en-US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Kenesh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 of KR (parliament) “On the Effective management of state property”, 2017;</a:t>
            </a:r>
          </a:p>
          <a:p>
            <a:pPr>
              <a:lnSpc>
                <a:spcPct val="120000"/>
              </a:lnSpc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Draft of Program on State Property Privatization 2018-2020;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Resolution on measures to increase efficiency of management system of companies with state participatory interest No. 513 of 20.07.2012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Other subordinate Legal Acts of Government of KR and relevant State Property Management Fund.</a:t>
            </a:r>
          </a:p>
          <a:p>
            <a:pPr marL="109728" indent="0">
              <a:buNone/>
            </a:pPr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Other sources : 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OECD guidelines on state owned enterprises (2018).</a:t>
            </a:r>
          </a:p>
          <a:p>
            <a:r>
              <a:rPr lang="en-US" sz="4800" b="1" dirty="0">
                <a:latin typeface="Calibri" panose="020F0502020204030204" pitchFamily="34" charset="0"/>
                <a:cs typeface="Calibri" panose="020F0502020204030204" pitchFamily="34" charset="0"/>
              </a:rPr>
              <a:t>National Institute for Strategic Research, Analysis of Effective government management system, 2013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Alina </a:t>
            </a:r>
            <a:r>
              <a:rPr lang="en-US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Badulescu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, Anca </a:t>
            </a:r>
            <a:r>
              <a:rPr lang="en-US" sz="4800" dirty="0" err="1">
                <a:latin typeface="Calibri" panose="020F0502020204030204" pitchFamily="34" charset="0"/>
                <a:cs typeface="Calibri" panose="020F0502020204030204" pitchFamily="34" charset="0"/>
              </a:rPr>
              <a:t>Pacala</a:t>
            </a: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. The privatization of state owned enterprises in the early transition: necessity, methods and mechanisms. Volume 12, Issue 2(16), 2012</a:t>
            </a:r>
          </a:p>
          <a:p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Massimo Florio, «The return of Public Enterprise» (Working Paper N. 01/2014)</a:t>
            </a:r>
          </a:p>
          <a:p>
            <a:endParaRPr lang="en-US" sz="4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4800" dirty="0">
                <a:latin typeface="Calibri" panose="020F0502020204030204" pitchFamily="34" charset="0"/>
                <a:cs typeface="Calibri" panose="020F0502020204030204" pitchFamily="34" charset="0"/>
              </a:rPr>
              <a:t>Other sources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D75B7-8220-4143-A534-B0A7FE41E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5883-E9A6-9242-BAC9-98DAE9868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3F174-C51F-114E-9E46-66B3F6EC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99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en-US" sz="4400" b="1" dirty="0"/>
              <a:t>1.1 SOE regulation</a:t>
            </a:r>
            <a:endParaRPr lang="ru-RU" sz="44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2A2A4A8-32BA-B04C-8D97-724DF2357B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775032"/>
              </p:ext>
            </p:extLst>
          </p:nvPr>
        </p:nvGraphicFramePr>
        <p:xfrm>
          <a:off x="425263" y="1463040"/>
          <a:ext cx="8229600" cy="4721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14182013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34952469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703692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Categories</a:t>
                      </a:r>
                      <a:r>
                        <a:rPr lang="en-US" baseline="0" dirty="0"/>
                        <a:t> of SOE in 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Legislation</a:t>
                      </a:r>
                      <a:r>
                        <a:rPr lang="en-US" baseline="0" dirty="0"/>
                        <a:t> of the 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 of SOEs</a:t>
                      </a:r>
                      <a:r>
                        <a:rPr lang="en-US" baseline="0" dirty="0"/>
                        <a:t> in KR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68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SOE based on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u="sng" baseline="0" dirty="0"/>
                        <a:t>the right of economic management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Art. 158</a:t>
                      </a:r>
                      <a:r>
                        <a:rPr lang="en-US" sz="1400" baseline="0" dirty="0"/>
                        <a:t> and 230 of Civil Code </a:t>
                      </a:r>
                    </a:p>
                    <a:p>
                      <a:endParaRPr lang="en-US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SOE</a:t>
                      </a:r>
                      <a:r>
                        <a:rPr lang="en-US" dirty="0"/>
                        <a:t> </a:t>
                      </a:r>
                      <a:r>
                        <a:rPr lang="en-US" baseline="0" dirty="0"/>
                        <a:t>“INFOKOM”, “Bishkek </a:t>
                      </a:r>
                      <a:r>
                        <a:rPr lang="en-US" baseline="0" dirty="0" err="1"/>
                        <a:t>Autostation</a:t>
                      </a:r>
                      <a:r>
                        <a:rPr lang="en-US" baseline="0" dirty="0"/>
                        <a:t>”,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986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SOE based on the</a:t>
                      </a:r>
                      <a:r>
                        <a:rPr lang="en-US" sz="1600" baseline="0" dirty="0"/>
                        <a:t> </a:t>
                      </a:r>
                      <a:r>
                        <a:rPr lang="en-US" sz="1600" u="sng" baseline="0" dirty="0"/>
                        <a:t>right of operative management</a:t>
                      </a:r>
                      <a:endParaRPr lang="en-US" sz="16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Art</a:t>
                      </a:r>
                      <a:r>
                        <a:rPr lang="en-US" sz="1400" baseline="0" dirty="0"/>
                        <a:t> 159 and 231</a:t>
                      </a:r>
                    </a:p>
                    <a:p>
                      <a:r>
                        <a:rPr lang="en-US" sz="1400" baseline="0" dirty="0"/>
                        <a:t>of Civil Code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SOE</a:t>
                      </a:r>
                      <a:r>
                        <a:rPr lang="en-US" dirty="0"/>
                        <a:t> “Osh Municipal Transport Enterprise”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201030"/>
                  </a:ext>
                </a:extLst>
              </a:tr>
              <a:tr h="701144">
                <a:tc>
                  <a:txBody>
                    <a:bodyPr/>
                    <a:lstStyle/>
                    <a:p>
                      <a:r>
                        <a:rPr lang="en-US" sz="1600" u="sng" dirty="0"/>
                        <a:t>Corporations</a:t>
                      </a:r>
                      <a:r>
                        <a:rPr lang="en-US" sz="1600" baseline="0" dirty="0"/>
                        <a:t> with State-party as a shareholder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Law on</a:t>
                      </a:r>
                      <a:r>
                        <a:rPr lang="en-US" sz="1400" baseline="0" dirty="0"/>
                        <a:t> Corporations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/>
                        <a:t>Joint Stock Company </a:t>
                      </a:r>
                      <a:r>
                        <a:rPr lang="en-US" dirty="0"/>
                        <a:t>“Kyrgyz </a:t>
                      </a:r>
                      <a:r>
                        <a:rPr lang="en-US" dirty="0" err="1"/>
                        <a:t>Altyn</a:t>
                      </a:r>
                      <a:r>
                        <a:rPr lang="en-US" dirty="0"/>
                        <a:t>”</a:t>
                      </a:r>
                      <a:r>
                        <a:rPr lang="ru-RU" dirty="0"/>
                        <a:t>,</a:t>
                      </a:r>
                      <a:r>
                        <a:rPr lang="ru-RU" baseline="0" dirty="0"/>
                        <a:t> </a:t>
                      </a:r>
                      <a:r>
                        <a:rPr lang="en-US" baseline="0" dirty="0"/>
                        <a:t>“Alfa Telekom”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508161"/>
                  </a:ext>
                </a:extLst>
              </a:tr>
              <a:tr h="1338416">
                <a:tc gridSpan="3"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All above categories SOE are subject to specific bylaws adopted within the Government and State Property Management Fund (around 20 statutes)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77345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65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5074A-69CA-A042-87A6-4BE6303B7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875B5-4C65-5349-86B0-D99AFE5AA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3200" b="1" dirty="0"/>
              <a:t>Thank you for your attention!</a:t>
            </a:r>
          </a:p>
          <a:p>
            <a:pPr algn="ctr"/>
            <a:endParaRPr lang="en-US" dirty="0"/>
          </a:p>
          <a:p>
            <a:pPr algn="ctr"/>
            <a:r>
              <a:rPr lang="en-US" sz="2000" b="1" dirty="0"/>
              <a:t>Contact information:</a:t>
            </a:r>
          </a:p>
          <a:p>
            <a:pPr algn="ctr"/>
            <a:r>
              <a:rPr lang="en-US" sz="2000" b="1" dirty="0">
                <a:hlinkClick r:id="rId2"/>
              </a:rPr>
              <a:t>Kami.mateeva@gmail.com</a:t>
            </a:r>
            <a:endParaRPr lang="en-US" sz="2000" b="1" dirty="0"/>
          </a:p>
          <a:p>
            <a:pPr algn="ctr"/>
            <a:r>
              <a:rPr lang="en-US" sz="2000" b="1" dirty="0">
                <a:hlinkClick r:id="rId3"/>
              </a:rPr>
              <a:t>Sultankhalilov@gmail.com</a:t>
            </a:r>
            <a:endParaRPr lang="en-US" sz="2000" b="1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61689-2157-1440-9184-BFBC894AD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D0F2C-D3EC-B147-B3F4-E6390D2D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43E47-4DB1-BA43-B42E-7B753AB7A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87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74" y="-230187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1.1 Origin of SOE and its regulation: comparative table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91051"/>
              </p:ext>
            </p:extLst>
          </p:nvPr>
        </p:nvGraphicFramePr>
        <p:xfrm>
          <a:off x="457200" y="1455897"/>
          <a:ext cx="836327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2654">
                  <a:extLst>
                    <a:ext uri="{9D8B030D-6E8A-4147-A177-3AD203B41FA5}">
                      <a16:colId xmlns:a16="http://schemas.microsoft.com/office/drawing/2014/main" val="2654941442"/>
                    </a:ext>
                  </a:extLst>
                </a:gridCol>
                <a:gridCol w="1713270">
                  <a:extLst>
                    <a:ext uri="{9D8B030D-6E8A-4147-A177-3AD203B41FA5}">
                      <a16:colId xmlns:a16="http://schemas.microsoft.com/office/drawing/2014/main" val="3826746966"/>
                    </a:ext>
                  </a:extLst>
                </a:gridCol>
                <a:gridCol w="1632038">
                  <a:extLst>
                    <a:ext uri="{9D8B030D-6E8A-4147-A177-3AD203B41FA5}">
                      <a16:colId xmlns:a16="http://schemas.microsoft.com/office/drawing/2014/main" val="2891509071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2958979324"/>
                    </a:ext>
                  </a:extLst>
                </a:gridCol>
                <a:gridCol w="1672654">
                  <a:extLst>
                    <a:ext uri="{9D8B030D-6E8A-4147-A177-3AD203B41FA5}">
                      <a16:colId xmlns:a16="http://schemas.microsoft.com/office/drawing/2014/main" val="2084960630"/>
                    </a:ext>
                  </a:extLst>
                </a:gridCol>
              </a:tblGrid>
              <a:tr h="748680">
                <a:tc>
                  <a:txBody>
                    <a:bodyPr/>
                    <a:lstStyle/>
                    <a:p>
                      <a:r>
                        <a:rPr lang="en-US" dirty="0"/>
                        <a:t>United Kingdom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Russian Federation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Kazakhstan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Kyrgyzstan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109333"/>
                  </a:ext>
                </a:extLst>
              </a:tr>
              <a:tr h="897632">
                <a:tc>
                  <a:txBody>
                    <a:bodyPr/>
                    <a:lstStyle/>
                    <a:p>
                      <a:r>
                        <a:rPr lang="en-US" sz="1400" dirty="0"/>
                        <a:t>No formal ownership</a:t>
                      </a:r>
                      <a:r>
                        <a:rPr lang="en-US" sz="1400" baseline="0" dirty="0"/>
                        <a:t> criteria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SOE is a company </a:t>
                      </a:r>
                      <a:r>
                        <a:rPr lang="en-US" sz="1400" b="1" i="1" dirty="0">
                          <a:solidFill>
                            <a:srgbClr val="C00000"/>
                          </a:solidFill>
                        </a:rPr>
                        <a:t>with UK</a:t>
                      </a:r>
                      <a:r>
                        <a:rPr lang="en-US" sz="1400" b="1" i="1" baseline="0" dirty="0">
                          <a:solidFill>
                            <a:srgbClr val="C00000"/>
                          </a:solidFill>
                        </a:rPr>
                        <a:t> Government shareholder </a:t>
                      </a:r>
                      <a:r>
                        <a:rPr lang="en-US" sz="1400" baseline="0" dirty="0"/>
                        <a:t>(any %)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/>
                        <a:t>SOE – company of </a:t>
                      </a:r>
                      <a:r>
                        <a:rPr lang="en-US" sz="1400" b="1" i="1" dirty="0">
                          <a:solidFill>
                            <a:srgbClr val="C00000"/>
                          </a:solidFill>
                        </a:rPr>
                        <a:t>50% owned by 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1" dirty="0"/>
                        <a:t>SOE: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1" i="1" dirty="0"/>
                        <a:t>1. </a:t>
                      </a:r>
                      <a:r>
                        <a:rPr lang="en-US" sz="1400" b="1" i="1" dirty="0">
                          <a:solidFill>
                            <a:srgbClr val="C00000"/>
                          </a:solidFill>
                        </a:rPr>
                        <a:t>Specific</a:t>
                      </a:r>
                      <a:r>
                        <a:rPr lang="en-US" sz="1400" b="1" i="1" baseline="0" dirty="0">
                          <a:solidFill>
                            <a:srgbClr val="C00000"/>
                          </a:solidFill>
                        </a:rPr>
                        <a:t> legal form of </a:t>
                      </a:r>
                      <a:r>
                        <a:rPr lang="en-US" sz="1400" b="1" i="1" dirty="0">
                          <a:solidFill>
                            <a:srgbClr val="C00000"/>
                          </a:solidFill>
                        </a:rPr>
                        <a:t>SOE</a:t>
                      </a:r>
                      <a:r>
                        <a:rPr lang="en-US" sz="1400" b="1" i="1" baseline="0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endParaRPr lang="en-US" sz="1400" b="1" i="1" baseline="0" dirty="0"/>
                    </a:p>
                    <a:p>
                      <a:pPr marL="0" indent="0">
                        <a:buNone/>
                      </a:pPr>
                      <a:r>
                        <a:rPr lang="en-US" sz="1400" b="1" i="1" baseline="0" dirty="0"/>
                        <a:t>2. SOE in form of </a:t>
                      </a:r>
                      <a:r>
                        <a:rPr lang="en-US" sz="1400" b="1" i="1" baseline="0" dirty="0">
                          <a:solidFill>
                            <a:srgbClr val="C00000"/>
                          </a:solidFill>
                        </a:rPr>
                        <a:t>state corporations</a:t>
                      </a:r>
                      <a:endParaRPr lang="en-US" sz="1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SOE:</a:t>
                      </a:r>
                    </a:p>
                    <a:p>
                      <a:r>
                        <a:rPr lang="en-US" sz="1400" dirty="0"/>
                        <a:t>1. Specific legal form of SOE</a:t>
                      </a:r>
                    </a:p>
                    <a:p>
                      <a:r>
                        <a:rPr lang="en-US" sz="1400" dirty="0"/>
                        <a:t>2. SOE in form of </a:t>
                      </a:r>
                      <a:r>
                        <a:rPr lang="en-US" sz="1400" i="1" dirty="0">
                          <a:solidFill>
                            <a:srgbClr val="C00000"/>
                          </a:solidFill>
                        </a:rPr>
                        <a:t>state corporations </a:t>
                      </a:r>
                      <a:r>
                        <a:rPr lang="en-US" sz="1400" dirty="0"/>
                        <a:t>and </a:t>
                      </a:r>
                      <a:r>
                        <a:rPr lang="en-US" sz="1400" i="1" dirty="0">
                          <a:solidFill>
                            <a:srgbClr val="C00000"/>
                          </a:solidFill>
                        </a:rPr>
                        <a:t>limited liability partnerships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SOE: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dirty="0"/>
                        <a:t>1. Specific</a:t>
                      </a:r>
                      <a:r>
                        <a:rPr lang="en-US" sz="1400" baseline="0" dirty="0"/>
                        <a:t> legal form of </a:t>
                      </a:r>
                      <a:r>
                        <a:rPr lang="en-US" sz="1400" dirty="0"/>
                        <a:t>SOE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pPr marL="0" indent="0">
                        <a:buNone/>
                      </a:pPr>
                      <a:endParaRPr lang="en-US" sz="1400" baseline="0" dirty="0"/>
                    </a:p>
                    <a:p>
                      <a:pPr marL="0" indent="0">
                        <a:buNone/>
                      </a:pPr>
                      <a:r>
                        <a:rPr lang="en-US" sz="1400" baseline="0" dirty="0"/>
                        <a:t>2. SOE in form of </a:t>
                      </a:r>
                      <a:r>
                        <a:rPr lang="en-US" sz="1400" b="1" i="1" baseline="0" dirty="0">
                          <a:solidFill>
                            <a:srgbClr val="C00000"/>
                          </a:solidFill>
                        </a:rPr>
                        <a:t>state corporations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6430022"/>
                  </a:ext>
                </a:extLst>
              </a:tr>
              <a:tr h="897632">
                <a:tc>
                  <a:txBody>
                    <a:bodyPr/>
                    <a:lstStyle/>
                    <a:p>
                      <a:r>
                        <a:rPr lang="en-US" sz="1400" dirty="0"/>
                        <a:t>Companies</a:t>
                      </a:r>
                      <a:r>
                        <a:rPr lang="en-US" sz="1400" baseline="0" dirty="0"/>
                        <a:t> Act 2006 (regulations of any company including SOE)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 law, Civil Code and other statutes regulating company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Federal Law of RF “On governmental and municipal enterprises”</a:t>
                      </a:r>
                    </a:p>
                    <a:p>
                      <a:r>
                        <a:rPr lang="en-US" sz="1400" dirty="0"/>
                        <a:t>Civil Code,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r>
                        <a:rPr lang="en-US" sz="1400" baseline="0" dirty="0"/>
                        <a:t>Company Law</a:t>
                      </a:r>
                      <a:endParaRPr lang="en-US" sz="14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Civil</a:t>
                      </a:r>
                      <a:r>
                        <a:rPr lang="en-US" sz="1400" baseline="0" dirty="0"/>
                        <a:t> Code,</a:t>
                      </a:r>
                    </a:p>
                    <a:p>
                      <a:r>
                        <a:rPr lang="en-US" sz="1400" baseline="0" dirty="0"/>
                        <a:t>Law on Joint Stock Companies</a:t>
                      </a:r>
                    </a:p>
                    <a:p>
                      <a:r>
                        <a:rPr lang="en-US" sz="1400" baseline="0" dirty="0"/>
                        <a:t>Law on Limited Liability Partnerships</a:t>
                      </a:r>
                    </a:p>
                    <a:p>
                      <a:r>
                        <a:rPr lang="en-US" sz="1400" baseline="0" dirty="0"/>
                        <a:t>Law on State Property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Civil Code,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r>
                        <a:rPr lang="en-US" sz="1400" baseline="0" dirty="0"/>
                        <a:t>The Law on Joint Stock Companies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0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071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581"/>
            <a:ext cx="8229600" cy="82133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1.2 Problem #1:Lack of and insufficient regulation of SOE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7184370"/>
              </p:ext>
            </p:extLst>
          </p:nvPr>
        </p:nvGraphicFramePr>
        <p:xfrm>
          <a:off x="313678" y="1237219"/>
          <a:ext cx="8229600" cy="3240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953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SOE as Enterprise</a:t>
                      </a:r>
                      <a:endParaRPr lang="ru-RU" sz="2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SOE as Company</a:t>
                      </a:r>
                      <a:endParaRPr lang="ru-RU" sz="2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2956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Only 4 articles regulate activity of SOE</a:t>
                      </a:r>
                    </a:p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 Art. 158-159 and 230-231 of Civil Code of KR</a:t>
                      </a:r>
                    </a:p>
                    <a:p>
                      <a:endParaRPr lang="ru-RU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 laws: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“On Joint Stock Companies”</a:t>
                      </a:r>
                      <a:r>
                        <a:rPr lang="ru-RU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2003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“On Companies and Partnerships”, 1996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Subordinate Legal Acts adopted by State Property Management Fund</a:t>
                      </a:r>
                      <a:endParaRPr lang="ru-RU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ru-RU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Стрелка вниз 7"/>
          <p:cNvSpPr/>
          <p:nvPr/>
        </p:nvSpPr>
        <p:spPr>
          <a:xfrm>
            <a:off x="4391980" y="4556883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03648" y="5204686"/>
            <a:ext cx="6336704" cy="11516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Lack of regulation for SOE(enterprise) and  no single regulation for SOE (company) 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34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392"/>
            <a:ext cx="8229600" cy="9075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1.3 Problem # 2: Overview of Problems Administrative Governance of SOE</a:t>
            </a:r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887760" y="1700809"/>
          <a:ext cx="7561562" cy="4655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1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6991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 Appointment of chief</a:t>
                      </a:r>
                      <a:r>
                        <a:rPr lang="en-US" sz="2800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executive officers (CEO)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state enterprises</a:t>
                      </a:r>
                    </a:p>
                    <a:p>
                      <a:pPr algn="ctr"/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624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Appointment of state representatives in companies with state participatory interest</a:t>
                      </a:r>
                      <a:endParaRPr lang="ru-RU" sz="2800" b="1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938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 Contradictory performance of activities of state bodies of Government in human resource management </a:t>
                      </a:r>
                    </a:p>
                    <a:p>
                      <a:pPr algn="ctr"/>
                      <a:endParaRPr lang="ru-RU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871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22147"/>
            <a:ext cx="8229600" cy="82133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1.3 Problem # 2 Administrative Governance of SOE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(sub problems 2.1. and 2.2)</a:t>
            </a:r>
            <a:endParaRPr lang="ru-RU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991807"/>
              </p:ext>
            </p:extLst>
          </p:nvPr>
        </p:nvGraphicFramePr>
        <p:xfrm>
          <a:off x="457200" y="1366711"/>
          <a:ext cx="8229600" cy="3070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50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2.1. State</a:t>
                      </a:r>
                      <a:r>
                        <a:rPr lang="en-US" sz="24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Enterprises </a:t>
                      </a:r>
                      <a:endParaRPr lang="ru-RU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2.2. Companies with state participatory interest</a:t>
                      </a:r>
                      <a:endParaRPr lang="ru-RU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7301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CEO shall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appointed by the Prime Minister upon recommendation of the State Property Management Fund</a:t>
                      </a:r>
                      <a:r>
                        <a:rPr lang="ru-RU" sz="20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from persons proposed by competent state bodies (Government Resolution No.513 of 20/07/2012, Para 3)</a:t>
                      </a:r>
                      <a:endParaRPr lang="ru-RU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 representatives shall</a:t>
                      </a:r>
                      <a:r>
                        <a:rPr lang="en-US" sz="20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elected or appointed to a governing body upon recommendation of the State Property Management Fund (Government Resolution No.513 of 20/07/2012, Para 6)</a:t>
                      </a:r>
                    </a:p>
                    <a:p>
                      <a:endParaRPr lang="ru-RU" sz="2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Стрелка вниз 7"/>
          <p:cNvSpPr/>
          <p:nvPr/>
        </p:nvSpPr>
        <p:spPr>
          <a:xfrm>
            <a:off x="4391980" y="4483238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03648" y="5059318"/>
            <a:ext cx="6336704" cy="1297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Absence of single regulation and clear procedure/ criteria for appointment/ election of relevant persons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112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Объект 17"/>
          <p:cNvSpPr>
            <a:spLocks noGrp="1"/>
          </p:cNvSpPr>
          <p:nvPr>
            <p:ph idx="1"/>
          </p:nvPr>
        </p:nvSpPr>
        <p:spPr>
          <a:xfrm>
            <a:off x="457200" y="1788840"/>
            <a:ext cx="8229600" cy="456751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Kyrgyz Parliament Resolution No.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2078-VI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of 7 December 2017 “On Efficient State Property Management”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45 state enterprises out of 99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with CEOs appointed by the Prime Minister of the Kyrgyz Republic,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54 state enterprises out of 99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CEOs appointed by competent state bodies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>
            <a:off x="659165" y="188640"/>
            <a:ext cx="7884113" cy="1411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1.3 Problem #2 Administrative Governance</a:t>
            </a:r>
          </a:p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Sub problem 2.3: Contradictory performance of activities of Government state bodies in human resource management 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4283968" y="4221088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892809" y="4747456"/>
            <a:ext cx="7416824" cy="1514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Separate state bodies fail to comply with the Government regulations on appointment of CEOs of state enterprises</a:t>
            </a:r>
            <a:endParaRPr lang="ru-RU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3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6963"/>
            <a:ext cx="8229600" cy="1008112"/>
          </a:xfrm>
        </p:spPr>
        <p:txBody>
          <a:bodyPr/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Administrative Governance of SOE</a:t>
            </a:r>
            <a:endParaRPr lang="ru-RU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435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POWERS OF STATE PROPERTY MANAGEMENT FUND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(Government Resolution No. 134 of 20/02/2012)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VS. </a:t>
            </a:r>
          </a:p>
          <a:p>
            <a:pPr marL="0" indent="0" algn="ctr">
              <a:buNone/>
            </a:pP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POWERS OF OTHER GOVERNMENT STATE BODIES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(e.g. State Committee of Industry, Energy and Subsoil Use, State Committee of Information Technologies and Communications)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9/27/19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365104"/>
            <a:ext cx="7693746" cy="1597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Allocation of powers </a:t>
            </a:r>
          </a:p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is not clearly determined among bodies above</a:t>
            </a:r>
          </a:p>
          <a:p>
            <a:pPr algn="ctr"/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5101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1811</TotalTime>
  <Words>2655</Words>
  <Application>Microsoft Macintosh PowerPoint</Application>
  <PresentationFormat>On-screen Show (4:3)</PresentationFormat>
  <Paragraphs>424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Century Gothic</vt:lpstr>
      <vt:lpstr>Courier New</vt:lpstr>
      <vt:lpstr>Palatino Linotype</vt:lpstr>
      <vt:lpstr>Wingdings</vt:lpstr>
      <vt:lpstr>Executive</vt:lpstr>
      <vt:lpstr>SOE in the Kyrgyz Republic: regulation, privatization and reforming prospects</vt:lpstr>
      <vt:lpstr>Content</vt:lpstr>
      <vt:lpstr>1.1 SOE regulation</vt:lpstr>
      <vt:lpstr>1.1 Origin of SOE and its regulation: comparative table</vt:lpstr>
      <vt:lpstr>1.2 Problem #1:Lack of and insufficient regulation of SOE</vt:lpstr>
      <vt:lpstr>1.3 Problem # 2: Overview of Problems Administrative Governance of SOE</vt:lpstr>
      <vt:lpstr>1.3 Problem # 2 Administrative Governance of SOE (sub problems 2.1. and 2.2)</vt:lpstr>
      <vt:lpstr>PowerPoint Presentation</vt:lpstr>
      <vt:lpstr>Administrative Governance of SOE</vt:lpstr>
      <vt:lpstr>1.4. Problem # 3: Corporate Governance within SOE </vt:lpstr>
      <vt:lpstr>Public Procurement  </vt:lpstr>
      <vt:lpstr>1.5 Problem #4: Transparency and Accountability </vt:lpstr>
      <vt:lpstr>1.5. Problem #4: Transparency and Accountability </vt:lpstr>
      <vt:lpstr>2.1 Privatization: legal framework</vt:lpstr>
      <vt:lpstr>2.1 Privatization: overview of regulation</vt:lpstr>
      <vt:lpstr>2.1 Objects of privatizations</vt:lpstr>
      <vt:lpstr>2.2 Problem #1 Regulation of Objects of privatization</vt:lpstr>
      <vt:lpstr>Separate list of strategic objects/ facilities (positive or not?)</vt:lpstr>
      <vt:lpstr>Case Study 2008</vt:lpstr>
      <vt:lpstr>2.3 Problem # 2 (part 1):No Transparency in object of privatization</vt:lpstr>
      <vt:lpstr>2.4. Problem #3 (part 2): No consistency of SOE objects in programs</vt:lpstr>
      <vt:lpstr>2.5. Problem #4: Privatization Program of the Kyrgyz Republic 2015 – 2017 (dated 29/06/15)</vt:lpstr>
      <vt:lpstr>Problem #4 Conclusions</vt:lpstr>
      <vt:lpstr>3.1 SOE Reforming Prospect in regulation of legal forms of SOE</vt:lpstr>
      <vt:lpstr>3.2 Reforming prospects in Governance and Transparency issues</vt:lpstr>
      <vt:lpstr>Ways to improve corporate governance in SOE</vt:lpstr>
      <vt:lpstr>Ways to improve corporate governance in SOE</vt:lpstr>
      <vt:lpstr>3.3 Reforming prospect re objects of Privatization</vt:lpstr>
      <vt:lpstr>Bibliography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and Philosophy of Law</dc:title>
  <dc:creator>Kamila Mateeva</dc:creator>
  <cp:lastModifiedBy>Kamila Mateeva</cp:lastModifiedBy>
  <cp:revision>121</cp:revision>
  <dcterms:created xsi:type="dcterms:W3CDTF">2018-11-24T02:36:12Z</dcterms:created>
  <dcterms:modified xsi:type="dcterms:W3CDTF">2019-09-26T22:09:01Z</dcterms:modified>
</cp:coreProperties>
</file>