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5" r:id="rId1"/>
  </p:sldMasterIdLst>
  <p:notesMasterIdLst>
    <p:notesMasterId r:id="rId24"/>
  </p:notesMasterIdLst>
  <p:handoutMasterIdLst>
    <p:handoutMasterId r:id="rId25"/>
  </p:handoutMasterIdLst>
  <p:sldIdLst>
    <p:sldId id="256" r:id="rId2"/>
    <p:sldId id="304" r:id="rId3"/>
    <p:sldId id="339" r:id="rId4"/>
    <p:sldId id="351" r:id="rId5"/>
    <p:sldId id="348" r:id="rId6"/>
    <p:sldId id="317" r:id="rId7"/>
    <p:sldId id="318" r:id="rId8"/>
    <p:sldId id="347" r:id="rId9"/>
    <p:sldId id="342" r:id="rId10"/>
    <p:sldId id="341" r:id="rId11"/>
    <p:sldId id="325" r:id="rId12"/>
    <p:sldId id="346" r:id="rId13"/>
    <p:sldId id="352" r:id="rId14"/>
    <p:sldId id="329" r:id="rId15"/>
    <p:sldId id="344" r:id="rId16"/>
    <p:sldId id="349" r:id="rId17"/>
    <p:sldId id="343" r:id="rId18"/>
    <p:sldId id="333" r:id="rId19"/>
    <p:sldId id="330" r:id="rId20"/>
    <p:sldId id="345" r:id="rId21"/>
    <p:sldId id="334" r:id="rId22"/>
    <p:sldId id="301"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B7"/>
    <a:srgbClr val="C8DA2B"/>
    <a:srgbClr val="E9532B"/>
    <a:srgbClr val="FDB515"/>
    <a:srgbClr val="009FD6"/>
    <a:srgbClr val="8DC63F"/>
    <a:srgbClr val="F57F29"/>
    <a:srgbClr val="FBDCD2"/>
    <a:srgbClr val="6DCFF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90961" autoAdjust="0"/>
  </p:normalViewPr>
  <p:slideViewPr>
    <p:cSldViewPr snapToGrid="0" snapToObjects="1" showGuides="1">
      <p:cViewPr varScale="1">
        <p:scale>
          <a:sx n="57" d="100"/>
          <a:sy n="57" d="100"/>
        </p:scale>
        <p:origin x="334" y="43"/>
      </p:cViewPr>
      <p:guideLst>
        <p:guide orient="horz" pos="2160"/>
        <p:guide pos="3808"/>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61" d="100"/>
          <a:sy n="61" d="100"/>
        </p:scale>
        <p:origin x="2362"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2E77F2-6575-44D2-B2ED-CB6CFDC2A1D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PH"/>
          </a:p>
        </p:txBody>
      </p:sp>
      <p:sp>
        <p:nvSpPr>
          <p:cNvPr id="3" name="Date Placeholder 2">
            <a:extLst>
              <a:ext uri="{FF2B5EF4-FFF2-40B4-BE49-F238E27FC236}">
                <a16:creationId xmlns:a16="http://schemas.microsoft.com/office/drawing/2014/main" id="{87269EB2-96B2-475C-BBE5-C9DC637981E7}"/>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DEEBBF7-5CE4-486E-A8B9-638560AE5660}" type="datetimeFigureOut">
              <a:rPr lang="en-PH" smtClean="0"/>
              <a:t>25/09/2019</a:t>
            </a:fld>
            <a:endParaRPr lang="en-PH"/>
          </a:p>
        </p:txBody>
      </p:sp>
      <p:sp>
        <p:nvSpPr>
          <p:cNvPr id="4" name="Footer Placeholder 3">
            <a:extLst>
              <a:ext uri="{FF2B5EF4-FFF2-40B4-BE49-F238E27FC236}">
                <a16:creationId xmlns:a16="http://schemas.microsoft.com/office/drawing/2014/main" id="{FD839D9C-F350-4E9C-8B5B-4B435EDD360D}"/>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PH"/>
          </a:p>
        </p:txBody>
      </p:sp>
      <p:sp>
        <p:nvSpPr>
          <p:cNvPr id="5" name="Slide Number Placeholder 4">
            <a:extLst>
              <a:ext uri="{FF2B5EF4-FFF2-40B4-BE49-F238E27FC236}">
                <a16:creationId xmlns:a16="http://schemas.microsoft.com/office/drawing/2014/main" id="{0EEE6F05-A519-499C-94F9-96FEF7FB5BA4}"/>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C2ADB7D-DAB7-4C56-9F79-AB8C4588757F}" type="slidenum">
              <a:rPr lang="en-PH" smtClean="0"/>
              <a:t>‹#›</a:t>
            </a:fld>
            <a:endParaRPr lang="en-PH"/>
          </a:p>
        </p:txBody>
      </p:sp>
    </p:spTree>
    <p:extLst>
      <p:ext uri="{BB962C8B-B14F-4D97-AF65-F5344CB8AC3E}">
        <p14:creationId xmlns:p14="http://schemas.microsoft.com/office/powerpoint/2010/main" val="423291007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53B2CE4-751F-0643-B4A7-F864325DF021}" type="datetimeFigureOut">
              <a:rPr lang="en-US" smtClean="0"/>
              <a:t>25/09/2019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49113F-0DCE-7D40-9684-257778C5150D}" type="slidenum">
              <a:rPr lang="en-US" smtClean="0"/>
              <a:t>‹#›</a:t>
            </a:fld>
            <a:endParaRPr lang="en-US"/>
          </a:p>
        </p:txBody>
      </p:sp>
    </p:spTree>
    <p:extLst>
      <p:ext uri="{BB962C8B-B14F-4D97-AF65-F5344CB8AC3E}">
        <p14:creationId xmlns:p14="http://schemas.microsoft.com/office/powerpoint/2010/main" val="77690749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9113F-0DCE-7D40-9684-257778C5150D}" type="slidenum">
              <a:rPr lang="en-US" smtClean="0"/>
              <a:t>1</a:t>
            </a:fld>
            <a:endParaRPr lang="en-US"/>
          </a:p>
        </p:txBody>
      </p:sp>
      <p:sp>
        <p:nvSpPr>
          <p:cNvPr id="5" name="Footer Placeholder 4">
            <a:extLst>
              <a:ext uri="{FF2B5EF4-FFF2-40B4-BE49-F238E27FC236}">
                <a16:creationId xmlns:a16="http://schemas.microsoft.com/office/drawing/2014/main" id="{CA24A903-D270-4BF2-87B0-A14A94336A0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3340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SOEs often enjoy implicit and explicit government guarantees for borrowing and preferential treatment to sustain their operations. Generally, these companies tend to have easy access to credit and capital injections, as well as various types of subsidies, which put them at a clear advantage over private sector firms which generally do not have such privileges. </a:t>
            </a: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Assumed ROE* of 12%—which is the 10-year average of the ROE on the US stock market (through 2017) ) and approximately the long-term average ROE for overall emerging markets (12.2%).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For example, in Indonesia, government equity injections totaled around 1.5% of GDP during 2009-2018. During 2015 and 2016, totaling around 1% of GDP.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In Kazakhstan, to mitigate the impact of financial crises, government injected about $10 billion (9.5% of GDP) from National Fund of Kazakhstan (NFRK) to help stabilize the public sector and economy. </a:t>
            </a:r>
            <a:r>
              <a:rPr lang="en-US" sz="1200" b="0" i="0" u="none" strike="noStrike" kern="1200" baseline="0" dirty="0">
                <a:solidFill>
                  <a:schemeClr val="tx1"/>
                </a:solidFill>
                <a:latin typeface="+mn-lt"/>
                <a:ea typeface="+mn-ea"/>
                <a:cs typeface="+mn-cs"/>
              </a:rPr>
              <a:t>To meet the contingent liabilities of SOEs and the banking system, a result of macroeconomic shocks, the government also provided additional support of about 4% of GDP.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10</a:t>
            </a:fld>
            <a:endParaRPr lang="en-US"/>
          </a:p>
        </p:txBody>
      </p:sp>
    </p:spTree>
    <p:extLst>
      <p:ext uri="{BB962C8B-B14F-4D97-AF65-F5344CB8AC3E}">
        <p14:creationId xmlns:p14="http://schemas.microsoft.com/office/powerpoint/2010/main" val="4066703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This ratio measures how efficiently a firm uses its assets to generate sales, so a higher ratio is always more favorable. Higher turnover ratios mean the company is using its assets more efficiently. Lower ratios mean that the company isn’t using its assets efficiently and most likely have management or production problems. For instance, a ratio of 1 means that the net sales of a company equals the average total assets for the year. In other words, the company is generating 1 dollar of sales for every dollar invested in assets.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Next, to measure the efficiency with which SOEs in different sectors utilized their assets productively, we use the sales-to-assets ratio for the period 2009–2017. The average assets turnover ratio during 2009–2017 for different sectors is presented in </a:t>
            </a:r>
            <a:r>
              <a:rPr lang="en-US" sz="1600" b="1" kern="1200" dirty="0">
                <a:solidFill>
                  <a:schemeClr val="tx1"/>
                </a:solidFill>
                <a:effectLst/>
                <a:latin typeface="+mn-lt"/>
                <a:ea typeface="+mn-ea"/>
                <a:cs typeface="+mn-cs"/>
              </a:rPr>
              <a:t>Table 1.10</a:t>
            </a:r>
            <a:r>
              <a:rPr lang="en-US" sz="1600" kern="1200" dirty="0">
                <a:solidFill>
                  <a:schemeClr val="tx1"/>
                </a:solidFill>
                <a:effectLst/>
                <a:latin typeface="+mn-lt"/>
                <a:ea typeface="+mn-ea"/>
                <a:cs typeface="+mn-cs"/>
              </a:rPr>
              <a:t>. A company with high asset turnover ratio operates more efficiently compared with other firms in the same industry. Hence, a higher ratio indicates a more efficient use of assets, while a lower ratio indicates that the firm in that industry is not utilizing its assets efficiently. Industries with low profit margins tend to generate a higher ratio, and capital-intensive industries tend to report a lower ratio. </a:t>
            </a:r>
          </a:p>
          <a:p>
            <a:endParaRPr lang="en-US" sz="1600" dirty="0"/>
          </a:p>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SOEs belonging to the manufacturing sector suggest a higher assets turnover ratio for the Republic of Korea (1.3) compared with similar firms in other countries. Companies engaged in providing construction, information and communication, public administration, and education services also performed better during 2009–2017 in the Republic of Korea compared with similar companies in other countries. On the other hand, SOEs operating in wholesale and trade have performed well in India and the PRC while companies in Viet Nam have higher asset turnover ratios in sectors such as mining and quarrying, electricity and gas, transportation and storage, and accommodation and food services. As discussed earlier, a lower ratio of companies in the same industry indicates poor efficiency which may be due to poor utilization of fixed assets or relatively poor inventory management. </a:t>
            </a:r>
          </a:p>
          <a:p>
            <a:endParaRPr lang="en-US" sz="1600" dirty="0"/>
          </a:p>
          <a:p>
            <a:endParaRPr lang="en-US" sz="1600" dirty="0"/>
          </a:p>
          <a:p>
            <a:endParaRPr lang="en-US" sz="1600" dirty="0"/>
          </a:p>
          <a:p>
            <a:r>
              <a:rPr lang="en-US" sz="1600" kern="1200" dirty="0">
                <a:solidFill>
                  <a:schemeClr val="tx1"/>
                </a:solidFill>
                <a:effectLst/>
                <a:latin typeface="+mn-lt"/>
                <a:ea typeface="+mn-ea"/>
                <a:cs typeface="+mn-cs"/>
              </a:rPr>
              <a:t>The analysis presented in </a:t>
            </a:r>
            <a:r>
              <a:rPr lang="en-US" sz="1600" b="1" kern="1200" dirty="0">
                <a:solidFill>
                  <a:schemeClr val="tx1"/>
                </a:solidFill>
                <a:effectLst/>
                <a:latin typeface="+mn-lt"/>
                <a:ea typeface="+mn-ea"/>
                <a:cs typeface="+mn-cs"/>
              </a:rPr>
              <a:t>Table 1.9</a:t>
            </a:r>
            <a:r>
              <a:rPr lang="en-US" sz="1600" kern="1200" dirty="0">
                <a:solidFill>
                  <a:schemeClr val="tx1"/>
                </a:solidFill>
                <a:effectLst/>
                <a:latin typeface="+mn-lt"/>
                <a:ea typeface="+mn-ea"/>
                <a:cs typeface="+mn-cs"/>
              </a:rPr>
              <a:t> reveals that real sales per worker in the Republic of Korea is much higher than in other countries. For example, workers in the Republic of Korea are 15 times more productive than those in the PRC, while compared with Indonesia, the Republic of Korea’s labor force is 96.1 times more productive. A similar comparison for other countries shows that the labor force of SOEs in the Republic of Korea is 26.1 times more productive than in Kazakhstan, 36.3 times more than in Viet Nam, and 240 times more than in Sri Lanka. Comparing real sales per worker during 2009–2017, sales efficiency in the Republic of Korea and the PRC has remained higher than in other countries </a:t>
            </a:r>
          </a:p>
          <a:p>
            <a:endParaRPr lang="en-US" sz="1600" kern="1200" dirty="0">
              <a:solidFill>
                <a:schemeClr val="tx1"/>
              </a:solidFill>
              <a:effectLst/>
              <a:latin typeface="+mn-lt"/>
              <a:ea typeface="+mn-ea"/>
              <a:cs typeface="+mn-cs"/>
            </a:endParaRP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11</a:t>
            </a:fld>
            <a:endParaRPr lang="en-US"/>
          </a:p>
        </p:txBody>
      </p:sp>
    </p:spTree>
    <p:extLst>
      <p:ext uri="{BB962C8B-B14F-4D97-AF65-F5344CB8AC3E}">
        <p14:creationId xmlns:p14="http://schemas.microsoft.com/office/powerpoint/2010/main" val="3353612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This ratio measures how efficiently a firm uses its assets to generate sales, so a higher ratio is always more favorable. Higher turnover ratios mean the company is using its assets more efficiently. Lower ratios mean that the company isn’t using its assets efficiently and most likely have management or production problems. For instance, a ratio of 1 means that the net sales of a company equals the average total assets for the year. In other words, the company is generating 1 dollar of sales for every dollar invested in assets.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Next, to measure the efficiency with which SOEs in different sectors utilized their assets productively, we use the sales-to-assets ratio for the period 2009–2017. The average assets turnover ratio during 2009–2017 for different sectors is presented in </a:t>
            </a:r>
            <a:r>
              <a:rPr lang="en-US" sz="1600" b="1" kern="1200" dirty="0">
                <a:solidFill>
                  <a:schemeClr val="tx1"/>
                </a:solidFill>
                <a:effectLst/>
                <a:latin typeface="+mn-lt"/>
                <a:ea typeface="+mn-ea"/>
                <a:cs typeface="+mn-cs"/>
              </a:rPr>
              <a:t>Table 1.10</a:t>
            </a:r>
            <a:r>
              <a:rPr lang="en-US" sz="1600" kern="1200" dirty="0">
                <a:solidFill>
                  <a:schemeClr val="tx1"/>
                </a:solidFill>
                <a:effectLst/>
                <a:latin typeface="+mn-lt"/>
                <a:ea typeface="+mn-ea"/>
                <a:cs typeface="+mn-cs"/>
              </a:rPr>
              <a:t>. A company with high asset turnover ratio operates more efficiently compared with other firms in the same industry. Hence, a higher ratio indicates a more efficient use of assets, while a lower ratio indicates that the firm in that industry is not utilizing its assets efficiently. Industries with low profit margins tend to generate a higher ratio, and capital-intensive industries tend to report a lower ratio. </a:t>
            </a:r>
          </a:p>
          <a:p>
            <a:endParaRPr lang="en-US" sz="1600" dirty="0"/>
          </a:p>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SOEs belonging to the manufacturing sector suggest a higher assets turnover ratio for the Republic of Korea (1.3) compared with similar firms in other countries. Companies engaged in providing construction, information and communication, public administration, and education services also performed better during 2009–2017 in the Republic of Korea compared with similar companies in other countries. On the other hand, SOEs operating in wholesale and trade have performed well in India and the PRC while companies in Viet Nam have higher asset turnover ratios in sectors such as mining and quarrying, electricity and gas, transportation and storage, and accommodation and food services. As discussed earlier, a lower ratio of companies in the same industry indicates poor efficiency which may be due to poor utilization of fixed assets or relatively poor inventory management. </a:t>
            </a:r>
          </a:p>
          <a:p>
            <a:endParaRPr lang="en-US" sz="1600" dirty="0"/>
          </a:p>
          <a:p>
            <a:endParaRPr lang="en-US" sz="1600" dirty="0"/>
          </a:p>
          <a:p>
            <a:endParaRPr lang="en-US" sz="1600" dirty="0"/>
          </a:p>
          <a:p>
            <a:r>
              <a:rPr lang="en-US" sz="1600" kern="1200" dirty="0">
                <a:solidFill>
                  <a:schemeClr val="tx1"/>
                </a:solidFill>
                <a:effectLst/>
                <a:latin typeface="+mn-lt"/>
                <a:ea typeface="+mn-ea"/>
                <a:cs typeface="+mn-cs"/>
              </a:rPr>
              <a:t>The analysis presented in </a:t>
            </a:r>
            <a:r>
              <a:rPr lang="en-US" sz="1600" b="1" kern="1200" dirty="0">
                <a:solidFill>
                  <a:schemeClr val="tx1"/>
                </a:solidFill>
                <a:effectLst/>
                <a:latin typeface="+mn-lt"/>
                <a:ea typeface="+mn-ea"/>
                <a:cs typeface="+mn-cs"/>
              </a:rPr>
              <a:t>Table 1.9</a:t>
            </a:r>
            <a:r>
              <a:rPr lang="en-US" sz="1600" kern="1200" dirty="0">
                <a:solidFill>
                  <a:schemeClr val="tx1"/>
                </a:solidFill>
                <a:effectLst/>
                <a:latin typeface="+mn-lt"/>
                <a:ea typeface="+mn-ea"/>
                <a:cs typeface="+mn-cs"/>
              </a:rPr>
              <a:t> reveals that real sales per worker in the Republic of Korea is much higher than in other countries. For example, workers in the Republic of Korea are 15 times more productive than those in the PRC, while compared with Indonesia, the Republic of Korea’s labor force is 96.1 times more productive. A similar comparison for other countries shows that the labor force of SOEs in the Republic of Korea is 26.1 times more productive than in Kazakhstan, 36.3 times more than in Viet Nam, and 240 times more than in Sri Lanka. Comparing real sales per worker during 2009–2017, sales efficiency in the Republic of Korea and the PRC has remained higher than in other countries </a:t>
            </a:r>
          </a:p>
          <a:p>
            <a:endParaRPr lang="en-US" sz="1600" kern="1200" dirty="0">
              <a:solidFill>
                <a:schemeClr val="tx1"/>
              </a:solidFill>
              <a:effectLst/>
              <a:latin typeface="+mn-lt"/>
              <a:ea typeface="+mn-ea"/>
              <a:cs typeface="+mn-cs"/>
            </a:endParaRP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12</a:t>
            </a:fld>
            <a:endParaRPr lang="en-US"/>
          </a:p>
        </p:txBody>
      </p:sp>
    </p:spTree>
    <p:extLst>
      <p:ext uri="{BB962C8B-B14F-4D97-AF65-F5344CB8AC3E}">
        <p14:creationId xmlns:p14="http://schemas.microsoft.com/office/powerpoint/2010/main" val="1131689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This ratio measures how efficiently a firm uses its assets to generate sales, so a higher ratio is always more favorable. Higher turnover ratios mean the company is using its assets more efficiently. Lower ratios mean that the company isn’t using its assets efficiently and most likely have management or production problems. For instance, a ratio of 1 means that the net sales of a company equals the average total assets for the year. In other words, the company is generating 1 dollar of sales for every dollar invested in assets.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Next, to measure the efficiency with which SOEs in different sectors utilized their assets productively, we use the sales-to-assets ratio for the period 2009–2017. The average assets turnover ratio during 2009–2017 for different sectors is presented in </a:t>
            </a:r>
            <a:r>
              <a:rPr lang="en-US" sz="1600" b="1" kern="1200" dirty="0">
                <a:solidFill>
                  <a:schemeClr val="tx1"/>
                </a:solidFill>
                <a:effectLst/>
                <a:latin typeface="+mn-lt"/>
                <a:ea typeface="+mn-ea"/>
                <a:cs typeface="+mn-cs"/>
              </a:rPr>
              <a:t>Table 1.10</a:t>
            </a:r>
            <a:r>
              <a:rPr lang="en-US" sz="1600" kern="1200" dirty="0">
                <a:solidFill>
                  <a:schemeClr val="tx1"/>
                </a:solidFill>
                <a:effectLst/>
                <a:latin typeface="+mn-lt"/>
                <a:ea typeface="+mn-ea"/>
                <a:cs typeface="+mn-cs"/>
              </a:rPr>
              <a:t>. A company with high asset turnover ratio operates more efficiently compared with other firms in the same industry. Hence, a higher ratio indicates a more efficient use of assets, while a lower ratio indicates that the firm in that industry is not utilizing its assets efficiently. Industries with low profit margins tend to generate a higher ratio, and capital-intensive industries tend to report a lower ratio. </a:t>
            </a:r>
          </a:p>
          <a:p>
            <a:endParaRPr lang="en-US" sz="1600" dirty="0"/>
          </a:p>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SOEs belonging to the manufacturing sector suggest a higher assets turnover ratio for the Republic of Korea (1.3) compared with similar firms in other countries. Companies engaged in providing construction, information and communication, public administration, and education services also performed better during 2009–2017 in the Republic of Korea compared with similar companies in other countries. On the other hand, SOEs operating in wholesale and trade have performed well in India and the PRC while companies in Viet Nam have higher asset turnover ratios in sectors such as mining and quarrying, electricity and gas, transportation and storage, and accommodation and food services. As discussed earlier, a lower ratio of companies in the same industry indicates poor efficiency which may be due to poor utilization of fixed assets or relatively poor inventory management. </a:t>
            </a:r>
          </a:p>
          <a:p>
            <a:endParaRPr lang="en-US" sz="1600" dirty="0"/>
          </a:p>
          <a:p>
            <a:endParaRPr lang="en-US" sz="1600" dirty="0"/>
          </a:p>
          <a:p>
            <a:endParaRPr lang="en-US" sz="1600" dirty="0"/>
          </a:p>
          <a:p>
            <a:r>
              <a:rPr lang="en-US" sz="1600" kern="1200" dirty="0">
                <a:solidFill>
                  <a:schemeClr val="tx1"/>
                </a:solidFill>
                <a:effectLst/>
                <a:latin typeface="+mn-lt"/>
                <a:ea typeface="+mn-ea"/>
                <a:cs typeface="+mn-cs"/>
              </a:rPr>
              <a:t>The analysis presented in </a:t>
            </a:r>
            <a:r>
              <a:rPr lang="en-US" sz="1600" b="1" kern="1200" dirty="0">
                <a:solidFill>
                  <a:schemeClr val="tx1"/>
                </a:solidFill>
                <a:effectLst/>
                <a:latin typeface="+mn-lt"/>
                <a:ea typeface="+mn-ea"/>
                <a:cs typeface="+mn-cs"/>
              </a:rPr>
              <a:t>Table 1.9</a:t>
            </a:r>
            <a:r>
              <a:rPr lang="en-US" sz="1600" kern="1200" dirty="0">
                <a:solidFill>
                  <a:schemeClr val="tx1"/>
                </a:solidFill>
                <a:effectLst/>
                <a:latin typeface="+mn-lt"/>
                <a:ea typeface="+mn-ea"/>
                <a:cs typeface="+mn-cs"/>
              </a:rPr>
              <a:t> reveals that real sales per worker in the Republic of Korea is much higher than in other countries. For example, workers in the Republic of Korea are 15 times more productive than those in the PRC, while compared with Indonesia, the Republic of Korea’s labor force is 96.1 times more productive. A similar comparison for other countries shows that the labor force of SOEs in the Republic of Korea is 26.1 times more productive than in Kazakhstan, 36.3 times more than in Viet Nam, and 240 times more than in Sri Lanka. Comparing real sales per worker during 2009–2017, sales efficiency in the Republic of Korea and the PRC has remained higher than in other countries </a:t>
            </a:r>
          </a:p>
          <a:p>
            <a:endParaRPr lang="en-US" sz="1600" kern="1200" dirty="0">
              <a:solidFill>
                <a:schemeClr val="tx1"/>
              </a:solidFill>
              <a:effectLst/>
              <a:latin typeface="+mn-lt"/>
              <a:ea typeface="+mn-ea"/>
              <a:cs typeface="+mn-cs"/>
            </a:endParaRP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13</a:t>
            </a:fld>
            <a:endParaRPr lang="en-US"/>
          </a:p>
        </p:txBody>
      </p:sp>
    </p:spTree>
    <p:extLst>
      <p:ext uri="{BB962C8B-B14F-4D97-AF65-F5344CB8AC3E}">
        <p14:creationId xmlns:p14="http://schemas.microsoft.com/office/powerpoint/2010/main" val="3646035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14</a:t>
            </a:fld>
            <a:endParaRPr lang="en-US"/>
          </a:p>
        </p:txBody>
      </p:sp>
    </p:spTree>
    <p:extLst>
      <p:ext uri="{BB962C8B-B14F-4D97-AF65-F5344CB8AC3E}">
        <p14:creationId xmlns:p14="http://schemas.microsoft.com/office/powerpoint/2010/main" val="1820030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Arial" panose="020B0604020202020204" pitchFamily="34" charset="0"/>
              </a:rPr>
              <a:t>Empirical evidence corroborates the view that rising contingent liabilities of the SOEs and subnational government can pose substantial fiscal risks and potentially destabilize macroeconomic stability. </a:t>
            </a:r>
            <a:endParaRPr lang="en-US" sz="1200" dirty="0"/>
          </a:p>
          <a:p>
            <a:endParaRPr lang="en-US" dirty="0"/>
          </a:p>
          <a:p>
            <a:r>
              <a:rPr lang="en-US" sz="1200" b="1" i="0" u="none" strike="noStrike" kern="1200" baseline="0" dirty="0">
                <a:solidFill>
                  <a:schemeClr val="tx1"/>
                </a:solidFill>
                <a:latin typeface="+mn-lt"/>
                <a:ea typeface="+mn-ea"/>
                <a:cs typeface="+mn-cs"/>
              </a:rPr>
              <a:t>Fiscal risks arise with contingent liabilities on the back of excessive SOE indebtedness. </a:t>
            </a:r>
          </a:p>
          <a:p>
            <a:r>
              <a:rPr lang="en-US" sz="1200" b="0" i="0" u="none" strike="noStrike" kern="1200" baseline="0" dirty="0">
                <a:solidFill>
                  <a:schemeClr val="tx1"/>
                </a:solidFill>
                <a:latin typeface="+mn-lt"/>
                <a:ea typeface="+mn-ea"/>
                <a:cs typeface="+mn-cs"/>
              </a:rPr>
              <a:t>The degree of risk may either stem from the size of the contingent liabilities—</a:t>
            </a:r>
          </a:p>
          <a:p>
            <a:r>
              <a:rPr lang="en-US" sz="1200" b="1" i="0" u="none" strike="noStrike" kern="1200" baseline="0" dirty="0">
                <a:solidFill>
                  <a:schemeClr val="tx1"/>
                </a:solidFill>
                <a:latin typeface="+mn-lt"/>
                <a:ea typeface="+mn-ea"/>
                <a:cs typeface="+mn-cs"/>
              </a:rPr>
              <a:t>Risks to financial sector stability may emanate from regulatory failures in the face of sizeable state ownership of banks </a:t>
            </a:r>
          </a:p>
          <a:p>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15</a:t>
            </a:fld>
            <a:endParaRPr lang="en-US"/>
          </a:p>
        </p:txBody>
      </p:sp>
    </p:spTree>
    <p:extLst>
      <p:ext uri="{BB962C8B-B14F-4D97-AF65-F5344CB8AC3E}">
        <p14:creationId xmlns:p14="http://schemas.microsoft.com/office/powerpoint/2010/main" val="1727883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Arial" panose="020B0604020202020204" pitchFamily="34" charset="0"/>
              </a:rPr>
              <a:t>Empirical evidence corroborates the view that rising contingent liabilities of the SOEs and subnational government can pose substantial fiscal risks and potentially destabilize macroeconomic stability. </a:t>
            </a:r>
            <a:endParaRPr lang="en-US" sz="1200" dirty="0"/>
          </a:p>
          <a:p>
            <a:endParaRPr lang="en-US" dirty="0"/>
          </a:p>
          <a:p>
            <a:r>
              <a:rPr lang="en-US" sz="1200" b="1" i="0" u="none" strike="noStrike" kern="1200" baseline="0" dirty="0">
                <a:solidFill>
                  <a:schemeClr val="tx1"/>
                </a:solidFill>
                <a:latin typeface="+mn-lt"/>
                <a:ea typeface="+mn-ea"/>
                <a:cs typeface="+mn-cs"/>
              </a:rPr>
              <a:t>Fiscal risks arise with contingent liabilities on the back of excessive SOE indebtedness. </a:t>
            </a:r>
          </a:p>
          <a:p>
            <a:r>
              <a:rPr lang="en-US" sz="1200" b="0" i="0" u="none" strike="noStrike" kern="1200" baseline="0" dirty="0">
                <a:solidFill>
                  <a:schemeClr val="tx1"/>
                </a:solidFill>
                <a:latin typeface="+mn-lt"/>
                <a:ea typeface="+mn-ea"/>
                <a:cs typeface="+mn-cs"/>
              </a:rPr>
              <a:t>The degree of risk may either stem from the size of the contingent liabilities—</a:t>
            </a:r>
          </a:p>
          <a:p>
            <a:r>
              <a:rPr lang="en-US" sz="1200" b="1" i="0" u="none" strike="noStrike" kern="1200" baseline="0" dirty="0">
                <a:solidFill>
                  <a:schemeClr val="tx1"/>
                </a:solidFill>
                <a:latin typeface="+mn-lt"/>
                <a:ea typeface="+mn-ea"/>
                <a:cs typeface="+mn-cs"/>
              </a:rPr>
              <a:t>Risks to financial sector stability may emanate from regulatory failures in the face of sizeable state ownership of banks </a:t>
            </a:r>
          </a:p>
          <a:p>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16</a:t>
            </a:fld>
            <a:endParaRPr lang="en-US"/>
          </a:p>
        </p:txBody>
      </p:sp>
    </p:spTree>
    <p:extLst>
      <p:ext uri="{BB962C8B-B14F-4D97-AF65-F5344CB8AC3E}">
        <p14:creationId xmlns:p14="http://schemas.microsoft.com/office/powerpoint/2010/main" val="1790633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quality of public asset management of SOEs is one of the crucial building blocks that divide well-run countries from failed states. Better management is not just about financial returns, but other important social gains as well.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 per IMF 2018, data comprising 31 countries and covering 61% of global economy suggests that public assets worth $101 trillion. it is estimated that with proper management, even a higher return of only 1% on public wealth worldwide can add about $750 billion annually to public revenues.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professional management of public assets such as SOEs among central governments can raise returns by as much as 3.5% and generate an extra $2.7 trillion worldwide. These are substantial gains and are more than the total current global spending on national infrastructure for transport, power, water, and communications combined.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Recent episodes of financial crises have exposed many countries to external demand shocks and reemphasized the importance of effective management of public assets and SOEs. In the aftermath of the global financial crisis, the net financial worth of advanced economies most affected by the crisis declined by 28 percentage points from $39 trillion to $11 trillion.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 huge size of public wealth across countries and the scars from the global crisis underline the necessity to effectively manage public assets. Further, it is also essential that governments rebuild their balance sheets3 by reducing debt and investing in high-quality assets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countries entering a slump with a strong balance sheet and ample fiscal space are in a better position to mitigate the impact of the recession and are quick to recover. Economic recovery in these economies started approximately after the second year from the start of the recession. On the contrary, countries with a weak balance sheet suffered the adverse impact of the recession on a relatively longer scale with economic recovery starting only in the fourth year of the recession.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17</a:t>
            </a:fld>
            <a:endParaRPr lang="en-US"/>
          </a:p>
        </p:txBody>
      </p:sp>
    </p:spTree>
    <p:extLst>
      <p:ext uri="{BB962C8B-B14F-4D97-AF65-F5344CB8AC3E}">
        <p14:creationId xmlns:p14="http://schemas.microsoft.com/office/powerpoint/2010/main" val="1167317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18</a:t>
            </a:fld>
            <a:endParaRPr lang="en-US"/>
          </a:p>
        </p:txBody>
      </p:sp>
    </p:spTree>
    <p:extLst>
      <p:ext uri="{BB962C8B-B14F-4D97-AF65-F5344CB8AC3E}">
        <p14:creationId xmlns:p14="http://schemas.microsoft.com/office/powerpoint/2010/main" val="2344704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SOEs’ corporate governance needs to be improved, economy-wide productivity is low</a:t>
            </a:r>
          </a:p>
          <a:p>
            <a:endParaRPr lang="en-US" dirty="0"/>
          </a:p>
          <a:p>
            <a:r>
              <a:rPr lang="en-US" dirty="0"/>
              <a:t>Role of productivity induced growth becomes more important in its next transition. </a:t>
            </a: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19</a:t>
            </a:fld>
            <a:endParaRPr lang="en-US"/>
          </a:p>
        </p:txBody>
      </p:sp>
    </p:spTree>
    <p:extLst>
      <p:ext uri="{BB962C8B-B14F-4D97-AF65-F5344CB8AC3E}">
        <p14:creationId xmlns:p14="http://schemas.microsoft.com/office/powerpoint/2010/main" val="1828398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highlight>
                  <a:srgbClr val="FFFF00"/>
                </a:highlight>
              </a:rPr>
              <a:t>The study specifically discuss:  Role of the SOEs at different stages of development , past reforms and their assessment,  current challenges; and  reform proposals focusing on improving infrastructure, public service delivery governance and innovation</a:t>
            </a:r>
          </a:p>
          <a:p>
            <a:endParaRPr lang="en-US" sz="1200" dirty="0">
              <a:highlight>
                <a:srgbClr val="FFFF00"/>
              </a:highlight>
            </a:endParaRPr>
          </a:p>
          <a:p>
            <a:endParaRPr lang="en-US" sz="1200"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highlight>
                <a:srgbClr val="FFFF00"/>
              </a:highligh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highlight>
                <a:srgbClr val="FFFF00"/>
              </a:highligh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2</a:t>
            </a:fld>
            <a:endParaRPr lang="en-US"/>
          </a:p>
        </p:txBody>
      </p:sp>
    </p:spTree>
    <p:extLst>
      <p:ext uri="{BB962C8B-B14F-4D97-AF65-F5344CB8AC3E}">
        <p14:creationId xmlns:p14="http://schemas.microsoft.com/office/powerpoint/2010/main" val="3128917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20</a:t>
            </a:fld>
            <a:endParaRPr lang="en-US"/>
          </a:p>
        </p:txBody>
      </p:sp>
    </p:spTree>
    <p:extLst>
      <p:ext uri="{BB962C8B-B14F-4D97-AF65-F5344CB8AC3E}">
        <p14:creationId xmlns:p14="http://schemas.microsoft.com/office/powerpoint/2010/main" val="2775528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kern="1200" dirty="0">
                <a:solidFill>
                  <a:schemeClr val="tx1"/>
                </a:solidFill>
                <a:effectLst/>
                <a:latin typeface="+mn-lt"/>
                <a:ea typeface="+mn-ea"/>
                <a:cs typeface="+mn-cs"/>
              </a:rPr>
              <a:t>.</a:t>
            </a:r>
            <a:r>
              <a:rPr lang="en-AU" sz="1600" kern="1200" dirty="0">
                <a:solidFill>
                  <a:schemeClr val="tx1"/>
                </a:solidFill>
                <a:effectLst/>
                <a:latin typeface="+mn-lt"/>
                <a:ea typeface="+mn-ea"/>
                <a:cs typeface="+mn-cs"/>
              </a:rPr>
              <a:t> </a:t>
            </a:r>
            <a:r>
              <a:rPr lang="en-AU" sz="2000" kern="1200" dirty="0">
                <a:solidFill>
                  <a:schemeClr val="tx1"/>
                </a:solidFill>
                <a:effectLst/>
                <a:latin typeface="+mn-lt"/>
                <a:ea typeface="+mn-ea"/>
                <a:cs typeface="+mn-cs"/>
              </a:rPr>
              <a:t>SOEs typically carry many public service obligations (PSOs); these need to be explicitly costed and accounted for in any SOE performance evaluation. In most cases, such estimations are relatively straightforward. If a state-owned electricity utility is required to service customers (or a segment of them) at an uneconomic price, the difference between the market price and regulated price is the cost of the PSO. Similarly, if an SOE transport provider is required to provide below-cost services (for example, as an alternative to a congestion tax), this PSO can likewise be estimated.</a:t>
            </a:r>
          </a:p>
          <a:p>
            <a:endParaRPr lang="en-AU" sz="16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21</a:t>
            </a:fld>
            <a:endParaRPr lang="en-US"/>
          </a:p>
        </p:txBody>
      </p:sp>
    </p:spTree>
    <p:extLst>
      <p:ext uri="{BB962C8B-B14F-4D97-AF65-F5344CB8AC3E}">
        <p14:creationId xmlns:p14="http://schemas.microsoft.com/office/powerpoint/2010/main" val="1554517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49113F-0DCE-7D40-9684-257778C5150D}" type="slidenum">
              <a:rPr lang="en-US" smtClean="0"/>
              <a:t>22</a:t>
            </a:fld>
            <a:endParaRPr lang="en-US"/>
          </a:p>
        </p:txBody>
      </p:sp>
      <p:sp>
        <p:nvSpPr>
          <p:cNvPr id="5" name="Footer Placeholder 4">
            <a:extLst>
              <a:ext uri="{FF2B5EF4-FFF2-40B4-BE49-F238E27FC236}">
                <a16:creationId xmlns:a16="http://schemas.microsoft.com/office/drawing/2014/main" id="{B27D5146-A459-422C-B537-6C065C34CFE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38486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Generally, SOEs deliver public services in sectors such as energy, transport, and water supply and sanitation. However, multiple and conflicting objectives such as uniform service obligations and uniform tariffs regardless of provision cost, may also result in sector inefficiencies. Hence, the performance of SOEs whether good or poor, particularly in countries where they are dominant, carries spillover effects to downstream industries with ramifications on economy-wide productivity. Unless these governance-related problems are properly addressed, these companies will continue to impede the efficient utilization of economic resources and contribute to economic losses in developing member countries (DMCs). </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In several countries, governments have used SOEs as well as natural monopolies, such as public utilities and railroads, to promote regional development. In this context, understanding the role of SOEs, how they operate in relation to the government and the private sector, and how they compare with privately owned enterprises can provide valuable insights to policy makers in achieving sustained and inclusive growth.</a:t>
            </a:r>
          </a:p>
          <a:p>
            <a:endParaRPr lang="en-US" sz="1600" kern="1200" dirty="0">
              <a:solidFill>
                <a:schemeClr val="tx1"/>
              </a:solidFill>
              <a:effectLst/>
              <a:latin typeface="+mn-lt"/>
              <a:ea typeface="+mn-ea"/>
              <a:cs typeface="+mn-cs"/>
            </a:endParaRPr>
          </a:p>
          <a:p>
            <a:endParaRPr lang="en-US" sz="800" dirty="0"/>
          </a:p>
          <a:p>
            <a:r>
              <a:rPr lang="en-US" sz="1600" dirty="0"/>
              <a:t>Experience across countries shows that the key to robust SOE performance lies largely in better governance. Increasing globalization, deregulation of markets, and budgetary discipline are also driving the effort to improve SOEs’ performance in emerging markets. </a:t>
            </a:r>
            <a:endParaRPr lang="en-US" sz="1600" b="1" dirty="0"/>
          </a:p>
          <a:p>
            <a:endParaRPr lang="en-US" sz="1600" kern="1200" dirty="0">
              <a:solidFill>
                <a:schemeClr val="tx1"/>
              </a:solidFill>
              <a:effectLst/>
              <a:latin typeface="+mn-lt"/>
              <a:ea typeface="+mn-ea"/>
              <a:cs typeface="+mn-cs"/>
            </a:endParaRP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It is worth emphasizing that in certain circumstances state ownership also has some advantages in many DMCs. For example, SOEs have become an important instrument for most DMCs to promote economic development whereby state plays an active role. In several emerging markets, governments help build necessary physical infrastructure and bring about stability in times of crisis and across supply chains thereby promoting social welfare. Development banks, sovereign wealth funds (SWFs), public holding companies, and many other vehicles of government capital have been instrumental in achieving developmental objectives. While government participation in corporations may be beneficial, it could also result in direct budgetary costs, particularly when these companies are run inefficiently or incurring loss. </a:t>
            </a:r>
          </a:p>
          <a:p>
            <a:endParaRPr lang="en-US" sz="1600" kern="1200" dirty="0">
              <a:solidFill>
                <a:schemeClr val="tx1"/>
              </a:solidFill>
              <a:effectLst/>
              <a:latin typeface="+mn-lt"/>
              <a:ea typeface="+mn-ea"/>
              <a:cs typeface="+mn-cs"/>
            </a:endParaRP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Despite the rise of privatization over the past 20 years, SOEs are still prevalent in a number of countries. Globally, SOEs account for about 20% of investment, 5% of employment, and up to 40% of output. More importantly, public enterprises are providing critical services in important sectors such as finance, natural resources, and public utilities, and are active in competitive industries, large-scale manufacturing, and services. However, SOEs are more pressured now than they were in the past, by the need to enhance their competitiveness and that of the overall economy. Increasing globalization, deregulation of markets, and budgetary discipline are also driving the effort to improve SOEs’ performance in emerging markets. Experience across countries shows that the key to robust SOE performance lies largely in better governance (World Bank 2014). </a:t>
            </a:r>
          </a:p>
          <a:p>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Good corporate governance of SOEs is an important element in improving the performance of these companies and their impact on the public budget.</a:t>
            </a:r>
          </a:p>
          <a:p>
            <a:endParaRPr lang="en-US" sz="1600" kern="1200" dirty="0">
              <a:solidFill>
                <a:schemeClr val="tx1"/>
              </a:solidFill>
              <a:effectLst/>
              <a:latin typeface="+mn-lt"/>
              <a:ea typeface="+mn-ea"/>
              <a:cs typeface="+mn-cs"/>
            </a:endParaRPr>
          </a:p>
          <a:p>
            <a:endParaRPr lang="en-AU" sz="1600" dirty="0"/>
          </a:p>
          <a:p>
            <a:endParaRPr lang="en-AU" sz="1600" dirty="0"/>
          </a:p>
          <a:p>
            <a:endParaRPr lang="en-AU" sz="1600" dirty="0"/>
          </a:p>
          <a:p>
            <a:endParaRPr lang="en-AU" sz="1600" dirty="0"/>
          </a:p>
          <a:p>
            <a:endParaRPr lang="en-AU" sz="1600"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3</a:t>
            </a:fld>
            <a:endParaRPr lang="en-US"/>
          </a:p>
        </p:txBody>
      </p:sp>
    </p:spTree>
    <p:extLst>
      <p:ext uri="{BB962C8B-B14F-4D97-AF65-F5344CB8AC3E}">
        <p14:creationId xmlns:p14="http://schemas.microsoft.com/office/powerpoint/2010/main" val="2642833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Generally, SOEs deliver public services in sectors such as energy, transport, and water supply and sanitation. However, multiple and conflicting objectives such as uniform service obligations and uniform tariffs regardless of provision cost, may also result in sector inefficiencies. Hence, the performance of SOEs whether good or poor, particularly in countries where they are dominant, carries spillover effects to downstream industries with ramifications on economy-wide productivity. Unless these governance-related problems are properly addressed, these companies will continue to impede the efficient utilization of economic resources and contribute to economic losses in developing member countries (DMCs). </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In several countries, governments have used SOEs as well as natural monopolies, such as public utilities and railroads, to promote regional development. In this context, understanding the role of SOEs, how they operate in relation to the government and the private sector, and how they compare with privately owned enterprises can provide valuable insights to policy makers in achieving sustained and inclusive growth.</a:t>
            </a:r>
          </a:p>
          <a:p>
            <a:endParaRPr lang="en-US" sz="1600" kern="1200" dirty="0">
              <a:solidFill>
                <a:schemeClr val="tx1"/>
              </a:solidFill>
              <a:effectLst/>
              <a:latin typeface="+mn-lt"/>
              <a:ea typeface="+mn-ea"/>
              <a:cs typeface="+mn-cs"/>
            </a:endParaRPr>
          </a:p>
          <a:p>
            <a:endParaRPr lang="en-US" sz="800" dirty="0"/>
          </a:p>
          <a:p>
            <a:r>
              <a:rPr lang="en-US" sz="1600" dirty="0"/>
              <a:t>Experience across countries shows that the key to robust SOE performance lies largely in better governance. Increasing globalization, deregulation of markets, and budgetary discipline are also driving the effort to improve SOEs’ performance in emerging markets. </a:t>
            </a:r>
            <a:endParaRPr lang="en-US" sz="1600" b="1" dirty="0"/>
          </a:p>
          <a:p>
            <a:endParaRPr lang="en-US" sz="1600" kern="1200" dirty="0">
              <a:solidFill>
                <a:schemeClr val="tx1"/>
              </a:solidFill>
              <a:effectLst/>
              <a:latin typeface="+mn-lt"/>
              <a:ea typeface="+mn-ea"/>
              <a:cs typeface="+mn-cs"/>
            </a:endParaRP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It is worth emphasizing that in certain circumstances state ownership also has some advantages in many DMCs. For example, SOEs have become an important instrument for most DMCs to promote economic development whereby state plays an active role. In several emerging markets, governments help build necessary physical infrastructure and bring about stability in times of crisis and across supply chains thereby promoting social welfare. Development banks, sovereign wealth funds (SWFs), public holding companies, and many other vehicles of government capital have been instrumental in achieving developmental objectives. While government participation in corporations may be beneficial, it could also result in direct budgetary costs, particularly when these companies are run inefficiently or incurring loss. </a:t>
            </a:r>
          </a:p>
          <a:p>
            <a:endParaRPr lang="en-US" sz="1600" kern="1200" dirty="0">
              <a:solidFill>
                <a:schemeClr val="tx1"/>
              </a:solidFill>
              <a:effectLst/>
              <a:latin typeface="+mn-lt"/>
              <a:ea typeface="+mn-ea"/>
              <a:cs typeface="+mn-cs"/>
            </a:endParaRP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Despite the rise of privatization over the past 20 years, SOEs are still prevalent in a number of countries. Globally, SOEs account for about 20% of investment, 5% of employment, and up to 40% of output. More importantly, public enterprises are providing critical services in important sectors such as finance, natural resources, and public utilities, and are active in competitive industries, large-scale manufacturing, and services. However, SOEs are more pressured now than they were in the past, by the need to enhance their competitiveness and that of the overall economy. Increasing globalization, deregulation of markets, and budgetary discipline are also driving the effort to improve SOEs’ performance in emerging markets. Experience across countries shows that the key to robust SOE performance lies largely in better governance (World Bank 2014). </a:t>
            </a:r>
          </a:p>
          <a:p>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Good corporate governance of SOEs is an important element in improving the performance of these companies and their impact on the public budget.</a:t>
            </a:r>
          </a:p>
          <a:p>
            <a:endParaRPr lang="en-US" sz="1600" kern="1200" dirty="0">
              <a:solidFill>
                <a:schemeClr val="tx1"/>
              </a:solidFill>
              <a:effectLst/>
              <a:latin typeface="+mn-lt"/>
              <a:ea typeface="+mn-ea"/>
              <a:cs typeface="+mn-cs"/>
            </a:endParaRPr>
          </a:p>
          <a:p>
            <a:endParaRPr lang="en-AU" sz="1600" dirty="0"/>
          </a:p>
          <a:p>
            <a:endParaRPr lang="en-AU" sz="1600" dirty="0"/>
          </a:p>
          <a:p>
            <a:endParaRPr lang="en-AU" sz="1600" dirty="0"/>
          </a:p>
          <a:p>
            <a:endParaRPr lang="en-AU" sz="1600" dirty="0"/>
          </a:p>
          <a:p>
            <a:endParaRPr lang="en-AU" sz="1600"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4</a:t>
            </a:fld>
            <a:endParaRPr lang="en-US"/>
          </a:p>
        </p:txBody>
      </p:sp>
    </p:spTree>
    <p:extLst>
      <p:ext uri="{BB962C8B-B14F-4D97-AF65-F5344CB8AC3E}">
        <p14:creationId xmlns:p14="http://schemas.microsoft.com/office/powerpoint/2010/main" val="1092947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Generally, SOEs deliver public services in sectors such as energy, transport, and water supply and sanitation. However, multiple and conflicting objectives such as uniform service obligations and uniform tariffs regardless of provision cost, may also result in sector inefficiencies. Hence, the performance of SOEs whether good or poor, particularly in countries where they are dominant, carries spillover effects to downstream industries with ramifications on economy-wide productivity. Unless these governance-related problems are properly addressed, these companies will continue to impede the efficient utilization of economic resources and contribute to economic losses in developing member countries (DMCs). </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In several countries, governments have used SOEs as well as natural monopolies, such as public utilities and railroads, to promote regional development. In this context, understanding the role of SOEs, how they operate in relation to the government and the private sector, and how they compare with privately owned enterprises can provide valuable insights to policy makers in achieving sustained and inclusive growth.</a:t>
            </a:r>
          </a:p>
          <a:p>
            <a:endParaRPr lang="en-US" sz="1600" kern="1200" dirty="0">
              <a:solidFill>
                <a:schemeClr val="tx1"/>
              </a:solidFill>
              <a:effectLst/>
              <a:latin typeface="+mn-lt"/>
              <a:ea typeface="+mn-ea"/>
              <a:cs typeface="+mn-cs"/>
            </a:endParaRPr>
          </a:p>
          <a:p>
            <a:endParaRPr lang="en-US" sz="800" dirty="0"/>
          </a:p>
          <a:p>
            <a:r>
              <a:rPr lang="en-US" sz="1600" dirty="0"/>
              <a:t>Experience across countries shows that the key to robust SOE performance lies largely in better governance. Increasing globalization, deregulation of markets, and budgetary discipline are also driving the effort to improve SOEs’ performance in emerging markets. </a:t>
            </a:r>
            <a:endParaRPr lang="en-US" sz="1600" b="1" dirty="0"/>
          </a:p>
          <a:p>
            <a:endParaRPr lang="en-US" sz="1600" kern="1200" dirty="0">
              <a:solidFill>
                <a:schemeClr val="tx1"/>
              </a:solidFill>
              <a:effectLst/>
              <a:latin typeface="+mn-lt"/>
              <a:ea typeface="+mn-ea"/>
              <a:cs typeface="+mn-cs"/>
            </a:endParaRP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It is worth emphasizing that in certain circumstances state ownership also has some advantages in many DMCs. For example, SOEs have become an important instrument for most DMCs to promote economic development whereby state plays an active role. In several emerging markets, governments help build necessary physical infrastructure and bring about stability in times of crisis and across supply chains thereby promoting social welfare. Development banks, sovereign wealth funds (SWFs), public holding companies, and many other vehicles of government capital have been instrumental in achieving developmental objectives. While government participation in corporations may be beneficial, it could also result in direct budgetary costs, particularly when these companies are run inefficiently or incurring loss. </a:t>
            </a:r>
          </a:p>
          <a:p>
            <a:endParaRPr lang="en-US" sz="1600" kern="1200" dirty="0">
              <a:solidFill>
                <a:schemeClr val="tx1"/>
              </a:solidFill>
              <a:effectLst/>
              <a:latin typeface="+mn-lt"/>
              <a:ea typeface="+mn-ea"/>
              <a:cs typeface="+mn-cs"/>
            </a:endParaRP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Despite the rise of privatization over the past 20 years, SOEs are still prevalent in a number of countries. Globally, SOEs account for about 20% of investment, 5% of employment, and up to 40% of output. More importantly, public enterprises are providing critical services in important sectors such as finance, natural resources, and public utilities, and are active in competitive industries, large-scale manufacturing, and services. However, SOEs are more pressured now than they were in the past, by the need to enhance their competitiveness and that of the overall economy. Increasing globalization, deregulation of markets, and budgetary discipline are also driving the effort to improve SOEs’ performance in emerging markets. Experience across countries shows that the key to robust SOE performance lies largely in better governance (World Bank 2014). </a:t>
            </a:r>
          </a:p>
          <a:p>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Good corporate governance of SOEs is an important element in improving the performance of these companies and their impact on the public budget.</a:t>
            </a:r>
          </a:p>
          <a:p>
            <a:endParaRPr lang="en-US" sz="1600" kern="1200" dirty="0">
              <a:solidFill>
                <a:schemeClr val="tx1"/>
              </a:solidFill>
              <a:effectLst/>
              <a:latin typeface="+mn-lt"/>
              <a:ea typeface="+mn-ea"/>
              <a:cs typeface="+mn-cs"/>
            </a:endParaRPr>
          </a:p>
          <a:p>
            <a:endParaRPr lang="en-AU" sz="1600" dirty="0"/>
          </a:p>
          <a:p>
            <a:endParaRPr lang="en-AU" sz="1600" dirty="0"/>
          </a:p>
          <a:p>
            <a:endParaRPr lang="en-AU" sz="1600" dirty="0"/>
          </a:p>
          <a:p>
            <a:endParaRPr lang="en-AU" sz="1600" dirty="0"/>
          </a:p>
          <a:p>
            <a:endParaRPr lang="en-AU" sz="1600"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5</a:t>
            </a:fld>
            <a:endParaRPr lang="en-US"/>
          </a:p>
        </p:txBody>
      </p:sp>
    </p:spTree>
    <p:extLst>
      <p:ext uri="{BB962C8B-B14F-4D97-AF65-F5344CB8AC3E}">
        <p14:creationId xmlns:p14="http://schemas.microsoft.com/office/powerpoint/2010/main" val="3781986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tx1"/>
                </a:solidFill>
                <a:effectLst/>
                <a:highlight>
                  <a:srgbClr val="FFFF00"/>
                </a:highlight>
                <a:latin typeface="+mn-lt"/>
                <a:ea typeface="+mn-ea"/>
                <a:cs typeface="+mn-cs"/>
              </a:rPr>
              <a:t>State-owned enterprises (SOEs) are a significant part of the commercial and policy landscapes of developing economies in Asia and the Pacific. </a:t>
            </a:r>
            <a:r>
              <a:rPr lang="en-US" sz="1600" kern="1200" dirty="0">
                <a:solidFill>
                  <a:schemeClr val="tx1"/>
                </a:solidFill>
                <a:effectLst/>
                <a:highlight>
                  <a:srgbClr val="FFFF00"/>
                </a:highlight>
                <a:latin typeface="+mn-lt"/>
                <a:ea typeface="+mn-ea"/>
                <a:cs typeface="+mn-cs"/>
              </a:rPr>
              <a:t>Despite the trend toward privatization and deregulation across the globe over the last 2 decades, SOEs have played a typically much larger role in the economic development of developing countries than developed countries. On average, SOEs account for a higher share of gross domestic product (GDP) in developing countries than in developed countries. </a:t>
            </a:r>
          </a:p>
          <a:p>
            <a:endParaRPr lang="en-US" sz="1600" dirty="0"/>
          </a:p>
          <a:p>
            <a:r>
              <a:rPr lang="en-US" sz="1600" kern="1200" dirty="0">
                <a:solidFill>
                  <a:schemeClr val="tx1"/>
                </a:solidFill>
                <a:effectLst/>
                <a:latin typeface="+mn-lt"/>
                <a:ea typeface="+mn-ea"/>
                <a:cs typeface="+mn-cs"/>
              </a:rPr>
              <a:t>Beyond merely maximizing profits, SOEs also aim to meet societal objectives. Hence, good corporate governance of SOEs is an important element in improving the performance of these companies and their impact on the public budget </a:t>
            </a:r>
          </a:p>
          <a:p>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In most countries, state presence has been justified on the basis of market failures, leading to suboptimal productive investment in the economy.</a:t>
            </a:r>
          </a:p>
          <a:p>
            <a:endParaRPr lang="en-US" sz="1600" dirty="0"/>
          </a:p>
          <a:p>
            <a:endParaRPr lang="en-US" sz="1600" dirty="0"/>
          </a:p>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Despite large-scale privatization in the 1980s and the 1990s, SOEs in emerging markets have remained significant and active in both domestic and global markets. Moreover, episodes of financial crisis have led some governments to expand the role of SOEs and use direct ownership to further developmental and policy goals. </a:t>
            </a:r>
          </a:p>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In some countries, state capitalism is the result of a country’s historical processes and inherited institutional conditions. In most countries however, state presence has been justified on the basis of market failures, leading to suboptimal productive investment in the economy. For example, it has been argued that investment is severely constrained by poorly developed financial markets. Governments in various countries have established SOEs to build basic physical infrastructure; provide essential services such as finance, water, and electricity; generate revenue; control natural resources; address market failures; and curtail oligopolistic behavior. Additionally, public enterprises also purposefully promote social objectives—generating employment, enhancing regional development, and benefiting economically and socially disadvantaged groups of the society. </a:t>
            </a:r>
          </a:p>
          <a:p>
            <a:endParaRPr lang="en-US" sz="1600" dirty="0"/>
          </a:p>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This study explores these issues in detail and addresses the policy questions surrounding SOE reforms. It highlights the corporate governance framework of SOEs in selected countries and draws lessons from each, assessing SOE performance and examining the implications to sustaining long-term productivity and growth. In addition, it presents a panoramic view of the SOE landscape in the region. For this purpose, we selected seven developing member countries (DMCs) of the Asian Development Bank (ADB) for their varied development context: Azerbaijan, the PRC, Indonesia, Kazakhstan, the Republic of Korea, Sri Lanka, and Viet Nam. </a:t>
            </a:r>
          </a:p>
          <a:p>
            <a:endParaRPr lang="en-US" sz="1600" dirty="0"/>
          </a:p>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SOE performance generates spillovers: both positive and negative. SOEs have potential to boost productivity across economy.</a:t>
            </a:r>
            <a:endParaRPr lang="en-US" sz="1600" b="1" dirty="0"/>
          </a:p>
          <a:p>
            <a:endParaRPr lang="en-US" sz="1600"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6</a:t>
            </a:fld>
            <a:endParaRPr lang="en-US"/>
          </a:p>
        </p:txBody>
      </p:sp>
    </p:spTree>
    <p:extLst>
      <p:ext uri="{BB962C8B-B14F-4D97-AF65-F5344CB8AC3E}">
        <p14:creationId xmlns:p14="http://schemas.microsoft.com/office/powerpoint/2010/main" val="3682865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Generally, SOEs deliver public services in sectors such as energy, transport, and water supply and sanitation. However, multiple and conflicting objectives such as uniform service obligations and uniform tariffs regardless of provision cost, may also result in sector inefficiencies. Hence, the performance of SOEs whether good or poor, particularly in countries where they are dominant, carries spillover effects to downstream industries with ramifications on economy-wide productivity. Unless these governance-related problems are properly addressed, these companies will continue to impede the efficient utilization of economic resources and contribute to economic losses in developing member countries (DMCs). </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In several countries, governments have used SOEs as well as natural monopolies, such as public utilities and railroads, to promote regional development. In this context, understanding the role of SOEs, how they operate in relation to the government and the private sector, and how they compare with privately owned enterprises can provide valuable insights to policy makers in achieving sustained and inclusive growth.</a:t>
            </a:r>
          </a:p>
          <a:p>
            <a:endParaRPr lang="en-US" sz="1600" kern="1200" dirty="0">
              <a:solidFill>
                <a:schemeClr val="tx1"/>
              </a:solidFill>
              <a:effectLst/>
              <a:latin typeface="+mn-lt"/>
              <a:ea typeface="+mn-ea"/>
              <a:cs typeface="+mn-cs"/>
            </a:endParaRPr>
          </a:p>
          <a:p>
            <a:endParaRPr lang="en-US" sz="800" dirty="0"/>
          </a:p>
          <a:p>
            <a:r>
              <a:rPr lang="en-US" sz="1600" dirty="0"/>
              <a:t>Experience across countries shows that the key to robust SOE performance lies largely in better governance. Increasing globalization, deregulation of markets, and budgetary discipline are also driving the effort to improve SOEs’ performance in emerging markets. </a:t>
            </a:r>
            <a:endParaRPr lang="en-US" sz="1600" b="1" dirty="0"/>
          </a:p>
          <a:p>
            <a:endParaRPr lang="en-US" sz="1600" kern="1200" dirty="0">
              <a:solidFill>
                <a:schemeClr val="tx1"/>
              </a:solidFill>
              <a:effectLst/>
              <a:latin typeface="+mn-lt"/>
              <a:ea typeface="+mn-ea"/>
              <a:cs typeface="+mn-cs"/>
            </a:endParaRP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It is worth emphasizing that in certain circumstances state ownership also has some advantages in many DMCs. For example, SOEs have become an important instrument for most DMCs to promote economic development whereby state plays an active role. In several emerging markets, governments help build necessary physical infrastructure and bring about stability in times of crisis and across supply chains thereby promoting social welfare. Development banks, sovereign wealth funds (SWFs), public holding companies, and many other vehicles of government capital have been instrumental in achieving developmental objectives. While government participation in corporations may be beneficial, it could also result in direct budgetary costs, particularly when these companies are run inefficiently or incurring loss. </a:t>
            </a:r>
          </a:p>
          <a:p>
            <a:endParaRPr lang="en-US" sz="1600" kern="1200" dirty="0">
              <a:solidFill>
                <a:schemeClr val="tx1"/>
              </a:solidFill>
              <a:effectLst/>
              <a:latin typeface="+mn-lt"/>
              <a:ea typeface="+mn-ea"/>
              <a:cs typeface="+mn-cs"/>
            </a:endParaRP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Despite the rise of privatization over the past 20 years, SOEs are still prevalent in a number of countries. Globally, SOEs account for about 20% of investment, 5% of employment, and up to 40% of output. More importantly, public enterprises are providing critical services in important sectors such as finance, natural resources, and public utilities, and are active in competitive industries, large-scale manufacturing, and services. However, SOEs are more pressured now than they were in the past, by the need to enhance their competitiveness and that of the overall economy. Increasing globalization, deregulation of markets, and budgetary discipline are also driving the effort to improve SOEs’ performance in emerging markets. Experience across countries shows that the key to robust SOE performance lies largely in better governance (World Bank 2014). </a:t>
            </a:r>
          </a:p>
          <a:p>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Good corporate governance of SOEs is an important element in improving the performance of these companies and their impact on the public budget.</a:t>
            </a:r>
          </a:p>
          <a:p>
            <a:endParaRPr lang="en-US" sz="1600" kern="1200" dirty="0">
              <a:solidFill>
                <a:schemeClr val="tx1"/>
              </a:solidFill>
              <a:effectLst/>
              <a:latin typeface="+mn-lt"/>
              <a:ea typeface="+mn-ea"/>
              <a:cs typeface="+mn-cs"/>
            </a:endParaRPr>
          </a:p>
          <a:p>
            <a:endParaRPr lang="en-AU" sz="1600" dirty="0"/>
          </a:p>
          <a:p>
            <a:endParaRPr lang="en-AU" sz="1600" dirty="0"/>
          </a:p>
          <a:p>
            <a:endParaRPr lang="en-AU" sz="1600" dirty="0"/>
          </a:p>
          <a:p>
            <a:endParaRPr lang="en-AU" sz="1600" dirty="0"/>
          </a:p>
          <a:p>
            <a:endParaRPr lang="en-AU" sz="1600"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7</a:t>
            </a:fld>
            <a:endParaRPr lang="en-US"/>
          </a:p>
        </p:txBody>
      </p:sp>
    </p:spTree>
    <p:extLst>
      <p:ext uri="{BB962C8B-B14F-4D97-AF65-F5344CB8AC3E}">
        <p14:creationId xmlns:p14="http://schemas.microsoft.com/office/powerpoint/2010/main" val="2010586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Generally, SOEs deliver public services in sectors such as energy, transport, and water supply and sanitation. However, multiple and conflicting objectives such as uniform service obligations and uniform tariffs regardless of provision cost, may also result in sector inefficiencies. Hence, the performance of SOEs whether good or poor, particularly in countries where they are dominant, carries spillover effects to downstream industries with ramifications on economy-wide productivity. Unless these governance-related problems are properly addressed, these companies will continue to impede the efficient utilization of economic resources and contribute to economic losses in developing member countries (DMCs). </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In several countries, governments have used SOEs as well as natural monopolies, such as public utilities and railroads, to promote regional development. In this context, understanding the role of SOEs, how they operate in relation to the government and the private sector, and how they compare with privately owned enterprises can provide valuable insights to policy makers in achieving sustained and inclusive growth.</a:t>
            </a:r>
          </a:p>
          <a:p>
            <a:endParaRPr lang="en-US" sz="1600" kern="1200" dirty="0">
              <a:solidFill>
                <a:schemeClr val="tx1"/>
              </a:solidFill>
              <a:effectLst/>
              <a:latin typeface="+mn-lt"/>
              <a:ea typeface="+mn-ea"/>
              <a:cs typeface="+mn-cs"/>
            </a:endParaRPr>
          </a:p>
          <a:p>
            <a:endParaRPr lang="en-US" sz="800" dirty="0"/>
          </a:p>
          <a:p>
            <a:r>
              <a:rPr lang="en-US" sz="1600" dirty="0"/>
              <a:t>Experience across countries shows that the key to robust SOE performance lies largely in better governance. Increasing globalization, deregulation of markets, and budgetary discipline are also driving the effort to improve SOEs’ performance in emerging markets. </a:t>
            </a:r>
            <a:endParaRPr lang="en-US" sz="1600" b="1" dirty="0"/>
          </a:p>
          <a:p>
            <a:endParaRPr lang="en-US" sz="1600" kern="1200" dirty="0">
              <a:solidFill>
                <a:schemeClr val="tx1"/>
              </a:solidFill>
              <a:effectLst/>
              <a:latin typeface="+mn-lt"/>
              <a:ea typeface="+mn-ea"/>
              <a:cs typeface="+mn-cs"/>
            </a:endParaRP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It is worth emphasizing that in certain circumstances state ownership also has some advantages in many DMCs. For example, SOEs have become an important instrument for most DMCs to promote economic development whereby state plays an active role. In several emerging markets, governments help build necessary physical infrastructure and bring about stability in times of crisis and across supply chains thereby promoting social welfare. Development banks, sovereign wealth funds (SWFs), public holding companies, and many other vehicles of government capital have been instrumental in achieving developmental objectives. While government participation in corporations may be beneficial, it could also result in direct budgetary costs, particularly when these companies are run inefficiently or incurring loss. </a:t>
            </a:r>
          </a:p>
          <a:p>
            <a:endParaRPr lang="en-US" sz="1600" kern="1200" dirty="0">
              <a:solidFill>
                <a:schemeClr val="tx1"/>
              </a:solidFill>
              <a:effectLst/>
              <a:latin typeface="+mn-lt"/>
              <a:ea typeface="+mn-ea"/>
              <a:cs typeface="+mn-cs"/>
            </a:endParaRP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Despite the rise of privatization over the past 20 years, SOEs are still prevalent in a number of countries. Globally, SOEs account for about 20% of investment, 5% of employment, and up to 40% of output. More importantly, public enterprises are providing critical services in important sectors such as finance, natural resources, and public utilities, and are active in competitive industries, large-scale manufacturing, and services. However, SOEs are more pressured now than they were in the past, by the need to enhance their competitiveness and that of the overall economy. Increasing globalization, deregulation of markets, and budgetary discipline are also driving the effort to improve SOEs’ performance in emerging markets. Experience across countries shows that the key to robust SOE performance lies largely in better governance (World Bank 2014). </a:t>
            </a:r>
          </a:p>
          <a:p>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Good corporate governance of SOEs is an important element in improving the performance of these companies and their impact on the public budget.</a:t>
            </a:r>
          </a:p>
          <a:p>
            <a:endParaRPr lang="en-US" sz="1600" kern="1200" dirty="0">
              <a:solidFill>
                <a:schemeClr val="tx1"/>
              </a:solidFill>
              <a:effectLst/>
              <a:latin typeface="+mn-lt"/>
              <a:ea typeface="+mn-ea"/>
              <a:cs typeface="+mn-cs"/>
            </a:endParaRPr>
          </a:p>
          <a:p>
            <a:endParaRPr lang="en-AU" sz="1600" dirty="0"/>
          </a:p>
          <a:p>
            <a:endParaRPr lang="en-AU" sz="1600" dirty="0"/>
          </a:p>
          <a:p>
            <a:endParaRPr lang="en-AU" sz="1600" dirty="0"/>
          </a:p>
          <a:p>
            <a:endParaRPr lang="en-AU" sz="1600" dirty="0"/>
          </a:p>
          <a:p>
            <a:endParaRPr lang="en-AU" sz="1600"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8</a:t>
            </a:fld>
            <a:endParaRPr lang="en-US"/>
          </a:p>
        </p:txBody>
      </p:sp>
    </p:spTree>
    <p:extLst>
      <p:ext uri="{BB962C8B-B14F-4D97-AF65-F5344CB8AC3E}">
        <p14:creationId xmlns:p14="http://schemas.microsoft.com/office/powerpoint/2010/main" val="1781994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Assumed ROE* of 12%—which is the 10-year average of the ROE on the US stock market (through 2017) ) and approximately the long-term average ROE for overall emerging markets (12.2%).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649113F-0DCE-7D40-9684-257778C5150D}" type="slidenum">
              <a:rPr lang="en-US" smtClean="0"/>
              <a:t>9</a:t>
            </a:fld>
            <a:endParaRPr lang="en-US"/>
          </a:p>
        </p:txBody>
      </p:sp>
    </p:spTree>
    <p:extLst>
      <p:ext uri="{BB962C8B-B14F-4D97-AF65-F5344CB8AC3E}">
        <p14:creationId xmlns:p14="http://schemas.microsoft.com/office/powerpoint/2010/main" val="3807736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25/09/2019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1735638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423449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1721286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5CAA694-9CF2-448C-9DD7-5B2ADFB6B78A}"/>
              </a:ext>
            </a:extLst>
          </p:cNvPr>
          <p:cNvSpPr>
            <a:spLocks noGrp="1"/>
          </p:cNvSpPr>
          <p:nvPr>
            <p:ph sz="quarter" idx="10"/>
          </p:nvPr>
        </p:nvSpPr>
        <p:spPr>
          <a:xfrm>
            <a:off x="486834" y="1159776"/>
            <a:ext cx="11705167" cy="5118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
        <p:nvSpPr>
          <p:cNvPr id="8" name="Title Placeholder 1">
            <a:extLst>
              <a:ext uri="{FF2B5EF4-FFF2-40B4-BE49-F238E27FC236}">
                <a16:creationId xmlns:a16="http://schemas.microsoft.com/office/drawing/2014/main" id="{FAE50819-6FE0-9D4E-A69A-F2D953A780AD}"/>
              </a:ext>
            </a:extLst>
          </p:cNvPr>
          <p:cNvSpPr>
            <a:spLocks noGrp="1"/>
          </p:cNvSpPr>
          <p:nvPr>
            <p:ph type="title"/>
          </p:nvPr>
        </p:nvSpPr>
        <p:spPr>
          <a:xfrm>
            <a:off x="1464447" y="5170"/>
            <a:ext cx="10471521" cy="836441"/>
          </a:xfrm>
          <a:prstGeom prst="rect">
            <a:avLst/>
          </a:prstGeom>
          <a:noFill/>
        </p:spPr>
        <p:txBody>
          <a:bodyPr vert="horz" lIns="228600" tIns="45720" rIns="91440" bIns="45720" rtlCol="0" anchor="b" anchorCtr="0">
            <a:normAutofit/>
          </a:bodyPr>
          <a:lstStyle>
            <a:lvl1pPr>
              <a:defRPr sz="4400"/>
            </a:lvl1pPr>
          </a:lstStyle>
          <a:p>
            <a:r>
              <a:rPr lang="en-US" dirty="0"/>
              <a:t>Click to edit Master title style</a:t>
            </a:r>
          </a:p>
        </p:txBody>
      </p:sp>
    </p:spTree>
    <p:extLst>
      <p:ext uri="{BB962C8B-B14F-4D97-AF65-F5344CB8AC3E}">
        <p14:creationId xmlns:p14="http://schemas.microsoft.com/office/powerpoint/2010/main" val="4177108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5CAA694-9CF2-448C-9DD7-5B2ADFB6B78A}"/>
              </a:ext>
            </a:extLst>
          </p:cNvPr>
          <p:cNvSpPr>
            <a:spLocks noGrp="1"/>
          </p:cNvSpPr>
          <p:nvPr>
            <p:ph sz="quarter" idx="10"/>
          </p:nvPr>
        </p:nvSpPr>
        <p:spPr>
          <a:xfrm>
            <a:off x="256118" y="1014413"/>
            <a:ext cx="5791284" cy="566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Content Placeholder 3">
            <a:extLst>
              <a:ext uri="{FF2B5EF4-FFF2-40B4-BE49-F238E27FC236}">
                <a16:creationId xmlns:a16="http://schemas.microsoft.com/office/drawing/2014/main" id="{5016A314-FD99-4353-820B-236C95EC4D97}"/>
              </a:ext>
            </a:extLst>
          </p:cNvPr>
          <p:cNvSpPr>
            <a:spLocks noGrp="1"/>
          </p:cNvSpPr>
          <p:nvPr>
            <p:ph sz="quarter" idx="11"/>
          </p:nvPr>
        </p:nvSpPr>
        <p:spPr>
          <a:xfrm>
            <a:off x="6205643" y="1014413"/>
            <a:ext cx="5791284" cy="566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itle Placeholder 1">
            <a:extLst>
              <a:ext uri="{FF2B5EF4-FFF2-40B4-BE49-F238E27FC236}">
                <a16:creationId xmlns:a16="http://schemas.microsoft.com/office/drawing/2014/main" id="{7F6F1F82-4893-3C4B-A120-B0797AAEF90A}"/>
              </a:ext>
            </a:extLst>
          </p:cNvPr>
          <p:cNvSpPr>
            <a:spLocks noGrp="1"/>
          </p:cNvSpPr>
          <p:nvPr>
            <p:ph type="title"/>
          </p:nvPr>
        </p:nvSpPr>
        <p:spPr>
          <a:xfrm>
            <a:off x="1464447" y="5170"/>
            <a:ext cx="10471521" cy="836441"/>
          </a:xfrm>
          <a:prstGeom prst="rect">
            <a:avLst/>
          </a:prstGeom>
          <a:noFill/>
        </p:spPr>
        <p:txBody>
          <a:bodyPr vert="horz" lIns="228600" tIns="45720" rIns="91440" bIns="45720" rtlCol="0" anchor="b" anchorCtr="0">
            <a:normAutofit/>
          </a:bodyPr>
          <a:lstStyle/>
          <a:p>
            <a:r>
              <a:rPr lang="en-US" dirty="0"/>
              <a:t>Click to edit Master title style</a:t>
            </a:r>
          </a:p>
        </p:txBody>
      </p:sp>
    </p:spTree>
    <p:extLst>
      <p:ext uri="{BB962C8B-B14F-4D97-AF65-F5344CB8AC3E}">
        <p14:creationId xmlns:p14="http://schemas.microsoft.com/office/powerpoint/2010/main" val="4277599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315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7D0C6CEF-3F30-5644-AEEC-4228C0B92182}" type="slidenum">
              <a:rPr lang="en-US" smtClean="0"/>
              <a:t>‹#›</a:t>
            </a:fld>
            <a:endParaRPr lang="en-US"/>
          </a:p>
        </p:txBody>
      </p:sp>
      <p:sp>
        <p:nvSpPr>
          <p:cNvPr id="8" name="Title Placeholder 1">
            <a:extLst>
              <a:ext uri="{FF2B5EF4-FFF2-40B4-BE49-F238E27FC236}">
                <a16:creationId xmlns:a16="http://schemas.microsoft.com/office/drawing/2014/main" id="{BEC6C488-40AB-4143-AEF4-8973E4B89909}"/>
              </a:ext>
            </a:extLst>
          </p:cNvPr>
          <p:cNvSpPr>
            <a:spLocks noGrp="1"/>
          </p:cNvSpPr>
          <p:nvPr>
            <p:ph type="title"/>
          </p:nvPr>
        </p:nvSpPr>
        <p:spPr>
          <a:xfrm>
            <a:off x="1464447" y="5170"/>
            <a:ext cx="10471521" cy="836441"/>
          </a:xfrm>
          <a:prstGeom prst="rect">
            <a:avLst/>
          </a:prstGeom>
          <a:noFill/>
        </p:spPr>
        <p:txBody>
          <a:bodyPr vert="horz" lIns="228600" tIns="45720" rIns="91440" bIns="45720" rtlCol="0" anchor="b" anchorCtr="0">
            <a:normAutofit/>
          </a:bodyPr>
          <a:lstStyle/>
          <a:p>
            <a:r>
              <a:rPr lang="en-US" dirty="0"/>
              <a:t>Click to edit Master title style</a:t>
            </a:r>
          </a:p>
        </p:txBody>
      </p:sp>
    </p:spTree>
    <p:extLst>
      <p:ext uri="{BB962C8B-B14F-4D97-AF65-F5344CB8AC3E}">
        <p14:creationId xmlns:p14="http://schemas.microsoft.com/office/powerpoint/2010/main" val="2588644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25/09/2019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2822614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C6CEF-3F30-5644-AEEC-4228C0B92182}" type="slidenum">
              <a:rPr lang="en-US" smtClean="0"/>
              <a:t>‹#›</a:t>
            </a:fld>
            <a:endParaRPr lang="en-US" dirty="0"/>
          </a:p>
        </p:txBody>
      </p:sp>
    </p:spTree>
    <p:extLst>
      <p:ext uri="{BB962C8B-B14F-4D97-AF65-F5344CB8AC3E}">
        <p14:creationId xmlns:p14="http://schemas.microsoft.com/office/powerpoint/2010/main" val="835365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2402561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3440197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0C6CEF-3F30-5644-AEEC-4228C0B92182}" type="slidenum">
              <a:rPr lang="en-US" smtClean="0"/>
              <a:t>‹#›</a:t>
            </a:fld>
            <a:endParaRPr lang="en-US"/>
          </a:p>
        </p:txBody>
      </p:sp>
      <p:sp>
        <p:nvSpPr>
          <p:cNvPr id="6" name="Flowchart: Merge 5">
            <a:extLst>
              <a:ext uri="{FF2B5EF4-FFF2-40B4-BE49-F238E27FC236}">
                <a16:creationId xmlns:a16="http://schemas.microsoft.com/office/drawing/2014/main" id="{07EFE049-FF0F-4E93-A791-8C99BAC40E76}"/>
              </a:ext>
            </a:extLst>
          </p:cNvPr>
          <p:cNvSpPr/>
          <p:nvPr userDrawn="1"/>
        </p:nvSpPr>
        <p:spPr>
          <a:xfrm rot="5400000">
            <a:off x="1926654" y="382631"/>
            <a:ext cx="365125" cy="486833"/>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800"/>
          </a:p>
        </p:txBody>
      </p:sp>
    </p:spTree>
    <p:extLst>
      <p:ext uri="{BB962C8B-B14F-4D97-AF65-F5344CB8AC3E}">
        <p14:creationId xmlns:p14="http://schemas.microsoft.com/office/powerpoint/2010/main" val="2114718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1114059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835051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C6CEF-3F30-5644-AEEC-4228C0B92182}" type="slidenum">
              <a:rPr lang="en-US" smtClean="0"/>
              <a:t>‹#›</a:t>
            </a:fld>
            <a:endParaRPr lang="en-US"/>
          </a:p>
        </p:txBody>
      </p:sp>
    </p:spTree>
    <p:extLst>
      <p:ext uri="{BB962C8B-B14F-4D97-AF65-F5344CB8AC3E}">
        <p14:creationId xmlns:p14="http://schemas.microsoft.com/office/powerpoint/2010/main" val="2741267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25/09/2019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Graphic 6">
            <a:extLst>
              <a:ext uri="{FF2B5EF4-FFF2-40B4-BE49-F238E27FC236}">
                <a16:creationId xmlns:a16="http://schemas.microsoft.com/office/drawing/2014/main" id="{7CFD8AE1-9DDA-4A52-85AD-81C13CBDD900}"/>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95751" y="78454"/>
            <a:ext cx="1173611" cy="836441"/>
          </a:xfrm>
          <a:prstGeom prst="rect">
            <a:avLst/>
          </a:prstGeom>
        </p:spPr>
      </p:pic>
      <p:pic>
        <p:nvPicPr>
          <p:cNvPr id="8" name="Picture 12">
            <a:extLst>
              <a:ext uri="{FF2B5EF4-FFF2-40B4-BE49-F238E27FC236}">
                <a16:creationId xmlns:a16="http://schemas.microsoft.com/office/drawing/2014/main" id="{85E480EF-6B05-4261-8BEF-324C9A5D0E76}"/>
              </a:ext>
            </a:extLst>
          </p:cNvPr>
          <p:cNvPicPr>
            <a:picLocks noChangeAspect="1"/>
          </p:cNvPicPr>
          <p:nvPr userDrawn="1"/>
        </p:nvPicPr>
        <p:blipFill>
          <a:blip r:embed="rId19"/>
          <a:stretch>
            <a:fillRect/>
          </a:stretch>
        </p:blipFill>
        <p:spPr>
          <a:xfrm>
            <a:off x="10997432" y="5944862"/>
            <a:ext cx="889193" cy="666895"/>
          </a:xfrm>
          <a:prstGeom prst="rect">
            <a:avLst/>
          </a:prstGeom>
        </p:spPr>
      </p:pic>
    </p:spTree>
    <p:extLst>
      <p:ext uri="{BB962C8B-B14F-4D97-AF65-F5344CB8AC3E}">
        <p14:creationId xmlns:p14="http://schemas.microsoft.com/office/powerpoint/2010/main" val="215061437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72" r:id="rId12"/>
    <p:sldLayoutId id="2147483673" r:id="rId13"/>
    <p:sldLayoutId id="2147483661" r:id="rId14"/>
    <p:sldLayoutId id="2147483664"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BCA4488-F779-4E6E-9E24-B3E6931BE88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0222" r="55633" b="17018"/>
          <a:stretch/>
        </p:blipFill>
        <p:spPr>
          <a:xfrm>
            <a:off x="6486176" y="0"/>
            <a:ext cx="4181825" cy="6858000"/>
          </a:xfrm>
          <a:prstGeom prst="rect">
            <a:avLst/>
          </a:prstGeom>
        </p:spPr>
      </p:pic>
      <p:sp>
        <p:nvSpPr>
          <p:cNvPr id="6" name="TextBox 5">
            <a:extLst>
              <a:ext uri="{FF2B5EF4-FFF2-40B4-BE49-F238E27FC236}">
                <a16:creationId xmlns:a16="http://schemas.microsoft.com/office/drawing/2014/main" id="{1FFD0A4C-F36B-4F81-A7F2-DD3E893DBC44}"/>
              </a:ext>
            </a:extLst>
          </p:cNvPr>
          <p:cNvSpPr txBox="1"/>
          <p:nvPr/>
        </p:nvSpPr>
        <p:spPr>
          <a:xfrm>
            <a:off x="134452" y="934622"/>
            <a:ext cx="10533549" cy="1569660"/>
          </a:xfrm>
          <a:prstGeom prst="rect">
            <a:avLst/>
          </a:prstGeom>
          <a:noFill/>
        </p:spPr>
        <p:txBody>
          <a:bodyPr wrap="square" rtlCol="0">
            <a:spAutoFit/>
          </a:bodyPr>
          <a:lstStyle/>
          <a:p>
            <a:r>
              <a:rPr lang="en-US" sz="4800" dirty="0"/>
              <a:t>State-Owned Enterprises –Reforms, Opportunities, and Challenges</a:t>
            </a:r>
          </a:p>
        </p:txBody>
      </p:sp>
      <p:sp>
        <p:nvSpPr>
          <p:cNvPr id="7" name="Rectangle 6">
            <a:extLst>
              <a:ext uri="{FF2B5EF4-FFF2-40B4-BE49-F238E27FC236}">
                <a16:creationId xmlns:a16="http://schemas.microsoft.com/office/drawing/2014/main" id="{77E55522-B6EB-4EA1-913C-A0178EAA0305}"/>
              </a:ext>
            </a:extLst>
          </p:cNvPr>
          <p:cNvSpPr/>
          <p:nvPr/>
        </p:nvSpPr>
        <p:spPr>
          <a:xfrm>
            <a:off x="228600" y="5008563"/>
            <a:ext cx="6697864" cy="1600438"/>
          </a:xfrm>
          <a:prstGeom prst="rect">
            <a:avLst/>
          </a:prstGeom>
        </p:spPr>
        <p:txBody>
          <a:bodyPr wrap="square">
            <a:spAutoFit/>
          </a:bodyPr>
          <a:lstStyle/>
          <a:p>
            <a:r>
              <a:rPr lang="en-PH" i="1" dirty="0"/>
              <a:t>Kaukab Naqvi, </a:t>
            </a:r>
          </a:p>
          <a:p>
            <a:r>
              <a:rPr lang="en-PH" sz="1600" i="1" dirty="0"/>
              <a:t>Economist, </a:t>
            </a:r>
          </a:p>
          <a:p>
            <a:r>
              <a:rPr lang="en-PH" sz="1600" i="1" dirty="0"/>
              <a:t>Economics Research and Regional Cooperation Department, </a:t>
            </a:r>
          </a:p>
          <a:p>
            <a:r>
              <a:rPr lang="en-PH" sz="1600" i="1" dirty="0"/>
              <a:t>Asian Development Bank.</a:t>
            </a:r>
          </a:p>
          <a:p>
            <a:endParaRPr lang="en-PH" sz="1600" i="1" dirty="0"/>
          </a:p>
          <a:p>
            <a:endParaRPr lang="en-US" sz="1600" b="1" i="1" dirty="0"/>
          </a:p>
        </p:txBody>
      </p:sp>
    </p:spTree>
    <p:extLst>
      <p:ext uri="{BB962C8B-B14F-4D97-AF65-F5344CB8AC3E}">
        <p14:creationId xmlns:p14="http://schemas.microsoft.com/office/powerpoint/2010/main" val="2503928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84377" y="-37312"/>
            <a:ext cx="10907623" cy="1458607"/>
          </a:xfrm>
        </p:spPr>
        <p:txBody>
          <a:bodyPr anchor="t">
            <a:noAutofit/>
          </a:bodyPr>
          <a:lstStyle/>
          <a:p>
            <a:r>
              <a:rPr lang="en-US" sz="3600" b="1" dirty="0"/>
              <a:t>In addition to on-budget subsidies, various implicit subsidies and support contribute to ’soft-budget constraints’ for SOEs</a:t>
            </a:r>
          </a:p>
        </p:txBody>
      </p:sp>
      <p:sp>
        <p:nvSpPr>
          <p:cNvPr id="2" name="Rectangle 1">
            <a:extLst>
              <a:ext uri="{FF2B5EF4-FFF2-40B4-BE49-F238E27FC236}">
                <a16:creationId xmlns:a16="http://schemas.microsoft.com/office/drawing/2014/main" id="{E7FA1BEF-F7D5-4474-8491-B3E546C2AA2E}"/>
              </a:ext>
            </a:extLst>
          </p:cNvPr>
          <p:cNvSpPr/>
          <p:nvPr/>
        </p:nvSpPr>
        <p:spPr>
          <a:xfrm>
            <a:off x="215348" y="2281842"/>
            <a:ext cx="5212429" cy="3447098"/>
          </a:xfrm>
          <a:prstGeom prst="rect">
            <a:avLst/>
          </a:prstGeom>
        </p:spPr>
        <p:txBody>
          <a:bodyPr wrap="square">
            <a:spAutoFit/>
          </a:bodyPr>
          <a:lstStyle/>
          <a:p>
            <a:r>
              <a:rPr lang="en-US" sz="2000" b="1" i="1" dirty="0"/>
              <a:t>Implicit Subsidy = Profit – Equity x ROE*</a:t>
            </a:r>
            <a:endParaRPr lang="en-US" sz="2000" dirty="0"/>
          </a:p>
          <a:p>
            <a:endParaRPr lang="en-US" sz="900" dirty="0"/>
          </a:p>
          <a:p>
            <a:r>
              <a:rPr lang="en-US" sz="2000" dirty="0"/>
              <a:t>Comparing the combined financial ‘underperformance’ of SOEs relative to 12% benchmark reflecting long-term average ROE for US and emerging mkt economies, suggests varying degree of foregone profits.</a:t>
            </a:r>
          </a:p>
          <a:p>
            <a:endParaRPr lang="en-US" sz="2000" dirty="0"/>
          </a:p>
          <a:p>
            <a:endParaRPr lang="en-US" sz="900" dirty="0"/>
          </a:p>
          <a:p>
            <a:r>
              <a:rPr lang="en-US" sz="2000" dirty="0"/>
              <a:t>Total amount of foregone profits, in percent of GDP : PRC (-2.5%), Indonesia (-0.6%), Kazakhstan (-2.4%) and Viet Nam (+0.8%).</a:t>
            </a:r>
          </a:p>
        </p:txBody>
      </p:sp>
      <p:sp>
        <p:nvSpPr>
          <p:cNvPr id="9" name="Rectangle 8">
            <a:extLst>
              <a:ext uri="{FF2B5EF4-FFF2-40B4-BE49-F238E27FC236}">
                <a16:creationId xmlns:a16="http://schemas.microsoft.com/office/drawing/2014/main" id="{CAEEF1CC-8CFD-4FCF-975A-256A34A74457}"/>
              </a:ext>
            </a:extLst>
          </p:cNvPr>
          <p:cNvSpPr/>
          <p:nvPr/>
        </p:nvSpPr>
        <p:spPr>
          <a:xfrm>
            <a:off x="5474269" y="6596390"/>
            <a:ext cx="3634328" cy="261610"/>
          </a:xfrm>
          <a:prstGeom prst="rect">
            <a:avLst/>
          </a:prstGeom>
        </p:spPr>
        <p:txBody>
          <a:bodyPr wrap="none">
            <a:spAutoFit/>
          </a:bodyPr>
          <a:lstStyle/>
          <a:p>
            <a:pPr marL="57150" marR="0">
              <a:spcBef>
                <a:spcPts val="0"/>
              </a:spcBef>
              <a:spcAft>
                <a:spcPts val="0"/>
              </a:spcAft>
            </a:pPr>
            <a:r>
              <a:rPr lang="en-US" sz="1100" dirty="0">
                <a:latin typeface="Arial" panose="020B0604020202020204" pitchFamily="34" charset="0"/>
                <a:ea typeface="Calibri" panose="020F0502020204030204" pitchFamily="34" charset="0"/>
                <a:cs typeface="Times New Roman" panose="02020603050405020304" pitchFamily="18" charset="0"/>
              </a:rPr>
              <a:t>Source: Author calculations based on Orbis Database.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9614D1F-83CD-4DAC-96CF-33367C61534A}"/>
              </a:ext>
            </a:extLst>
          </p:cNvPr>
          <p:cNvSpPr txBox="1"/>
          <p:nvPr/>
        </p:nvSpPr>
        <p:spPr>
          <a:xfrm>
            <a:off x="6548177" y="1943288"/>
            <a:ext cx="4547758" cy="461665"/>
          </a:xfrm>
          <a:prstGeom prst="rect">
            <a:avLst/>
          </a:prstGeom>
          <a:noFill/>
        </p:spPr>
        <p:txBody>
          <a:bodyPr wrap="square" rtlCol="0">
            <a:spAutoFit/>
          </a:bodyPr>
          <a:lstStyle/>
          <a:p>
            <a:pPr algn="ctr"/>
            <a:r>
              <a:rPr lang="en-US" sz="2400" b="1" dirty="0"/>
              <a:t>Implicit Subsidy (% of GDP)</a:t>
            </a:r>
          </a:p>
        </p:txBody>
      </p:sp>
      <p:pic>
        <p:nvPicPr>
          <p:cNvPr id="4" name="Picture 3">
            <a:extLst>
              <a:ext uri="{FF2B5EF4-FFF2-40B4-BE49-F238E27FC236}">
                <a16:creationId xmlns:a16="http://schemas.microsoft.com/office/drawing/2014/main" id="{B77C2E5D-485F-49CB-836F-0010C143ED00}"/>
              </a:ext>
            </a:extLst>
          </p:cNvPr>
          <p:cNvPicPr>
            <a:picLocks noChangeAspect="1"/>
          </p:cNvPicPr>
          <p:nvPr/>
        </p:nvPicPr>
        <p:blipFill>
          <a:blip r:embed="rId3"/>
          <a:stretch>
            <a:fillRect/>
          </a:stretch>
        </p:blipFill>
        <p:spPr>
          <a:xfrm>
            <a:off x="5667461" y="2445026"/>
            <a:ext cx="6309191" cy="4173127"/>
          </a:xfrm>
          <a:prstGeom prst="rect">
            <a:avLst/>
          </a:prstGeom>
        </p:spPr>
      </p:pic>
    </p:spTree>
    <p:extLst>
      <p:ext uri="{BB962C8B-B14F-4D97-AF65-F5344CB8AC3E}">
        <p14:creationId xmlns:p14="http://schemas.microsoft.com/office/powerpoint/2010/main" val="2941928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95132" y="142114"/>
            <a:ext cx="10692881" cy="456941"/>
          </a:xfrm>
        </p:spPr>
        <p:txBody>
          <a:bodyPr>
            <a:normAutofit fontScale="90000"/>
          </a:bodyPr>
          <a:lstStyle/>
          <a:p>
            <a:r>
              <a:rPr lang="en-US" b="1" dirty="0"/>
              <a:t>Efficiency Analysis </a:t>
            </a:r>
          </a:p>
        </p:txBody>
      </p:sp>
      <p:sp>
        <p:nvSpPr>
          <p:cNvPr id="2" name="Rectangle 1">
            <a:extLst>
              <a:ext uri="{FF2B5EF4-FFF2-40B4-BE49-F238E27FC236}">
                <a16:creationId xmlns:a16="http://schemas.microsoft.com/office/drawing/2014/main" id="{E7FA1BEF-F7D5-4474-8491-B3E546C2AA2E}"/>
              </a:ext>
            </a:extLst>
          </p:cNvPr>
          <p:cNvSpPr/>
          <p:nvPr/>
        </p:nvSpPr>
        <p:spPr>
          <a:xfrm>
            <a:off x="45051" y="5173371"/>
            <a:ext cx="9854324" cy="1631216"/>
          </a:xfrm>
          <a:prstGeom prst="rect">
            <a:avLst/>
          </a:prstGeom>
        </p:spPr>
        <p:txBody>
          <a:bodyPr wrap="square">
            <a:spAutoFit/>
          </a:bodyPr>
          <a:lstStyle/>
          <a:p>
            <a:r>
              <a:rPr lang="en-US" sz="2000" dirty="0"/>
              <a:t>A higher sales to assets ratio indicates a more efficient use of assets, while a lower ratio indicates that the firm in that industry is not utilizing its assets efficiently. </a:t>
            </a:r>
          </a:p>
          <a:p>
            <a:endParaRPr lang="en-US" sz="2000" dirty="0"/>
          </a:p>
          <a:p>
            <a:r>
              <a:rPr lang="en-US" sz="2000" dirty="0"/>
              <a:t>ROCE measures the efficiency by which the sum of shareholders’ equity and debt are deployed to generate profits. </a:t>
            </a:r>
          </a:p>
        </p:txBody>
      </p:sp>
      <p:sp>
        <p:nvSpPr>
          <p:cNvPr id="8" name="Rectangle 7">
            <a:extLst>
              <a:ext uri="{FF2B5EF4-FFF2-40B4-BE49-F238E27FC236}">
                <a16:creationId xmlns:a16="http://schemas.microsoft.com/office/drawing/2014/main" id="{702461A4-5C55-4A6C-A034-701DEF44093F}"/>
              </a:ext>
            </a:extLst>
          </p:cNvPr>
          <p:cNvSpPr/>
          <p:nvPr/>
        </p:nvSpPr>
        <p:spPr>
          <a:xfrm>
            <a:off x="922131" y="848943"/>
            <a:ext cx="4467057" cy="342466"/>
          </a:xfrm>
          <a:prstGeom prst="rect">
            <a:avLst/>
          </a:prstGeom>
        </p:spPr>
        <p:txBody>
          <a:bodyPr wrap="none">
            <a:spAutoFit/>
          </a:bodyPr>
          <a:lstStyle/>
          <a:p>
            <a:pPr algn="ctr">
              <a:lnSpc>
                <a:spcPct val="107000"/>
              </a:lnSpc>
              <a:spcAft>
                <a:spcPts val="800"/>
              </a:spcAft>
            </a:pPr>
            <a:r>
              <a:rPr lang="en-US" sz="1600" b="1" dirty="0">
                <a:latin typeface="Arial" panose="020B0604020202020204" pitchFamily="34" charset="0"/>
                <a:ea typeface="Calibri" panose="020F0502020204030204" pitchFamily="34" charset="0"/>
                <a:cs typeface="Times New Roman" panose="02020603050405020304" pitchFamily="18" charset="0"/>
              </a:rPr>
              <a:t>Assets Turnover Ratio, (average 2009–2017)</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A3E5BE2A-8AE3-43C5-BB97-1B9233C43194}"/>
              </a:ext>
            </a:extLst>
          </p:cNvPr>
          <p:cNvGraphicFramePr>
            <a:graphicFrameLocks noGrp="1"/>
          </p:cNvGraphicFramePr>
          <p:nvPr>
            <p:extLst>
              <p:ext uri="{D42A27DB-BD31-4B8C-83A1-F6EECF244321}">
                <p14:modId xmlns:p14="http://schemas.microsoft.com/office/powerpoint/2010/main" val="1400353447"/>
              </p:ext>
            </p:extLst>
          </p:nvPr>
        </p:nvGraphicFramePr>
        <p:xfrm>
          <a:off x="224492" y="1246501"/>
          <a:ext cx="6245353" cy="3802610"/>
        </p:xfrm>
        <a:graphic>
          <a:graphicData uri="http://schemas.openxmlformats.org/drawingml/2006/table">
            <a:tbl>
              <a:tblPr firstRow="1" firstCol="1" bandRow="1">
                <a:tableStyleId>{C083E6E3-FA7D-4D7B-A595-EF9225AFEA82}</a:tableStyleId>
              </a:tblPr>
              <a:tblGrid>
                <a:gridCol w="1904299">
                  <a:extLst>
                    <a:ext uri="{9D8B030D-6E8A-4147-A177-3AD203B41FA5}">
                      <a16:colId xmlns:a16="http://schemas.microsoft.com/office/drawing/2014/main" val="347414380"/>
                    </a:ext>
                  </a:extLst>
                </a:gridCol>
                <a:gridCol w="695930">
                  <a:extLst>
                    <a:ext uri="{9D8B030D-6E8A-4147-A177-3AD203B41FA5}">
                      <a16:colId xmlns:a16="http://schemas.microsoft.com/office/drawing/2014/main" val="2311712700"/>
                    </a:ext>
                  </a:extLst>
                </a:gridCol>
                <a:gridCol w="787341">
                  <a:extLst>
                    <a:ext uri="{9D8B030D-6E8A-4147-A177-3AD203B41FA5}">
                      <a16:colId xmlns:a16="http://schemas.microsoft.com/office/drawing/2014/main" val="88000111"/>
                    </a:ext>
                  </a:extLst>
                </a:gridCol>
                <a:gridCol w="956153">
                  <a:extLst>
                    <a:ext uri="{9D8B030D-6E8A-4147-A177-3AD203B41FA5}">
                      <a16:colId xmlns:a16="http://schemas.microsoft.com/office/drawing/2014/main" val="725033032"/>
                    </a:ext>
                  </a:extLst>
                </a:gridCol>
                <a:gridCol w="734630">
                  <a:extLst>
                    <a:ext uri="{9D8B030D-6E8A-4147-A177-3AD203B41FA5}">
                      <a16:colId xmlns:a16="http://schemas.microsoft.com/office/drawing/2014/main" val="503169939"/>
                    </a:ext>
                  </a:extLst>
                </a:gridCol>
                <a:gridCol w="596511">
                  <a:extLst>
                    <a:ext uri="{9D8B030D-6E8A-4147-A177-3AD203B41FA5}">
                      <a16:colId xmlns:a16="http://schemas.microsoft.com/office/drawing/2014/main" val="1515123827"/>
                    </a:ext>
                  </a:extLst>
                </a:gridCol>
                <a:gridCol w="570489">
                  <a:extLst>
                    <a:ext uri="{9D8B030D-6E8A-4147-A177-3AD203B41FA5}">
                      <a16:colId xmlns:a16="http://schemas.microsoft.com/office/drawing/2014/main" val="66063255"/>
                    </a:ext>
                  </a:extLst>
                </a:gridCol>
              </a:tblGrid>
              <a:tr h="418280">
                <a:tc>
                  <a:txBody>
                    <a:bodyPr/>
                    <a:lstStyle/>
                    <a:p>
                      <a:pPr marL="0" marR="0" algn="l">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PRC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Indonesia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Kazakhstan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Republic of Korea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Sri Lanka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a:effectLst/>
                        </a:rPr>
                        <a:t>Viet Nam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53861315"/>
                  </a:ext>
                </a:extLst>
              </a:tr>
              <a:tr h="249869">
                <a:tc>
                  <a:txBody>
                    <a:bodyPr/>
                    <a:lstStyle/>
                    <a:p>
                      <a:pPr marL="0" marR="0" algn="l">
                        <a:lnSpc>
                          <a:spcPct val="107000"/>
                        </a:lnSpc>
                        <a:spcBef>
                          <a:spcPts val="0"/>
                        </a:spcBef>
                        <a:spcAft>
                          <a:spcPts val="0"/>
                        </a:spcAft>
                      </a:pPr>
                      <a:r>
                        <a:rPr lang="en-US" sz="1200">
                          <a:effectLst/>
                        </a:rPr>
                        <a:t>Mining and quarrying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rPr>
                        <a:t>0.57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0.28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0.33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07000"/>
                        </a:lnSpc>
                      </a:pPr>
                      <a:endParaRPr lang="en-US" sz="12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1.19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17712231"/>
                  </a:ext>
                </a:extLst>
              </a:tr>
              <a:tr h="224882">
                <a:tc>
                  <a:txBody>
                    <a:bodyPr/>
                    <a:lstStyle/>
                    <a:p>
                      <a:pPr marL="0" marR="0" algn="l">
                        <a:lnSpc>
                          <a:spcPct val="107000"/>
                        </a:lnSpc>
                        <a:spcBef>
                          <a:spcPts val="0"/>
                        </a:spcBef>
                        <a:spcAft>
                          <a:spcPts val="0"/>
                        </a:spcAft>
                      </a:pPr>
                      <a:r>
                        <a:rPr lang="en-US" sz="1200" dirty="0">
                          <a:solidFill>
                            <a:srgbClr val="FF0000"/>
                          </a:solidFill>
                          <a:effectLst/>
                        </a:rPr>
                        <a:t>Manufacturing</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0.66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0.09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0.58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b="1" dirty="0">
                          <a:solidFill>
                            <a:srgbClr val="FF0000"/>
                          </a:solidFill>
                          <a:effectLst/>
                        </a:rPr>
                        <a:t>1.28</a:t>
                      </a:r>
                      <a:endParaRPr lang="en-US"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07000"/>
                        </a:lnSpc>
                      </a:pPr>
                      <a:endParaRPr lang="en-US" sz="12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0.60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19075639"/>
                  </a:ext>
                </a:extLst>
              </a:tr>
              <a:tr h="224882">
                <a:tc>
                  <a:txBody>
                    <a:bodyPr/>
                    <a:lstStyle/>
                    <a:p>
                      <a:pPr marL="0" marR="0" algn="l">
                        <a:lnSpc>
                          <a:spcPct val="107000"/>
                        </a:lnSpc>
                        <a:spcBef>
                          <a:spcPts val="0"/>
                        </a:spcBef>
                        <a:spcAft>
                          <a:spcPts val="0"/>
                        </a:spcAft>
                      </a:pPr>
                      <a:r>
                        <a:rPr lang="en-US" sz="1200">
                          <a:effectLst/>
                        </a:rPr>
                        <a:t>Electricity and gas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rPr>
                        <a:t>0.50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0.40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0.36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07000"/>
                        </a:lnSpc>
                      </a:pPr>
                      <a:endParaRPr lang="en-US" sz="12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1.15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00323420"/>
                  </a:ext>
                </a:extLst>
              </a:tr>
              <a:tr h="224882">
                <a:tc>
                  <a:txBody>
                    <a:bodyPr/>
                    <a:lstStyle/>
                    <a:p>
                      <a:pPr marL="0" marR="0" algn="l">
                        <a:lnSpc>
                          <a:spcPct val="107000"/>
                        </a:lnSpc>
                        <a:spcBef>
                          <a:spcPts val="0"/>
                        </a:spcBef>
                        <a:spcAft>
                          <a:spcPts val="0"/>
                        </a:spcAft>
                      </a:pPr>
                      <a:r>
                        <a:rPr lang="en-US" sz="1200" dirty="0">
                          <a:solidFill>
                            <a:srgbClr val="FF0000"/>
                          </a:solidFill>
                          <a:effectLst/>
                        </a:rPr>
                        <a:t>Construction</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0.75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0.58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b="1" dirty="0">
                          <a:solidFill>
                            <a:srgbClr val="FF0000"/>
                          </a:solidFill>
                          <a:effectLst/>
                        </a:rPr>
                        <a:t>1.21</a:t>
                      </a:r>
                      <a:endParaRPr lang="en-US"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07000"/>
                        </a:lnSpc>
                      </a:pPr>
                      <a:endParaRPr lang="en-US" sz="12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0.45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03556808"/>
                  </a:ext>
                </a:extLst>
              </a:tr>
              <a:tr h="224882">
                <a:tc>
                  <a:txBody>
                    <a:bodyPr/>
                    <a:lstStyle/>
                    <a:p>
                      <a:pPr marL="0" marR="0" algn="l">
                        <a:lnSpc>
                          <a:spcPct val="107000"/>
                        </a:lnSpc>
                        <a:spcBef>
                          <a:spcPts val="0"/>
                        </a:spcBef>
                        <a:spcAft>
                          <a:spcPts val="0"/>
                        </a:spcAft>
                      </a:pPr>
                      <a:r>
                        <a:rPr lang="en-US" sz="1200" b="1">
                          <a:solidFill>
                            <a:srgbClr val="FF0000"/>
                          </a:solidFill>
                          <a:effectLst/>
                        </a:rPr>
                        <a:t>Wholesale and retail trade</a:t>
                      </a:r>
                      <a:endParaRPr lang="en-US" sz="12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b="1" dirty="0">
                          <a:solidFill>
                            <a:srgbClr val="FF0000"/>
                          </a:solidFill>
                          <a:effectLst/>
                        </a:rPr>
                        <a:t>1.78</a:t>
                      </a:r>
                      <a:endParaRPr lang="en-US"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0.53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0.78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07000"/>
                        </a:lnSpc>
                      </a:pPr>
                      <a:endParaRPr lang="en-US" sz="12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1.70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28827365"/>
                  </a:ext>
                </a:extLst>
              </a:tr>
              <a:tr h="224882">
                <a:tc>
                  <a:txBody>
                    <a:bodyPr/>
                    <a:lstStyle/>
                    <a:p>
                      <a:pPr marL="0" marR="0" algn="l">
                        <a:lnSpc>
                          <a:spcPct val="107000"/>
                        </a:lnSpc>
                        <a:spcBef>
                          <a:spcPts val="0"/>
                        </a:spcBef>
                        <a:spcAft>
                          <a:spcPts val="0"/>
                        </a:spcAft>
                      </a:pPr>
                      <a:r>
                        <a:rPr lang="en-US" sz="1200">
                          <a:effectLst/>
                        </a:rPr>
                        <a:t>Transportation and storage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0.53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0.35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07000"/>
                        </a:lnSpc>
                      </a:pPr>
                      <a:endParaRPr lang="en-US" sz="12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0.79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62365774"/>
                  </a:ext>
                </a:extLst>
              </a:tr>
              <a:tr h="183987">
                <a:tc>
                  <a:txBody>
                    <a:bodyPr/>
                    <a:lstStyle/>
                    <a:p>
                      <a:pPr marL="0" marR="0" algn="l">
                        <a:lnSpc>
                          <a:spcPct val="107000"/>
                        </a:lnSpc>
                        <a:spcBef>
                          <a:spcPts val="0"/>
                        </a:spcBef>
                        <a:spcAft>
                          <a:spcPts val="0"/>
                        </a:spcAft>
                      </a:pPr>
                      <a:r>
                        <a:rPr lang="en-US" sz="1200">
                          <a:effectLst/>
                        </a:rPr>
                        <a:t>Accommodation and food service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0.42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0.09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0.33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0.61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97138386"/>
                  </a:ext>
                </a:extLst>
              </a:tr>
              <a:tr h="224882">
                <a:tc>
                  <a:txBody>
                    <a:bodyPr/>
                    <a:lstStyle/>
                    <a:p>
                      <a:pPr marL="0" marR="0" algn="l">
                        <a:lnSpc>
                          <a:spcPct val="107000"/>
                        </a:lnSpc>
                        <a:spcBef>
                          <a:spcPts val="0"/>
                        </a:spcBef>
                        <a:spcAft>
                          <a:spcPts val="0"/>
                        </a:spcAft>
                      </a:pPr>
                      <a:r>
                        <a:rPr lang="en-US" sz="1200" dirty="0">
                          <a:solidFill>
                            <a:srgbClr val="FF0000"/>
                          </a:solidFill>
                          <a:effectLst/>
                        </a:rPr>
                        <a:t>Information and communication</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0.41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0.59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0.68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b="1" dirty="0">
                          <a:solidFill>
                            <a:srgbClr val="FF0000"/>
                          </a:solidFill>
                          <a:effectLst/>
                        </a:rPr>
                        <a:t>1.23</a:t>
                      </a:r>
                      <a:endParaRPr lang="en-US"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07000"/>
                        </a:lnSpc>
                      </a:pPr>
                      <a:endParaRPr lang="en-US" sz="12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0.53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70416742"/>
                  </a:ext>
                </a:extLst>
              </a:tr>
              <a:tr h="224882">
                <a:tc>
                  <a:txBody>
                    <a:bodyPr/>
                    <a:lstStyle/>
                    <a:p>
                      <a:pPr marL="0" marR="0" algn="l">
                        <a:lnSpc>
                          <a:spcPct val="107000"/>
                        </a:lnSpc>
                        <a:spcBef>
                          <a:spcPts val="0"/>
                        </a:spcBef>
                        <a:spcAft>
                          <a:spcPts val="0"/>
                        </a:spcAft>
                      </a:pPr>
                      <a:r>
                        <a:rPr lang="en-US" sz="1200">
                          <a:effectLst/>
                        </a:rPr>
                        <a:t>Real estate activities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0.28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07000"/>
                        </a:lnSpc>
                      </a:pPr>
                      <a:endParaRPr lang="en-US" sz="12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07000"/>
                        </a:lnSpc>
                      </a:pPr>
                      <a:endParaRPr lang="en-US" sz="12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0.45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50300641"/>
                  </a:ext>
                </a:extLst>
              </a:tr>
              <a:tr h="224882">
                <a:tc>
                  <a:txBody>
                    <a:bodyPr/>
                    <a:lstStyle/>
                    <a:p>
                      <a:pPr marL="0" marR="0" algn="l">
                        <a:lnSpc>
                          <a:spcPct val="107000"/>
                        </a:lnSpc>
                        <a:spcBef>
                          <a:spcPts val="0"/>
                        </a:spcBef>
                        <a:spcAft>
                          <a:spcPts val="0"/>
                        </a:spcAft>
                      </a:pPr>
                      <a:r>
                        <a:rPr lang="en-US" sz="1200">
                          <a:effectLst/>
                        </a:rPr>
                        <a:t>Professional activities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0.48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0.62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07000"/>
                        </a:lnSpc>
                      </a:pPr>
                      <a:endParaRPr lang="en-US" sz="12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1.09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84040474"/>
                  </a:ext>
                </a:extLst>
              </a:tr>
              <a:tr h="224882">
                <a:tc>
                  <a:txBody>
                    <a:bodyPr/>
                    <a:lstStyle/>
                    <a:p>
                      <a:pPr marL="0" marR="0" algn="l">
                        <a:lnSpc>
                          <a:spcPct val="107000"/>
                        </a:lnSpc>
                        <a:spcBef>
                          <a:spcPts val="0"/>
                        </a:spcBef>
                        <a:spcAft>
                          <a:spcPts val="0"/>
                        </a:spcAft>
                      </a:pPr>
                      <a:r>
                        <a:rPr lang="en-US" sz="1200">
                          <a:effectLst/>
                        </a:rPr>
                        <a:t>Public administration and defense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07000"/>
                        </a:lnSpc>
                      </a:pPr>
                      <a:endParaRPr lang="en-US" sz="1200">
                        <a:effectLst/>
                        <a:latin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07000"/>
                        </a:lnSpc>
                      </a:pPr>
                      <a:endParaRPr lang="en-US" sz="12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2.31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07000"/>
                        </a:lnSpc>
                      </a:pPr>
                      <a:endParaRPr lang="en-US" sz="12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0.28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00385760"/>
                  </a:ext>
                </a:extLst>
              </a:tr>
              <a:tr h="224882">
                <a:tc>
                  <a:txBody>
                    <a:bodyPr/>
                    <a:lstStyle/>
                    <a:p>
                      <a:pPr marL="0" marR="0" algn="l">
                        <a:lnSpc>
                          <a:spcPct val="107000"/>
                        </a:lnSpc>
                        <a:spcBef>
                          <a:spcPts val="0"/>
                        </a:spcBef>
                        <a:spcAft>
                          <a:spcPts val="0"/>
                        </a:spcAft>
                      </a:pPr>
                      <a:r>
                        <a:rPr lang="en-US" sz="1200" dirty="0">
                          <a:solidFill>
                            <a:srgbClr val="FF0000"/>
                          </a:solidFill>
                          <a:effectLst/>
                        </a:rPr>
                        <a:t>Education</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0.25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07000"/>
                        </a:lnSpc>
                      </a:pPr>
                      <a:endParaRPr lang="en-US" sz="12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b="1" dirty="0">
                          <a:solidFill>
                            <a:srgbClr val="FF0000"/>
                          </a:solidFill>
                          <a:effectLst/>
                        </a:rPr>
                        <a:t>2.46</a:t>
                      </a:r>
                      <a:endParaRPr lang="en-US"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07000"/>
                        </a:lnSpc>
                      </a:pPr>
                      <a:endParaRPr lang="en-US" sz="12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3.34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03675957"/>
                  </a:ext>
                </a:extLst>
              </a:tr>
              <a:tr h="183987">
                <a:tc>
                  <a:txBody>
                    <a:bodyPr/>
                    <a:lstStyle/>
                    <a:p>
                      <a:pPr marL="0" marR="0" algn="l">
                        <a:lnSpc>
                          <a:spcPct val="107000"/>
                        </a:lnSpc>
                        <a:spcBef>
                          <a:spcPts val="0"/>
                        </a:spcBef>
                        <a:spcAft>
                          <a:spcPts val="0"/>
                        </a:spcAft>
                      </a:pPr>
                      <a:r>
                        <a:rPr lang="en-US" sz="1200">
                          <a:effectLst/>
                        </a:rPr>
                        <a:t>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0.52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rPr>
                        <a:t>0.25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rPr>
                        <a:t>0.34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0.93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0.20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dirty="0">
                          <a:effectLst/>
                        </a:rPr>
                        <a:t>0.76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09750132"/>
                  </a:ext>
                </a:extLst>
              </a:tr>
            </a:tbl>
          </a:graphicData>
        </a:graphic>
      </p:graphicFrame>
      <p:sp>
        <p:nvSpPr>
          <p:cNvPr id="11" name="Rectangle 10">
            <a:extLst>
              <a:ext uri="{FF2B5EF4-FFF2-40B4-BE49-F238E27FC236}">
                <a16:creationId xmlns:a16="http://schemas.microsoft.com/office/drawing/2014/main" id="{B6F9C2AC-9CD0-46C9-AE43-810491E75AD8}"/>
              </a:ext>
            </a:extLst>
          </p:cNvPr>
          <p:cNvSpPr/>
          <p:nvPr/>
        </p:nvSpPr>
        <p:spPr>
          <a:xfrm>
            <a:off x="7252051" y="4897796"/>
            <a:ext cx="3634328" cy="261610"/>
          </a:xfrm>
          <a:prstGeom prst="rect">
            <a:avLst/>
          </a:prstGeom>
        </p:spPr>
        <p:txBody>
          <a:bodyPr wrap="none">
            <a:spAutoFit/>
          </a:bodyPr>
          <a:lstStyle/>
          <a:p>
            <a:pPr marL="57150" marR="0">
              <a:spcBef>
                <a:spcPts val="0"/>
              </a:spcBef>
              <a:spcAft>
                <a:spcPts val="0"/>
              </a:spcAft>
            </a:pPr>
            <a:r>
              <a:rPr lang="en-US" sz="1100" dirty="0">
                <a:latin typeface="Arial" panose="020B0604020202020204" pitchFamily="34" charset="0"/>
                <a:ea typeface="Calibri" panose="020F0502020204030204" pitchFamily="34" charset="0"/>
                <a:cs typeface="Times New Roman" panose="02020603050405020304" pitchFamily="18" charset="0"/>
              </a:rPr>
              <a:t>Source: Author calculations based on Orbis Database.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3E6E895-BEBA-47E4-884E-E61BCCE1D1D1}"/>
              </a:ext>
            </a:extLst>
          </p:cNvPr>
          <p:cNvPicPr>
            <a:picLocks noChangeAspect="1"/>
          </p:cNvPicPr>
          <p:nvPr/>
        </p:nvPicPr>
        <p:blipFill>
          <a:blip r:embed="rId3"/>
          <a:stretch>
            <a:fillRect/>
          </a:stretch>
        </p:blipFill>
        <p:spPr>
          <a:xfrm>
            <a:off x="6730251" y="1496069"/>
            <a:ext cx="5102604" cy="3449254"/>
          </a:xfrm>
          <a:prstGeom prst="rect">
            <a:avLst/>
          </a:prstGeom>
        </p:spPr>
      </p:pic>
      <p:sp>
        <p:nvSpPr>
          <p:cNvPr id="12" name="Rectangle 11">
            <a:extLst>
              <a:ext uri="{FF2B5EF4-FFF2-40B4-BE49-F238E27FC236}">
                <a16:creationId xmlns:a16="http://schemas.microsoft.com/office/drawing/2014/main" id="{F1D2BD2B-E3DE-4017-9BCF-1D7F4481E924}"/>
              </a:ext>
            </a:extLst>
          </p:cNvPr>
          <p:cNvSpPr/>
          <p:nvPr/>
        </p:nvSpPr>
        <p:spPr>
          <a:xfrm>
            <a:off x="6995548" y="1148863"/>
            <a:ext cx="4450257" cy="338554"/>
          </a:xfrm>
          <a:prstGeom prst="rect">
            <a:avLst/>
          </a:prstGeom>
        </p:spPr>
        <p:txBody>
          <a:bodyPr wrap="none">
            <a:spAutoFit/>
          </a:bodyPr>
          <a:lstStyle/>
          <a:p>
            <a:pPr algn="ctr"/>
            <a:r>
              <a:rPr lang="en-US" sz="1600" b="1" dirty="0">
                <a:latin typeface="Arial" panose="020B0604020202020204" pitchFamily="34" charset="0"/>
                <a:ea typeface="Calibri" panose="020F0502020204030204" pitchFamily="34" charset="0"/>
                <a:cs typeface="Times New Roman" panose="02020603050405020304" pitchFamily="18" charset="0"/>
              </a:rPr>
              <a:t>Return on Capital Employed %, (2009–2017)</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4124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95133" y="-29594"/>
            <a:ext cx="10692881" cy="836441"/>
          </a:xfrm>
        </p:spPr>
        <p:txBody>
          <a:bodyPr>
            <a:normAutofit/>
          </a:bodyPr>
          <a:lstStyle/>
          <a:p>
            <a:r>
              <a:rPr lang="en-US" b="1" dirty="0"/>
              <a:t>Efficiency Analysis </a:t>
            </a:r>
          </a:p>
        </p:txBody>
      </p:sp>
      <p:sp>
        <p:nvSpPr>
          <p:cNvPr id="2" name="Rectangle 1">
            <a:extLst>
              <a:ext uri="{FF2B5EF4-FFF2-40B4-BE49-F238E27FC236}">
                <a16:creationId xmlns:a16="http://schemas.microsoft.com/office/drawing/2014/main" id="{E7FA1BEF-F7D5-4474-8491-B3E546C2AA2E}"/>
              </a:ext>
            </a:extLst>
          </p:cNvPr>
          <p:cNvSpPr/>
          <p:nvPr/>
        </p:nvSpPr>
        <p:spPr>
          <a:xfrm>
            <a:off x="384395" y="1292193"/>
            <a:ext cx="10692880" cy="4832092"/>
          </a:xfrm>
          <a:prstGeom prst="rect">
            <a:avLst/>
          </a:prstGeom>
        </p:spPr>
        <p:txBody>
          <a:bodyPr wrap="square">
            <a:spAutoFit/>
          </a:bodyPr>
          <a:lstStyle/>
          <a:p>
            <a:r>
              <a:rPr lang="en-US" sz="2800" dirty="0"/>
              <a:t>Operational efficiency is the capability of an enterprise to deliver gods and services in a timely and cost-effective manner using strategies and techniques. </a:t>
            </a:r>
          </a:p>
          <a:p>
            <a:endParaRPr lang="en-US" sz="2800" dirty="0"/>
          </a:p>
          <a:p>
            <a:r>
              <a:rPr lang="en-US" sz="2800" dirty="0"/>
              <a:t>We use data envelope analysis (DEA) to capture operational efficiency of SOEs. </a:t>
            </a:r>
          </a:p>
          <a:p>
            <a:endParaRPr lang="en-US" sz="2800" dirty="0"/>
          </a:p>
          <a:p>
            <a:r>
              <a:rPr lang="en-US" sz="2800" dirty="0"/>
              <a:t>The results of the analysis show that, during 2009–2017, the Republic of Korea with a relative efficiency of 1.0 lies on the efficient frontier. Other countries with efficiency ratings of less than 1.0 typically lie inside the efficient frontier, reflecting various degrees of inefficiency.</a:t>
            </a:r>
          </a:p>
        </p:txBody>
      </p:sp>
    </p:spTree>
    <p:extLst>
      <p:ext uri="{BB962C8B-B14F-4D97-AF65-F5344CB8AC3E}">
        <p14:creationId xmlns:p14="http://schemas.microsoft.com/office/powerpoint/2010/main" val="165384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95133" y="-29594"/>
            <a:ext cx="10692881" cy="836441"/>
          </a:xfrm>
        </p:spPr>
        <p:txBody>
          <a:bodyPr>
            <a:normAutofit/>
          </a:bodyPr>
          <a:lstStyle/>
          <a:p>
            <a:r>
              <a:rPr lang="en-US" b="1" dirty="0"/>
              <a:t>Efficiency Analysis </a:t>
            </a:r>
          </a:p>
        </p:txBody>
      </p:sp>
      <p:sp>
        <p:nvSpPr>
          <p:cNvPr id="11" name="Rectangle 10">
            <a:extLst>
              <a:ext uri="{FF2B5EF4-FFF2-40B4-BE49-F238E27FC236}">
                <a16:creationId xmlns:a16="http://schemas.microsoft.com/office/drawing/2014/main" id="{B6F9C2AC-9CD0-46C9-AE43-810491E75AD8}"/>
              </a:ext>
            </a:extLst>
          </p:cNvPr>
          <p:cNvSpPr/>
          <p:nvPr/>
        </p:nvSpPr>
        <p:spPr>
          <a:xfrm>
            <a:off x="6125539" y="6023879"/>
            <a:ext cx="3634328" cy="261610"/>
          </a:xfrm>
          <a:prstGeom prst="rect">
            <a:avLst/>
          </a:prstGeom>
        </p:spPr>
        <p:txBody>
          <a:bodyPr wrap="none">
            <a:spAutoFit/>
          </a:bodyPr>
          <a:lstStyle/>
          <a:p>
            <a:pPr marL="57150" marR="0">
              <a:spcBef>
                <a:spcPts val="0"/>
              </a:spcBef>
              <a:spcAft>
                <a:spcPts val="0"/>
              </a:spcAft>
            </a:pPr>
            <a:r>
              <a:rPr lang="en-US" sz="1100" dirty="0">
                <a:latin typeface="Arial" panose="020B0604020202020204" pitchFamily="34" charset="0"/>
                <a:ea typeface="Calibri" panose="020F0502020204030204" pitchFamily="34" charset="0"/>
                <a:cs typeface="Times New Roman" panose="02020603050405020304" pitchFamily="18" charset="0"/>
              </a:rPr>
              <a:t>Source: Author calculations based on Orbis Database.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E240A85-89A8-46CF-8899-BE3AB2980586}"/>
              </a:ext>
            </a:extLst>
          </p:cNvPr>
          <p:cNvPicPr>
            <a:picLocks noChangeAspect="1"/>
          </p:cNvPicPr>
          <p:nvPr/>
        </p:nvPicPr>
        <p:blipFill>
          <a:blip r:embed="rId3"/>
          <a:stretch>
            <a:fillRect/>
          </a:stretch>
        </p:blipFill>
        <p:spPr>
          <a:xfrm>
            <a:off x="6181168" y="1956547"/>
            <a:ext cx="5883573" cy="4122059"/>
          </a:xfrm>
          <a:prstGeom prst="rect">
            <a:avLst/>
          </a:prstGeom>
        </p:spPr>
      </p:pic>
      <p:sp>
        <p:nvSpPr>
          <p:cNvPr id="7" name="Rectangle 6">
            <a:extLst>
              <a:ext uri="{FF2B5EF4-FFF2-40B4-BE49-F238E27FC236}">
                <a16:creationId xmlns:a16="http://schemas.microsoft.com/office/drawing/2014/main" id="{9EE3F5F8-3ACF-4C13-AACD-699DA9C1248C}"/>
              </a:ext>
            </a:extLst>
          </p:cNvPr>
          <p:cNvSpPr/>
          <p:nvPr/>
        </p:nvSpPr>
        <p:spPr>
          <a:xfrm>
            <a:off x="6435821" y="1164889"/>
            <a:ext cx="4789839" cy="584775"/>
          </a:xfrm>
          <a:prstGeom prst="rect">
            <a:avLst/>
          </a:prstGeom>
        </p:spPr>
        <p:txBody>
          <a:bodyPr wrap="square">
            <a:spAutoFit/>
          </a:bodyPr>
          <a:lstStyle/>
          <a:p>
            <a:pPr algn="ctr"/>
            <a:r>
              <a:rPr lang="en-US" sz="1600" b="1" dirty="0">
                <a:latin typeface="Arial" panose="020B0604020202020204" pitchFamily="34" charset="0"/>
                <a:ea typeface="Calibri" panose="020F0502020204030204" pitchFamily="34" charset="0"/>
              </a:rPr>
              <a:t>Efficient Frontier and Relative Efficiency, (average 2009–2017)</a:t>
            </a:r>
            <a:endParaRPr lang="en-US" sz="1600" dirty="0"/>
          </a:p>
        </p:txBody>
      </p:sp>
      <p:sp>
        <p:nvSpPr>
          <p:cNvPr id="8" name="Rectangle 1">
            <a:extLst>
              <a:ext uri="{FF2B5EF4-FFF2-40B4-BE49-F238E27FC236}">
                <a16:creationId xmlns:a16="http://schemas.microsoft.com/office/drawing/2014/main" id="{100678CA-375B-4C9A-86DE-1CFB83C1F7C3}"/>
              </a:ext>
            </a:extLst>
          </p:cNvPr>
          <p:cNvSpPr>
            <a:spLocks noChangeArrowheads="1"/>
          </p:cNvSpPr>
          <p:nvPr/>
        </p:nvSpPr>
        <p:spPr bwMode="auto">
          <a:xfrm>
            <a:off x="403412" y="1353609"/>
            <a:ext cx="50870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Efficiency Scores of SOEs, 2009-2017</a:t>
            </a:r>
            <a:endParaRPr kumimoji="0" lang="en-US"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326E5593-B785-4393-8B81-444468C7434D}"/>
              </a:ext>
            </a:extLst>
          </p:cNvPr>
          <p:cNvSpPr/>
          <p:nvPr/>
        </p:nvSpPr>
        <p:spPr>
          <a:xfrm>
            <a:off x="0" y="5947802"/>
            <a:ext cx="3634328" cy="261610"/>
          </a:xfrm>
          <a:prstGeom prst="rect">
            <a:avLst/>
          </a:prstGeom>
        </p:spPr>
        <p:txBody>
          <a:bodyPr wrap="none">
            <a:spAutoFit/>
          </a:bodyPr>
          <a:lstStyle/>
          <a:p>
            <a:pPr marL="57150" marR="0">
              <a:spcBef>
                <a:spcPts val="0"/>
              </a:spcBef>
              <a:spcAft>
                <a:spcPts val="0"/>
              </a:spcAft>
            </a:pPr>
            <a:r>
              <a:rPr lang="en-US" sz="1100" dirty="0">
                <a:latin typeface="Arial" panose="020B0604020202020204" pitchFamily="34" charset="0"/>
                <a:ea typeface="Calibri" panose="020F0502020204030204" pitchFamily="34" charset="0"/>
                <a:cs typeface="Times New Roman" panose="02020603050405020304" pitchFamily="18" charset="0"/>
              </a:rPr>
              <a:t>Source: Author calculations based on Orbis Database.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0E3BB7A8-ABA6-439E-8C55-9F3D8CA89CE7}"/>
              </a:ext>
            </a:extLst>
          </p:cNvPr>
          <p:cNvGraphicFramePr>
            <a:graphicFrameLocks noGrp="1"/>
          </p:cNvGraphicFramePr>
          <p:nvPr>
            <p:extLst>
              <p:ext uri="{D42A27DB-BD31-4B8C-83A1-F6EECF244321}">
                <p14:modId xmlns:p14="http://schemas.microsoft.com/office/powerpoint/2010/main" val="3266234272"/>
              </p:ext>
            </p:extLst>
          </p:nvPr>
        </p:nvGraphicFramePr>
        <p:xfrm>
          <a:off x="316006" y="1956547"/>
          <a:ext cx="5600701" cy="4067339"/>
        </p:xfrm>
        <a:graphic>
          <a:graphicData uri="http://schemas.openxmlformats.org/drawingml/2006/table">
            <a:tbl>
              <a:tblPr firstRow="1" firstCol="1" bandRow="1">
                <a:tableStyleId>{5C22544A-7EE6-4342-B048-85BDC9FD1C3A}</a:tableStyleId>
              </a:tblPr>
              <a:tblGrid>
                <a:gridCol w="744774">
                  <a:extLst>
                    <a:ext uri="{9D8B030D-6E8A-4147-A177-3AD203B41FA5}">
                      <a16:colId xmlns:a16="http://schemas.microsoft.com/office/drawing/2014/main" val="1514075613"/>
                    </a:ext>
                  </a:extLst>
                </a:gridCol>
                <a:gridCol w="744774">
                  <a:extLst>
                    <a:ext uri="{9D8B030D-6E8A-4147-A177-3AD203B41FA5}">
                      <a16:colId xmlns:a16="http://schemas.microsoft.com/office/drawing/2014/main" val="1427092268"/>
                    </a:ext>
                  </a:extLst>
                </a:gridCol>
                <a:gridCol w="983102">
                  <a:extLst>
                    <a:ext uri="{9D8B030D-6E8A-4147-A177-3AD203B41FA5}">
                      <a16:colId xmlns:a16="http://schemas.microsoft.com/office/drawing/2014/main" val="3226950743"/>
                    </a:ext>
                  </a:extLst>
                </a:gridCol>
                <a:gridCol w="893729">
                  <a:extLst>
                    <a:ext uri="{9D8B030D-6E8A-4147-A177-3AD203B41FA5}">
                      <a16:colId xmlns:a16="http://schemas.microsoft.com/office/drawing/2014/main" val="3543325910"/>
                    </a:ext>
                  </a:extLst>
                </a:gridCol>
                <a:gridCol w="744774">
                  <a:extLst>
                    <a:ext uri="{9D8B030D-6E8A-4147-A177-3AD203B41FA5}">
                      <a16:colId xmlns:a16="http://schemas.microsoft.com/office/drawing/2014/main" val="1517830458"/>
                    </a:ext>
                  </a:extLst>
                </a:gridCol>
                <a:gridCol w="744774">
                  <a:extLst>
                    <a:ext uri="{9D8B030D-6E8A-4147-A177-3AD203B41FA5}">
                      <a16:colId xmlns:a16="http://schemas.microsoft.com/office/drawing/2014/main" val="2244086935"/>
                    </a:ext>
                  </a:extLst>
                </a:gridCol>
                <a:gridCol w="744774">
                  <a:extLst>
                    <a:ext uri="{9D8B030D-6E8A-4147-A177-3AD203B41FA5}">
                      <a16:colId xmlns:a16="http://schemas.microsoft.com/office/drawing/2014/main" val="3571131918"/>
                    </a:ext>
                  </a:extLst>
                </a:gridCol>
              </a:tblGrid>
              <a:tr h="677889">
                <a:tc>
                  <a:txBody>
                    <a:bodyPr/>
                    <a:lstStyle/>
                    <a:p>
                      <a:pPr algn="l" rtl="0" fontAlgn="ctr"/>
                      <a:r>
                        <a:rPr lang="en-US" sz="1200" u="none" strike="noStrike">
                          <a:effectLst/>
                        </a:rPr>
                        <a:t>Year</a:t>
                      </a:r>
                      <a:endParaRPr lang="en-US" sz="1200" b="1" i="0" u="none" strike="noStrike">
                        <a:solidFill>
                          <a:srgbClr val="000000"/>
                        </a:solidFill>
                        <a:effectLst/>
                        <a:latin typeface="Calibri" panose="020F0502020204030204" pitchFamily="34" charset="0"/>
                      </a:endParaRPr>
                    </a:p>
                  </a:txBody>
                  <a:tcPr marL="3810" marR="3810" marT="3810" marB="0" anchor="ctr"/>
                </a:tc>
                <a:tc>
                  <a:txBody>
                    <a:bodyPr/>
                    <a:lstStyle/>
                    <a:p>
                      <a:pPr algn="ctr" rtl="0" fontAlgn="ctr"/>
                      <a:r>
                        <a:rPr lang="en-US" sz="1200" u="none" strike="noStrike">
                          <a:effectLst/>
                        </a:rPr>
                        <a:t>PRC</a:t>
                      </a:r>
                      <a:endParaRPr lang="en-US" sz="1200" b="1" i="0" u="none" strike="noStrike">
                        <a:solidFill>
                          <a:srgbClr val="000000"/>
                        </a:solidFill>
                        <a:effectLst/>
                        <a:latin typeface="Calibri" panose="020F0502020204030204" pitchFamily="34" charset="0"/>
                      </a:endParaRPr>
                    </a:p>
                  </a:txBody>
                  <a:tcPr marL="3810" marR="3810" marT="3810" marB="0" anchor="ctr"/>
                </a:tc>
                <a:tc>
                  <a:txBody>
                    <a:bodyPr/>
                    <a:lstStyle/>
                    <a:p>
                      <a:pPr algn="ctr" rtl="0" fontAlgn="ctr"/>
                      <a:r>
                        <a:rPr lang="en-US" sz="1200" u="none" strike="noStrike">
                          <a:effectLst/>
                        </a:rPr>
                        <a:t>Indonesia</a:t>
                      </a:r>
                      <a:endParaRPr lang="en-US" sz="1200" b="1" i="0" u="none" strike="noStrike">
                        <a:solidFill>
                          <a:srgbClr val="000000"/>
                        </a:solidFill>
                        <a:effectLst/>
                        <a:latin typeface="Calibri" panose="020F0502020204030204" pitchFamily="34" charset="0"/>
                      </a:endParaRPr>
                    </a:p>
                  </a:txBody>
                  <a:tcPr marL="3810" marR="3810" marT="3810" marB="0" anchor="ctr"/>
                </a:tc>
                <a:tc>
                  <a:txBody>
                    <a:bodyPr/>
                    <a:lstStyle/>
                    <a:p>
                      <a:pPr algn="ctr" rtl="0" fontAlgn="ctr"/>
                      <a:r>
                        <a:rPr lang="en-US" sz="1200" u="none" strike="noStrike">
                          <a:effectLst/>
                        </a:rPr>
                        <a:t>Kazakhstan</a:t>
                      </a:r>
                      <a:endParaRPr lang="en-US" sz="1200" b="1" i="0" u="none" strike="noStrike">
                        <a:solidFill>
                          <a:srgbClr val="000000"/>
                        </a:solidFill>
                        <a:effectLst/>
                        <a:latin typeface="Calibri" panose="020F0502020204030204" pitchFamily="34" charset="0"/>
                      </a:endParaRPr>
                    </a:p>
                  </a:txBody>
                  <a:tcPr marL="3810" marR="3810" marT="3810" marB="0" anchor="ctr"/>
                </a:tc>
                <a:tc>
                  <a:txBody>
                    <a:bodyPr/>
                    <a:lstStyle/>
                    <a:p>
                      <a:pPr algn="ctr" rtl="0" fontAlgn="ctr"/>
                      <a:r>
                        <a:rPr lang="en-US" sz="1200" u="none" strike="noStrike">
                          <a:effectLst/>
                        </a:rPr>
                        <a:t>Korea</a:t>
                      </a:r>
                      <a:endParaRPr lang="en-US" sz="1200" b="1" i="0" u="none" strike="noStrike">
                        <a:solidFill>
                          <a:srgbClr val="000000"/>
                        </a:solidFill>
                        <a:effectLst/>
                        <a:latin typeface="Calibri" panose="020F0502020204030204" pitchFamily="34" charset="0"/>
                      </a:endParaRPr>
                    </a:p>
                  </a:txBody>
                  <a:tcPr marL="3810" marR="3810" marT="3810" marB="0" anchor="ctr"/>
                </a:tc>
                <a:tc>
                  <a:txBody>
                    <a:bodyPr/>
                    <a:lstStyle/>
                    <a:p>
                      <a:pPr algn="ctr" rtl="0" fontAlgn="ctr"/>
                      <a:r>
                        <a:rPr lang="en-US" sz="1200" u="none" strike="noStrike">
                          <a:effectLst/>
                        </a:rPr>
                        <a:t>Sri Lanka</a:t>
                      </a:r>
                      <a:endParaRPr lang="en-US" sz="1200" b="1" i="0" u="none" strike="noStrike">
                        <a:solidFill>
                          <a:srgbClr val="000000"/>
                        </a:solidFill>
                        <a:effectLst/>
                        <a:latin typeface="Calibri" panose="020F0502020204030204" pitchFamily="34" charset="0"/>
                      </a:endParaRPr>
                    </a:p>
                  </a:txBody>
                  <a:tcPr marL="3810" marR="3810" marT="3810" marB="0" anchor="ctr"/>
                </a:tc>
                <a:tc>
                  <a:txBody>
                    <a:bodyPr/>
                    <a:lstStyle/>
                    <a:p>
                      <a:pPr algn="ctr" rtl="0" fontAlgn="ctr"/>
                      <a:r>
                        <a:rPr lang="en-US" sz="1200" u="none" strike="noStrike">
                          <a:effectLst/>
                        </a:rPr>
                        <a:t>Viet Nam</a:t>
                      </a:r>
                      <a:endParaRPr lang="en-US" sz="1200" b="1" i="0" u="none" strike="noStrike">
                        <a:solidFill>
                          <a:srgbClr val="000000"/>
                        </a:solidFill>
                        <a:effectLst/>
                        <a:latin typeface="Calibri" panose="020F0502020204030204" pitchFamily="34" charset="0"/>
                      </a:endParaRPr>
                    </a:p>
                  </a:txBody>
                  <a:tcPr marL="3810" marR="3810" marT="3810" marB="0" anchor="ctr"/>
                </a:tc>
                <a:extLst>
                  <a:ext uri="{0D108BD9-81ED-4DB2-BD59-A6C34878D82A}">
                    <a16:rowId xmlns:a16="http://schemas.microsoft.com/office/drawing/2014/main" val="711410995"/>
                  </a:ext>
                </a:extLst>
              </a:tr>
              <a:tr h="338945">
                <a:tc>
                  <a:txBody>
                    <a:bodyPr/>
                    <a:lstStyle/>
                    <a:p>
                      <a:pPr algn="ctr" rtl="0" fontAlgn="ctr"/>
                      <a:r>
                        <a:rPr lang="en-US" sz="1200" u="none" strike="noStrike">
                          <a:effectLst/>
                        </a:rPr>
                        <a:t>2009</a:t>
                      </a:r>
                      <a:endParaRPr lang="en-US" sz="1200" b="1"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0.56</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1.00</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0.80</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0.67</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1.00</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1.00</a:t>
                      </a:r>
                      <a:endParaRPr lang="en-US" sz="1200" b="0" i="0" u="none" strike="noStrike">
                        <a:solidFill>
                          <a:srgbClr val="000000"/>
                        </a:solidFill>
                        <a:effectLst/>
                        <a:latin typeface="Calibri" panose="020F0502020204030204" pitchFamily="34" charset="0"/>
                      </a:endParaRPr>
                    </a:p>
                  </a:txBody>
                  <a:tcPr marL="3810" marR="3810" marT="3810" marB="0" anchor="ctr"/>
                </a:tc>
                <a:extLst>
                  <a:ext uri="{0D108BD9-81ED-4DB2-BD59-A6C34878D82A}">
                    <a16:rowId xmlns:a16="http://schemas.microsoft.com/office/drawing/2014/main" val="159112690"/>
                  </a:ext>
                </a:extLst>
              </a:tr>
              <a:tr h="338945">
                <a:tc>
                  <a:txBody>
                    <a:bodyPr/>
                    <a:lstStyle/>
                    <a:p>
                      <a:pPr algn="ctr" rtl="0" fontAlgn="ctr"/>
                      <a:r>
                        <a:rPr lang="en-US" sz="1200" u="none" strike="noStrike">
                          <a:effectLst/>
                        </a:rPr>
                        <a:t>2010</a:t>
                      </a:r>
                      <a:endParaRPr lang="en-US" sz="1200" b="1"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0.59</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0.74</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0.85</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0.92</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0.90</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0.45</a:t>
                      </a:r>
                      <a:endParaRPr lang="en-US" sz="1200" b="0" i="0" u="none" strike="noStrike">
                        <a:solidFill>
                          <a:srgbClr val="000000"/>
                        </a:solidFill>
                        <a:effectLst/>
                        <a:latin typeface="Calibri" panose="020F0502020204030204" pitchFamily="34" charset="0"/>
                      </a:endParaRPr>
                    </a:p>
                  </a:txBody>
                  <a:tcPr marL="3810" marR="3810" marT="3810" marB="0" anchor="ctr"/>
                </a:tc>
                <a:extLst>
                  <a:ext uri="{0D108BD9-81ED-4DB2-BD59-A6C34878D82A}">
                    <a16:rowId xmlns:a16="http://schemas.microsoft.com/office/drawing/2014/main" val="1005901807"/>
                  </a:ext>
                </a:extLst>
              </a:tr>
              <a:tr h="338945">
                <a:tc>
                  <a:txBody>
                    <a:bodyPr/>
                    <a:lstStyle/>
                    <a:p>
                      <a:pPr algn="ctr" rtl="0" fontAlgn="ctr"/>
                      <a:r>
                        <a:rPr lang="en-US" sz="1200" u="none" strike="noStrike">
                          <a:effectLst/>
                        </a:rPr>
                        <a:t>2011</a:t>
                      </a:r>
                      <a:endParaRPr lang="en-US" sz="1200" b="1"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0.98</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dirty="0">
                          <a:effectLst/>
                        </a:rPr>
                        <a:t>0.63</a:t>
                      </a:r>
                      <a:endParaRPr lang="en-US" sz="1200" b="0" i="0" u="none" strike="noStrike" dirty="0">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0.95</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0.89</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0.25</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0.48</a:t>
                      </a:r>
                      <a:endParaRPr lang="en-US" sz="1200" b="0" i="0" u="none" strike="noStrike">
                        <a:solidFill>
                          <a:srgbClr val="000000"/>
                        </a:solidFill>
                        <a:effectLst/>
                        <a:latin typeface="Calibri" panose="020F0502020204030204" pitchFamily="34" charset="0"/>
                      </a:endParaRPr>
                    </a:p>
                  </a:txBody>
                  <a:tcPr marL="3810" marR="3810" marT="3810" marB="0" anchor="ctr"/>
                </a:tc>
                <a:extLst>
                  <a:ext uri="{0D108BD9-81ED-4DB2-BD59-A6C34878D82A}">
                    <a16:rowId xmlns:a16="http://schemas.microsoft.com/office/drawing/2014/main" val="2688558028"/>
                  </a:ext>
                </a:extLst>
              </a:tr>
              <a:tr h="338945">
                <a:tc>
                  <a:txBody>
                    <a:bodyPr/>
                    <a:lstStyle/>
                    <a:p>
                      <a:pPr algn="ctr" rtl="0" fontAlgn="ctr"/>
                      <a:r>
                        <a:rPr lang="en-US" sz="1200" u="none" strike="noStrike">
                          <a:effectLst/>
                        </a:rPr>
                        <a:t>2012</a:t>
                      </a:r>
                      <a:endParaRPr lang="en-US" sz="1200" b="1"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0.86</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0.55</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0.94</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0.95</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0.12</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0.54</a:t>
                      </a:r>
                      <a:endParaRPr lang="en-US" sz="1200" b="0" i="0" u="none" strike="noStrike">
                        <a:solidFill>
                          <a:srgbClr val="000000"/>
                        </a:solidFill>
                        <a:effectLst/>
                        <a:latin typeface="Calibri" panose="020F0502020204030204" pitchFamily="34" charset="0"/>
                      </a:endParaRPr>
                    </a:p>
                  </a:txBody>
                  <a:tcPr marL="3810" marR="3810" marT="3810" marB="0" anchor="ctr"/>
                </a:tc>
                <a:extLst>
                  <a:ext uri="{0D108BD9-81ED-4DB2-BD59-A6C34878D82A}">
                    <a16:rowId xmlns:a16="http://schemas.microsoft.com/office/drawing/2014/main" val="3284077551"/>
                  </a:ext>
                </a:extLst>
              </a:tr>
              <a:tr h="338945">
                <a:tc>
                  <a:txBody>
                    <a:bodyPr/>
                    <a:lstStyle/>
                    <a:p>
                      <a:pPr algn="ctr" rtl="0" fontAlgn="ctr"/>
                      <a:r>
                        <a:rPr lang="en-US" sz="1200" u="none" strike="noStrike">
                          <a:effectLst/>
                        </a:rPr>
                        <a:t>2013</a:t>
                      </a:r>
                      <a:endParaRPr lang="en-US" sz="1200" b="1"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1.00</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0.56</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1.00</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0.91</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0.11</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0.58</a:t>
                      </a:r>
                      <a:endParaRPr lang="en-US" sz="1200" b="0" i="0" u="none" strike="noStrike">
                        <a:solidFill>
                          <a:srgbClr val="000000"/>
                        </a:solidFill>
                        <a:effectLst/>
                        <a:latin typeface="Calibri" panose="020F0502020204030204" pitchFamily="34" charset="0"/>
                      </a:endParaRPr>
                    </a:p>
                  </a:txBody>
                  <a:tcPr marL="3810" marR="3810" marT="3810" marB="0" anchor="ctr"/>
                </a:tc>
                <a:extLst>
                  <a:ext uri="{0D108BD9-81ED-4DB2-BD59-A6C34878D82A}">
                    <a16:rowId xmlns:a16="http://schemas.microsoft.com/office/drawing/2014/main" val="3732163934"/>
                  </a:ext>
                </a:extLst>
              </a:tr>
              <a:tr h="338945">
                <a:tc>
                  <a:txBody>
                    <a:bodyPr/>
                    <a:lstStyle/>
                    <a:p>
                      <a:pPr algn="ctr" rtl="0" fontAlgn="ctr"/>
                      <a:r>
                        <a:rPr lang="en-US" sz="1200" u="none" strike="noStrike">
                          <a:effectLst/>
                        </a:rPr>
                        <a:t>2014</a:t>
                      </a:r>
                      <a:endParaRPr lang="en-US" sz="1200" b="1"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0.82</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0.69</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0.90</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0.92</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0.13</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0.36</a:t>
                      </a:r>
                      <a:endParaRPr lang="en-US" sz="1200" b="0" i="0" u="none" strike="noStrike">
                        <a:solidFill>
                          <a:srgbClr val="000000"/>
                        </a:solidFill>
                        <a:effectLst/>
                        <a:latin typeface="Calibri" panose="020F0502020204030204" pitchFamily="34" charset="0"/>
                      </a:endParaRPr>
                    </a:p>
                  </a:txBody>
                  <a:tcPr marL="3810" marR="3810" marT="3810" marB="0" anchor="ctr"/>
                </a:tc>
                <a:extLst>
                  <a:ext uri="{0D108BD9-81ED-4DB2-BD59-A6C34878D82A}">
                    <a16:rowId xmlns:a16="http://schemas.microsoft.com/office/drawing/2014/main" val="318859484"/>
                  </a:ext>
                </a:extLst>
              </a:tr>
              <a:tr h="338945">
                <a:tc>
                  <a:txBody>
                    <a:bodyPr/>
                    <a:lstStyle/>
                    <a:p>
                      <a:pPr algn="ctr" rtl="0" fontAlgn="ctr"/>
                      <a:r>
                        <a:rPr lang="en-US" sz="1200" u="none" strike="noStrike">
                          <a:effectLst/>
                        </a:rPr>
                        <a:t>2015</a:t>
                      </a:r>
                      <a:endParaRPr lang="en-US" sz="1200" b="1"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0.76</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0.51</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0.46</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0.85</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0.09</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0.27</a:t>
                      </a:r>
                      <a:endParaRPr lang="en-US" sz="1200" b="0" i="0" u="none" strike="noStrike">
                        <a:solidFill>
                          <a:srgbClr val="000000"/>
                        </a:solidFill>
                        <a:effectLst/>
                        <a:latin typeface="Calibri" panose="020F0502020204030204" pitchFamily="34" charset="0"/>
                      </a:endParaRPr>
                    </a:p>
                  </a:txBody>
                  <a:tcPr marL="3810" marR="3810" marT="3810" marB="0" anchor="ctr"/>
                </a:tc>
                <a:extLst>
                  <a:ext uri="{0D108BD9-81ED-4DB2-BD59-A6C34878D82A}">
                    <a16:rowId xmlns:a16="http://schemas.microsoft.com/office/drawing/2014/main" val="513834075"/>
                  </a:ext>
                </a:extLst>
              </a:tr>
              <a:tr h="338945">
                <a:tc>
                  <a:txBody>
                    <a:bodyPr/>
                    <a:lstStyle/>
                    <a:p>
                      <a:pPr algn="ctr" rtl="0" fontAlgn="ctr"/>
                      <a:r>
                        <a:rPr lang="en-US" sz="1200" u="none" strike="noStrike">
                          <a:effectLst/>
                        </a:rPr>
                        <a:t>2016</a:t>
                      </a:r>
                      <a:endParaRPr lang="en-US" sz="1200" b="1"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0.79</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0.55</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0.43</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0.91</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0.09</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0.25</a:t>
                      </a:r>
                      <a:endParaRPr lang="en-US" sz="1200" b="0" i="0" u="none" strike="noStrike">
                        <a:solidFill>
                          <a:srgbClr val="000000"/>
                        </a:solidFill>
                        <a:effectLst/>
                        <a:latin typeface="Calibri" panose="020F0502020204030204" pitchFamily="34" charset="0"/>
                      </a:endParaRPr>
                    </a:p>
                  </a:txBody>
                  <a:tcPr marL="3810" marR="3810" marT="3810" marB="0" anchor="ctr"/>
                </a:tc>
                <a:extLst>
                  <a:ext uri="{0D108BD9-81ED-4DB2-BD59-A6C34878D82A}">
                    <a16:rowId xmlns:a16="http://schemas.microsoft.com/office/drawing/2014/main" val="301532840"/>
                  </a:ext>
                </a:extLst>
              </a:tr>
              <a:tr h="338945">
                <a:tc>
                  <a:txBody>
                    <a:bodyPr/>
                    <a:lstStyle/>
                    <a:p>
                      <a:pPr algn="ctr" rtl="0" fontAlgn="ctr"/>
                      <a:r>
                        <a:rPr lang="en-US" sz="1200" u="none" strike="noStrike">
                          <a:effectLst/>
                        </a:rPr>
                        <a:t>2017</a:t>
                      </a:r>
                      <a:endParaRPr lang="en-US" sz="1200" b="1"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0.79</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0.51</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0.50</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1.00</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0.10</a:t>
                      </a:r>
                      <a:endParaRPr lang="en-US" sz="1200" b="0"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u="none" strike="noStrike">
                          <a:effectLst/>
                        </a:rPr>
                        <a:t>0.22</a:t>
                      </a:r>
                      <a:endParaRPr lang="en-US" sz="1200" b="0" i="0" u="none" strike="noStrike">
                        <a:solidFill>
                          <a:srgbClr val="000000"/>
                        </a:solidFill>
                        <a:effectLst/>
                        <a:latin typeface="Calibri" panose="020F0502020204030204" pitchFamily="34" charset="0"/>
                      </a:endParaRPr>
                    </a:p>
                  </a:txBody>
                  <a:tcPr marL="3810" marR="3810" marT="3810" marB="0" anchor="ctr"/>
                </a:tc>
                <a:extLst>
                  <a:ext uri="{0D108BD9-81ED-4DB2-BD59-A6C34878D82A}">
                    <a16:rowId xmlns:a16="http://schemas.microsoft.com/office/drawing/2014/main" val="2012459561"/>
                  </a:ext>
                </a:extLst>
              </a:tr>
              <a:tr h="338945">
                <a:tc>
                  <a:txBody>
                    <a:bodyPr/>
                    <a:lstStyle/>
                    <a:p>
                      <a:pPr algn="l" rtl="0" fontAlgn="ctr"/>
                      <a:r>
                        <a:rPr lang="en-US" sz="1200" u="none" strike="noStrike">
                          <a:effectLst/>
                        </a:rPr>
                        <a:t>Average</a:t>
                      </a:r>
                      <a:endParaRPr lang="en-US" sz="1200" b="1" i="0" u="none" strike="noStrike">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b="1" u="none" strike="noStrike" dirty="0">
                          <a:effectLst/>
                        </a:rPr>
                        <a:t>0.79</a:t>
                      </a:r>
                      <a:endParaRPr lang="en-US" sz="1200" b="1" i="0" u="none" strike="noStrike" dirty="0">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b="1" u="none" strike="noStrike" dirty="0">
                          <a:effectLst/>
                        </a:rPr>
                        <a:t>0.59</a:t>
                      </a:r>
                      <a:endParaRPr lang="en-US" sz="1200" b="1" i="0" u="none" strike="noStrike" dirty="0">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b="1" u="none" strike="noStrike" dirty="0">
                          <a:effectLst/>
                        </a:rPr>
                        <a:t>0.73</a:t>
                      </a:r>
                      <a:endParaRPr lang="en-US" sz="1200" b="1" i="0" u="none" strike="noStrike" dirty="0">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b="1" u="none" strike="noStrike" dirty="0">
                          <a:effectLst/>
                        </a:rPr>
                        <a:t>0.88</a:t>
                      </a:r>
                      <a:endParaRPr lang="en-US" sz="1200" b="1" i="0" u="none" strike="noStrike" dirty="0">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b="1" u="none" strike="noStrike" dirty="0">
                          <a:effectLst/>
                        </a:rPr>
                        <a:t>0.24</a:t>
                      </a:r>
                      <a:endParaRPr lang="en-US" sz="1200" b="1" i="0" u="none" strike="noStrike" dirty="0">
                        <a:solidFill>
                          <a:srgbClr val="000000"/>
                        </a:solidFill>
                        <a:effectLst/>
                        <a:latin typeface="Calibri" panose="020F0502020204030204" pitchFamily="34" charset="0"/>
                      </a:endParaRPr>
                    </a:p>
                  </a:txBody>
                  <a:tcPr marL="3810" marR="3810" marT="3810" marB="0" anchor="ctr"/>
                </a:tc>
                <a:tc>
                  <a:txBody>
                    <a:bodyPr/>
                    <a:lstStyle/>
                    <a:p>
                      <a:pPr algn="r" rtl="0" fontAlgn="ctr"/>
                      <a:r>
                        <a:rPr lang="en-US" sz="1200" b="1" u="none" strike="noStrike" dirty="0">
                          <a:effectLst/>
                        </a:rPr>
                        <a:t>0.39</a:t>
                      </a:r>
                      <a:endParaRPr lang="en-US" sz="1200" b="1" i="0" u="none" strike="noStrike" dirty="0">
                        <a:solidFill>
                          <a:srgbClr val="000000"/>
                        </a:solidFill>
                        <a:effectLst/>
                        <a:latin typeface="Calibri" panose="020F0502020204030204" pitchFamily="34" charset="0"/>
                      </a:endParaRPr>
                    </a:p>
                  </a:txBody>
                  <a:tcPr marL="3810" marR="3810" marT="3810" marB="0" anchor="ctr"/>
                </a:tc>
                <a:extLst>
                  <a:ext uri="{0D108BD9-81ED-4DB2-BD59-A6C34878D82A}">
                    <a16:rowId xmlns:a16="http://schemas.microsoft.com/office/drawing/2014/main" val="1707535790"/>
                  </a:ext>
                </a:extLst>
              </a:tr>
            </a:tbl>
          </a:graphicData>
        </a:graphic>
      </p:graphicFrame>
    </p:spTree>
    <p:extLst>
      <p:ext uri="{BB962C8B-B14F-4D97-AF65-F5344CB8AC3E}">
        <p14:creationId xmlns:p14="http://schemas.microsoft.com/office/powerpoint/2010/main" val="1302888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392992" y="-26356"/>
            <a:ext cx="10692881" cy="836441"/>
          </a:xfrm>
        </p:spPr>
        <p:txBody>
          <a:bodyPr>
            <a:normAutofit/>
          </a:bodyPr>
          <a:lstStyle/>
          <a:p>
            <a:r>
              <a:rPr lang="en-US" b="1" dirty="0"/>
              <a:t>Quality of the Public Service Delivery</a:t>
            </a:r>
          </a:p>
        </p:txBody>
      </p:sp>
      <p:sp>
        <p:nvSpPr>
          <p:cNvPr id="2" name="Rectangle 1">
            <a:extLst>
              <a:ext uri="{FF2B5EF4-FFF2-40B4-BE49-F238E27FC236}">
                <a16:creationId xmlns:a16="http://schemas.microsoft.com/office/drawing/2014/main" id="{E7FA1BEF-F7D5-4474-8491-B3E546C2AA2E}"/>
              </a:ext>
            </a:extLst>
          </p:cNvPr>
          <p:cNvSpPr/>
          <p:nvPr/>
        </p:nvSpPr>
        <p:spPr>
          <a:xfrm>
            <a:off x="229588" y="1655594"/>
            <a:ext cx="5733889" cy="4401205"/>
          </a:xfrm>
          <a:prstGeom prst="rect">
            <a:avLst/>
          </a:prstGeom>
        </p:spPr>
        <p:txBody>
          <a:bodyPr wrap="square">
            <a:spAutoFit/>
          </a:bodyPr>
          <a:lstStyle/>
          <a:p>
            <a:r>
              <a:rPr lang="en-US" sz="2800" dirty="0"/>
              <a:t>Comparison of infrastructure ranking across countries could provide some insight into the quality of the SOEs’ output.</a:t>
            </a:r>
          </a:p>
          <a:p>
            <a:endParaRPr lang="en-US" sz="2800" dirty="0"/>
          </a:p>
          <a:p>
            <a:endParaRPr lang="en-US" sz="2800" dirty="0"/>
          </a:p>
          <a:p>
            <a:r>
              <a:rPr lang="en-US" sz="2800" dirty="0"/>
              <a:t>The higher quality of infrastructure can also indicate good performance of the public enterprises providing these services.</a:t>
            </a:r>
          </a:p>
        </p:txBody>
      </p:sp>
      <p:sp>
        <p:nvSpPr>
          <p:cNvPr id="23" name="Rectangle 22">
            <a:extLst>
              <a:ext uri="{FF2B5EF4-FFF2-40B4-BE49-F238E27FC236}">
                <a16:creationId xmlns:a16="http://schemas.microsoft.com/office/drawing/2014/main" id="{176F8D76-EF35-4453-913C-6A4635DA30C4}"/>
              </a:ext>
            </a:extLst>
          </p:cNvPr>
          <p:cNvSpPr/>
          <p:nvPr/>
        </p:nvSpPr>
        <p:spPr>
          <a:xfrm>
            <a:off x="7821101" y="888029"/>
            <a:ext cx="2659702" cy="369332"/>
          </a:xfrm>
          <a:prstGeom prst="rect">
            <a:avLst/>
          </a:prstGeom>
        </p:spPr>
        <p:txBody>
          <a:bodyPr wrap="none">
            <a:spAutoFit/>
          </a:bodyPr>
          <a:lstStyle/>
          <a:p>
            <a:r>
              <a:rPr lang="en-US" b="1" dirty="0">
                <a:latin typeface="Arial" panose="020B0604020202020204" pitchFamily="34" charset="0"/>
                <a:ea typeface="Calibri" panose="020F0502020204030204" pitchFamily="34" charset="0"/>
              </a:rPr>
              <a:t>Infrastructure Ranking</a:t>
            </a:r>
            <a:endParaRPr lang="en-US" dirty="0"/>
          </a:p>
        </p:txBody>
      </p:sp>
      <p:pic>
        <p:nvPicPr>
          <p:cNvPr id="15" name="Picture 14">
            <a:extLst>
              <a:ext uri="{FF2B5EF4-FFF2-40B4-BE49-F238E27FC236}">
                <a16:creationId xmlns:a16="http://schemas.microsoft.com/office/drawing/2014/main" id="{2E1CADFE-F025-4D82-A125-FE90143E533A}"/>
              </a:ext>
            </a:extLst>
          </p:cNvPr>
          <p:cNvPicPr>
            <a:picLocks noChangeAspect="1"/>
          </p:cNvPicPr>
          <p:nvPr/>
        </p:nvPicPr>
        <p:blipFill>
          <a:blip r:embed="rId3"/>
          <a:stretch>
            <a:fillRect/>
          </a:stretch>
        </p:blipFill>
        <p:spPr>
          <a:xfrm>
            <a:off x="6639339" y="1257361"/>
            <a:ext cx="5323073" cy="5708788"/>
          </a:xfrm>
          <a:prstGeom prst="rect">
            <a:avLst/>
          </a:prstGeom>
        </p:spPr>
      </p:pic>
    </p:spTree>
    <p:extLst>
      <p:ext uri="{BB962C8B-B14F-4D97-AF65-F5344CB8AC3E}">
        <p14:creationId xmlns:p14="http://schemas.microsoft.com/office/powerpoint/2010/main" val="4136553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1DE39FB-FD2D-4DF0-B33C-AF3A6C834B89}"/>
              </a:ext>
            </a:extLst>
          </p:cNvPr>
          <p:cNvPicPr>
            <a:picLocks noChangeAspect="1"/>
          </p:cNvPicPr>
          <p:nvPr/>
        </p:nvPicPr>
        <p:blipFill>
          <a:blip r:embed="rId3"/>
          <a:stretch>
            <a:fillRect/>
          </a:stretch>
        </p:blipFill>
        <p:spPr>
          <a:xfrm>
            <a:off x="4453801" y="1719126"/>
            <a:ext cx="7550393" cy="4087235"/>
          </a:xfrm>
          <a:prstGeom prst="rect">
            <a:avLst/>
          </a:prstGeom>
        </p:spPr>
      </p:pic>
      <p:sp>
        <p:nvSpPr>
          <p:cNvPr id="13" name="Rectangle 12">
            <a:extLst>
              <a:ext uri="{FF2B5EF4-FFF2-40B4-BE49-F238E27FC236}">
                <a16:creationId xmlns:a16="http://schemas.microsoft.com/office/drawing/2014/main" id="{1475C287-F7C5-46BC-9998-1A276324456F}"/>
              </a:ext>
            </a:extLst>
          </p:cNvPr>
          <p:cNvSpPr/>
          <p:nvPr/>
        </p:nvSpPr>
        <p:spPr>
          <a:xfrm>
            <a:off x="4592212" y="912679"/>
            <a:ext cx="7273573" cy="735586"/>
          </a:xfrm>
          <a:prstGeom prst="rect">
            <a:avLst/>
          </a:prstGeom>
        </p:spPr>
        <p:txBody>
          <a:bodyPr wrap="square">
            <a:spAutoFit/>
          </a:bodyPr>
          <a:lstStyle/>
          <a:p>
            <a:pPr algn="ctr">
              <a:lnSpc>
                <a:spcPct val="109000"/>
              </a:lnSpc>
            </a:pPr>
            <a:r>
              <a:rPr lang="en-US" sz="2000" b="1" dirty="0">
                <a:solidFill>
                  <a:srgbClr val="231F20"/>
                </a:solidFill>
                <a:latin typeface="Calibri" panose="020F0502020204030204" pitchFamily="34" charset="0"/>
                <a:ea typeface="Arial" panose="020B0604020202020204" pitchFamily="34" charset="0"/>
              </a:rPr>
              <a:t>Fiscal Cost of Contingent Liabilities,</a:t>
            </a:r>
            <a:endParaRPr lang="en-US" sz="2000" b="1" dirty="0">
              <a:latin typeface="Arial" panose="020B0604020202020204" pitchFamily="34" charset="0"/>
              <a:ea typeface="Arial" panose="020B0604020202020204" pitchFamily="34" charset="0"/>
            </a:endParaRPr>
          </a:p>
          <a:p>
            <a:pPr algn="ctr"/>
            <a:r>
              <a:rPr lang="en-US" sz="2000" b="1" dirty="0">
                <a:solidFill>
                  <a:srgbClr val="231F20"/>
                </a:solidFill>
                <a:latin typeface="Calibri" panose="020F0502020204030204" pitchFamily="34" charset="0"/>
                <a:ea typeface="Arial" panose="020B0604020202020204" pitchFamily="34" charset="0"/>
              </a:rPr>
              <a:t>Average 1990–2014</a:t>
            </a:r>
            <a:endParaRPr lang="en-US" sz="2000" b="1" dirty="0"/>
          </a:p>
        </p:txBody>
      </p:sp>
      <p:sp>
        <p:nvSpPr>
          <p:cNvPr id="14" name="Rectangle 13">
            <a:extLst>
              <a:ext uri="{FF2B5EF4-FFF2-40B4-BE49-F238E27FC236}">
                <a16:creationId xmlns:a16="http://schemas.microsoft.com/office/drawing/2014/main" id="{9475B374-BE88-4C79-9884-029AAADE5944}"/>
              </a:ext>
            </a:extLst>
          </p:cNvPr>
          <p:cNvSpPr/>
          <p:nvPr/>
        </p:nvSpPr>
        <p:spPr>
          <a:xfrm>
            <a:off x="4592212" y="5575528"/>
            <a:ext cx="4220386" cy="461665"/>
          </a:xfrm>
          <a:prstGeom prst="rect">
            <a:avLst/>
          </a:prstGeom>
        </p:spPr>
        <p:txBody>
          <a:bodyPr wrap="none">
            <a:spAutoFit/>
          </a:bodyPr>
          <a:lstStyle/>
          <a:p>
            <a:pPr algn="just"/>
            <a:r>
              <a:rPr lang="en-US" sz="1200" dirty="0">
                <a:solidFill>
                  <a:srgbClr val="231F20"/>
                </a:solidFill>
                <a:latin typeface="Calibri" panose="020F0502020204030204" pitchFamily="34" charset="0"/>
                <a:ea typeface="Arial" panose="020B0604020202020204" pitchFamily="34" charset="0"/>
              </a:rPr>
              <a:t>PPP = public–private partnership, SOE = state-owned enterprise. </a:t>
            </a:r>
          </a:p>
          <a:p>
            <a:pPr algn="just"/>
            <a:r>
              <a:rPr lang="en-US" sz="1200" dirty="0">
                <a:solidFill>
                  <a:srgbClr val="231F20"/>
                </a:solidFill>
                <a:latin typeface="Calibri" panose="020F0502020204030204" pitchFamily="34" charset="0"/>
                <a:ea typeface="Arial" panose="020B0604020202020204" pitchFamily="34" charset="0"/>
              </a:rPr>
              <a:t>Source: </a:t>
            </a:r>
            <a:r>
              <a:rPr lang="en-US" sz="1200" dirty="0" err="1">
                <a:solidFill>
                  <a:srgbClr val="231F20"/>
                </a:solidFill>
                <a:latin typeface="Calibri" panose="020F0502020204030204" pitchFamily="34" charset="0"/>
                <a:ea typeface="Arial" panose="020B0604020202020204" pitchFamily="34" charset="0"/>
              </a:rPr>
              <a:t>Bova</a:t>
            </a:r>
            <a:r>
              <a:rPr lang="en-US" sz="1200" dirty="0">
                <a:solidFill>
                  <a:srgbClr val="231F20"/>
                </a:solidFill>
                <a:latin typeface="Calibri" panose="020F0502020204030204" pitchFamily="34" charset="0"/>
                <a:ea typeface="Arial" panose="020B0604020202020204" pitchFamily="34" charset="0"/>
              </a:rPr>
              <a:t> et al. (2016).</a:t>
            </a:r>
            <a:endParaRPr lang="en-US" sz="5400" dirty="0">
              <a:effectLst/>
              <a:latin typeface="Arial" panose="020B0604020202020204" pitchFamily="34" charset="0"/>
              <a:ea typeface="Arial" panose="020B0604020202020204" pitchFamily="34" charset="0"/>
            </a:endParaRPr>
          </a:p>
        </p:txBody>
      </p:sp>
      <p:sp>
        <p:nvSpPr>
          <p:cNvPr id="15" name="TextBox 14">
            <a:extLst>
              <a:ext uri="{FF2B5EF4-FFF2-40B4-BE49-F238E27FC236}">
                <a16:creationId xmlns:a16="http://schemas.microsoft.com/office/drawing/2014/main" id="{76B8101F-765B-4EC5-A0E8-4EFCE260F585}"/>
              </a:ext>
            </a:extLst>
          </p:cNvPr>
          <p:cNvSpPr txBox="1"/>
          <p:nvPr/>
        </p:nvSpPr>
        <p:spPr>
          <a:xfrm>
            <a:off x="1530625" y="93730"/>
            <a:ext cx="10187609" cy="584775"/>
          </a:xfrm>
          <a:prstGeom prst="rect">
            <a:avLst/>
          </a:prstGeom>
          <a:noFill/>
        </p:spPr>
        <p:txBody>
          <a:bodyPr wrap="square" rtlCol="0">
            <a:spAutoFit/>
          </a:bodyPr>
          <a:lstStyle/>
          <a:p>
            <a:r>
              <a:rPr lang="en-US" sz="3200" b="1" dirty="0"/>
              <a:t>Economic risks of poor SOE performance </a:t>
            </a:r>
          </a:p>
        </p:txBody>
      </p:sp>
      <p:sp>
        <p:nvSpPr>
          <p:cNvPr id="2" name="TextBox 1">
            <a:extLst>
              <a:ext uri="{FF2B5EF4-FFF2-40B4-BE49-F238E27FC236}">
                <a16:creationId xmlns:a16="http://schemas.microsoft.com/office/drawing/2014/main" id="{2714B673-AE60-41DF-B195-06CBFBB18BE9}"/>
              </a:ext>
            </a:extLst>
          </p:cNvPr>
          <p:cNvSpPr txBox="1"/>
          <p:nvPr/>
        </p:nvSpPr>
        <p:spPr>
          <a:xfrm>
            <a:off x="187806" y="1121947"/>
            <a:ext cx="4127586" cy="4893647"/>
          </a:xfrm>
          <a:prstGeom prst="rect">
            <a:avLst/>
          </a:prstGeom>
          <a:noFill/>
        </p:spPr>
        <p:txBody>
          <a:bodyPr wrap="square" rtlCol="0">
            <a:spAutoFit/>
          </a:bodyPr>
          <a:lstStyle/>
          <a:p>
            <a:r>
              <a:rPr lang="en-US" sz="2400" dirty="0"/>
              <a:t>High indebtedness, feeble profitability, poor efficiency and poor quality of output can give rise to risks at macro level:</a:t>
            </a:r>
          </a:p>
          <a:p>
            <a:pPr marL="342900" indent="-342900">
              <a:buAutoNum type="arabicPeriod"/>
            </a:pPr>
            <a:endParaRPr lang="en-US" sz="2400" dirty="0"/>
          </a:p>
          <a:p>
            <a:pPr marL="342900" indent="-342900">
              <a:buAutoNum type="arabicPeriod"/>
            </a:pPr>
            <a:r>
              <a:rPr lang="en-US" sz="2400" dirty="0"/>
              <a:t>Contingent liabilities</a:t>
            </a:r>
          </a:p>
          <a:p>
            <a:pPr marL="342900" indent="-342900">
              <a:buAutoNum type="arabicPeriod"/>
            </a:pPr>
            <a:endParaRPr lang="en-US" sz="2400" dirty="0"/>
          </a:p>
          <a:p>
            <a:pPr marL="342900" indent="-342900">
              <a:buAutoNum type="arabicPeriod"/>
            </a:pPr>
            <a:r>
              <a:rPr lang="en-US" sz="2400" dirty="0"/>
              <a:t>Risks to financial sector and </a:t>
            </a:r>
          </a:p>
          <a:p>
            <a:pPr marL="342900" indent="-342900">
              <a:buAutoNum type="arabicPeriod"/>
            </a:pPr>
            <a:endParaRPr lang="en-US" sz="2400" dirty="0"/>
          </a:p>
          <a:p>
            <a:pPr marL="342900" indent="-342900">
              <a:buAutoNum type="arabicPeriod"/>
            </a:pPr>
            <a:r>
              <a:rPr lang="en-US" sz="2400" dirty="0"/>
              <a:t>Risks to productivity and growth through SOE spillovers to downstream firms</a:t>
            </a:r>
          </a:p>
        </p:txBody>
      </p:sp>
    </p:spTree>
    <p:extLst>
      <p:ext uri="{BB962C8B-B14F-4D97-AF65-F5344CB8AC3E}">
        <p14:creationId xmlns:p14="http://schemas.microsoft.com/office/powerpoint/2010/main" val="2431831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75C287-F7C5-46BC-9998-1A276324456F}"/>
              </a:ext>
            </a:extLst>
          </p:cNvPr>
          <p:cNvSpPr/>
          <p:nvPr/>
        </p:nvSpPr>
        <p:spPr>
          <a:xfrm>
            <a:off x="288335" y="1487860"/>
            <a:ext cx="4905360" cy="735586"/>
          </a:xfrm>
          <a:prstGeom prst="rect">
            <a:avLst/>
          </a:prstGeom>
        </p:spPr>
        <p:txBody>
          <a:bodyPr wrap="square">
            <a:spAutoFit/>
          </a:bodyPr>
          <a:lstStyle/>
          <a:p>
            <a:pPr algn="ctr">
              <a:lnSpc>
                <a:spcPct val="109000"/>
              </a:lnSpc>
            </a:pPr>
            <a:r>
              <a:rPr lang="en-US" sz="2000" b="1" dirty="0">
                <a:solidFill>
                  <a:srgbClr val="231F20"/>
                </a:solidFill>
                <a:latin typeface="Calibri" panose="020F0502020204030204" pitchFamily="34" charset="0"/>
                <a:ea typeface="Arial" panose="020B0604020202020204" pitchFamily="34" charset="0"/>
              </a:rPr>
              <a:t>Fiscal Cost of Contingent Liabilities,</a:t>
            </a:r>
            <a:endParaRPr lang="en-US" sz="2000" b="1" dirty="0">
              <a:latin typeface="Arial" panose="020B0604020202020204" pitchFamily="34" charset="0"/>
              <a:ea typeface="Arial" panose="020B0604020202020204" pitchFamily="34" charset="0"/>
            </a:endParaRPr>
          </a:p>
          <a:p>
            <a:pPr algn="ctr"/>
            <a:r>
              <a:rPr lang="en-US" sz="2000" b="1" dirty="0">
                <a:solidFill>
                  <a:srgbClr val="231F20"/>
                </a:solidFill>
                <a:latin typeface="Calibri" panose="020F0502020204030204" pitchFamily="34" charset="0"/>
                <a:ea typeface="Arial" panose="020B0604020202020204" pitchFamily="34" charset="0"/>
              </a:rPr>
              <a:t>Advanced Economies (1990-2014)</a:t>
            </a:r>
            <a:endParaRPr lang="en-US" sz="2000" b="1" dirty="0"/>
          </a:p>
        </p:txBody>
      </p:sp>
      <p:sp>
        <p:nvSpPr>
          <p:cNvPr id="14" name="Rectangle 13">
            <a:extLst>
              <a:ext uri="{FF2B5EF4-FFF2-40B4-BE49-F238E27FC236}">
                <a16:creationId xmlns:a16="http://schemas.microsoft.com/office/drawing/2014/main" id="{9475B374-BE88-4C79-9884-029AAADE5944}"/>
              </a:ext>
            </a:extLst>
          </p:cNvPr>
          <p:cNvSpPr/>
          <p:nvPr/>
        </p:nvSpPr>
        <p:spPr>
          <a:xfrm>
            <a:off x="229222" y="6157578"/>
            <a:ext cx="9831343" cy="461665"/>
          </a:xfrm>
          <a:prstGeom prst="rect">
            <a:avLst/>
          </a:prstGeom>
        </p:spPr>
        <p:txBody>
          <a:bodyPr wrap="square">
            <a:spAutoFit/>
          </a:bodyPr>
          <a:lstStyle/>
          <a:p>
            <a:pPr algn="just"/>
            <a:r>
              <a:rPr lang="en-US" sz="1200" dirty="0">
                <a:solidFill>
                  <a:srgbClr val="231F20"/>
                </a:solidFill>
                <a:latin typeface="Calibri" panose="020F0502020204030204" pitchFamily="34" charset="0"/>
                <a:ea typeface="Arial" panose="020B0604020202020204" pitchFamily="34" charset="0"/>
              </a:rPr>
              <a:t>PPP = public–private partnership, SOE = state-owned enterprise. </a:t>
            </a:r>
          </a:p>
          <a:p>
            <a:pPr algn="just"/>
            <a:r>
              <a:rPr lang="en-US" sz="1200" dirty="0">
                <a:solidFill>
                  <a:srgbClr val="231F20"/>
                </a:solidFill>
                <a:latin typeface="Calibri" panose="020F0502020204030204" pitchFamily="34" charset="0"/>
                <a:ea typeface="Arial" panose="020B0604020202020204" pitchFamily="34" charset="0"/>
              </a:rPr>
              <a:t>Source: </a:t>
            </a:r>
            <a:r>
              <a:rPr lang="en-US" sz="1200" dirty="0" err="1">
                <a:solidFill>
                  <a:srgbClr val="231F20"/>
                </a:solidFill>
                <a:latin typeface="Calibri" panose="020F0502020204030204" pitchFamily="34" charset="0"/>
                <a:ea typeface="Arial" panose="020B0604020202020204" pitchFamily="34" charset="0"/>
              </a:rPr>
              <a:t>Bova</a:t>
            </a:r>
            <a:r>
              <a:rPr lang="en-US" sz="1200" dirty="0">
                <a:solidFill>
                  <a:srgbClr val="231F20"/>
                </a:solidFill>
                <a:latin typeface="Calibri" panose="020F0502020204030204" pitchFamily="34" charset="0"/>
                <a:ea typeface="Arial" panose="020B0604020202020204" pitchFamily="34" charset="0"/>
              </a:rPr>
              <a:t> et al. (2016).</a:t>
            </a:r>
            <a:endParaRPr lang="en-US" sz="5400" dirty="0">
              <a:effectLst/>
              <a:latin typeface="Arial" panose="020B0604020202020204" pitchFamily="34" charset="0"/>
              <a:ea typeface="Arial" panose="020B0604020202020204" pitchFamily="34" charset="0"/>
            </a:endParaRPr>
          </a:p>
        </p:txBody>
      </p:sp>
      <p:sp>
        <p:nvSpPr>
          <p:cNvPr id="15" name="TextBox 14">
            <a:extLst>
              <a:ext uri="{FF2B5EF4-FFF2-40B4-BE49-F238E27FC236}">
                <a16:creationId xmlns:a16="http://schemas.microsoft.com/office/drawing/2014/main" id="{76B8101F-765B-4EC5-A0E8-4EFCE260F585}"/>
              </a:ext>
            </a:extLst>
          </p:cNvPr>
          <p:cNvSpPr txBox="1"/>
          <p:nvPr/>
        </p:nvSpPr>
        <p:spPr>
          <a:xfrm>
            <a:off x="1530625" y="93730"/>
            <a:ext cx="10187609" cy="584775"/>
          </a:xfrm>
          <a:prstGeom prst="rect">
            <a:avLst/>
          </a:prstGeom>
          <a:noFill/>
        </p:spPr>
        <p:txBody>
          <a:bodyPr wrap="square" rtlCol="0">
            <a:spAutoFit/>
          </a:bodyPr>
          <a:lstStyle/>
          <a:p>
            <a:r>
              <a:rPr lang="en-US" sz="3200" b="1" dirty="0"/>
              <a:t>Economic risks of poor SOE performance </a:t>
            </a:r>
          </a:p>
        </p:txBody>
      </p:sp>
      <p:sp>
        <p:nvSpPr>
          <p:cNvPr id="10" name="Rectangle 9">
            <a:extLst>
              <a:ext uri="{FF2B5EF4-FFF2-40B4-BE49-F238E27FC236}">
                <a16:creationId xmlns:a16="http://schemas.microsoft.com/office/drawing/2014/main" id="{0D1FEE79-7DD0-46A2-BDB8-0ABB9DC501AD}"/>
              </a:ext>
            </a:extLst>
          </p:cNvPr>
          <p:cNvSpPr/>
          <p:nvPr/>
        </p:nvSpPr>
        <p:spPr>
          <a:xfrm>
            <a:off x="5702751" y="1432324"/>
            <a:ext cx="4905360" cy="735586"/>
          </a:xfrm>
          <a:prstGeom prst="rect">
            <a:avLst/>
          </a:prstGeom>
        </p:spPr>
        <p:txBody>
          <a:bodyPr wrap="square">
            <a:spAutoFit/>
          </a:bodyPr>
          <a:lstStyle/>
          <a:p>
            <a:pPr algn="ctr">
              <a:lnSpc>
                <a:spcPct val="109000"/>
              </a:lnSpc>
            </a:pPr>
            <a:r>
              <a:rPr lang="en-US" sz="2000" b="1" dirty="0">
                <a:solidFill>
                  <a:srgbClr val="231F20"/>
                </a:solidFill>
                <a:latin typeface="Calibri" panose="020F0502020204030204" pitchFamily="34" charset="0"/>
                <a:ea typeface="Arial" panose="020B0604020202020204" pitchFamily="34" charset="0"/>
              </a:rPr>
              <a:t>Fiscal Cost of Contingent Liabilities,</a:t>
            </a:r>
            <a:endParaRPr lang="en-US" sz="2000" b="1" dirty="0">
              <a:latin typeface="Arial" panose="020B0604020202020204" pitchFamily="34" charset="0"/>
              <a:ea typeface="Arial" panose="020B0604020202020204" pitchFamily="34" charset="0"/>
            </a:endParaRPr>
          </a:p>
          <a:p>
            <a:pPr algn="ctr"/>
            <a:r>
              <a:rPr lang="en-US" sz="2000" b="1" dirty="0">
                <a:solidFill>
                  <a:srgbClr val="231F20"/>
                </a:solidFill>
                <a:latin typeface="Calibri" panose="020F0502020204030204" pitchFamily="34" charset="0"/>
                <a:ea typeface="Arial" panose="020B0604020202020204" pitchFamily="34" charset="0"/>
              </a:rPr>
              <a:t>Emerging Economies (1990-2014)</a:t>
            </a:r>
            <a:endParaRPr lang="en-US" sz="2000" b="1" dirty="0"/>
          </a:p>
        </p:txBody>
      </p:sp>
      <p:pic>
        <p:nvPicPr>
          <p:cNvPr id="7" name="Picture 6">
            <a:extLst>
              <a:ext uri="{FF2B5EF4-FFF2-40B4-BE49-F238E27FC236}">
                <a16:creationId xmlns:a16="http://schemas.microsoft.com/office/drawing/2014/main" id="{036495ED-936D-4502-87A2-B67F201124C9}"/>
              </a:ext>
            </a:extLst>
          </p:cNvPr>
          <p:cNvPicPr>
            <a:picLocks noChangeAspect="1"/>
          </p:cNvPicPr>
          <p:nvPr/>
        </p:nvPicPr>
        <p:blipFill>
          <a:blip r:embed="rId3"/>
          <a:stretch>
            <a:fillRect/>
          </a:stretch>
        </p:blipFill>
        <p:spPr>
          <a:xfrm>
            <a:off x="229222" y="2417853"/>
            <a:ext cx="5287079" cy="3659618"/>
          </a:xfrm>
          <a:prstGeom prst="rect">
            <a:avLst/>
          </a:prstGeom>
        </p:spPr>
      </p:pic>
      <p:pic>
        <p:nvPicPr>
          <p:cNvPr id="8" name="Picture 7">
            <a:extLst>
              <a:ext uri="{FF2B5EF4-FFF2-40B4-BE49-F238E27FC236}">
                <a16:creationId xmlns:a16="http://schemas.microsoft.com/office/drawing/2014/main" id="{D0B7ADA5-5C34-4F6E-A711-438550067F23}"/>
              </a:ext>
            </a:extLst>
          </p:cNvPr>
          <p:cNvPicPr>
            <a:picLocks noChangeAspect="1"/>
          </p:cNvPicPr>
          <p:nvPr/>
        </p:nvPicPr>
        <p:blipFill>
          <a:blip r:embed="rId4"/>
          <a:stretch>
            <a:fillRect/>
          </a:stretch>
        </p:blipFill>
        <p:spPr>
          <a:xfrm>
            <a:off x="5877849" y="2425633"/>
            <a:ext cx="5239091" cy="3651838"/>
          </a:xfrm>
          <a:prstGeom prst="rect">
            <a:avLst/>
          </a:prstGeom>
        </p:spPr>
      </p:pic>
    </p:spTree>
    <p:extLst>
      <p:ext uri="{BB962C8B-B14F-4D97-AF65-F5344CB8AC3E}">
        <p14:creationId xmlns:p14="http://schemas.microsoft.com/office/powerpoint/2010/main" val="703675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437DCA6-1B24-4103-AC9C-AE0E54523551}"/>
              </a:ext>
            </a:extLst>
          </p:cNvPr>
          <p:cNvSpPr>
            <a:spLocks noGrp="1"/>
          </p:cNvSpPr>
          <p:nvPr>
            <p:ph type="sldNum" sz="quarter" idx="12"/>
          </p:nvPr>
        </p:nvSpPr>
        <p:spPr/>
        <p:txBody>
          <a:bodyPr/>
          <a:lstStyle/>
          <a:p>
            <a:fld id="{7D0C6CEF-3F30-5644-AEEC-4228C0B92182}" type="slidenum">
              <a:rPr lang="en-US" smtClean="0"/>
              <a:t>17</a:t>
            </a:fld>
            <a:endParaRPr lang="en-US"/>
          </a:p>
        </p:txBody>
      </p:sp>
      <p:pic>
        <p:nvPicPr>
          <p:cNvPr id="6" name="Picture 5">
            <a:extLst>
              <a:ext uri="{FF2B5EF4-FFF2-40B4-BE49-F238E27FC236}">
                <a16:creationId xmlns:a16="http://schemas.microsoft.com/office/drawing/2014/main" id="{9B89CD37-6BF8-4B94-8CA9-C6022B69AC59}"/>
              </a:ext>
            </a:extLst>
          </p:cNvPr>
          <p:cNvPicPr>
            <a:picLocks noChangeAspect="1"/>
          </p:cNvPicPr>
          <p:nvPr/>
        </p:nvPicPr>
        <p:blipFill>
          <a:blip r:embed="rId3"/>
          <a:stretch>
            <a:fillRect/>
          </a:stretch>
        </p:blipFill>
        <p:spPr>
          <a:xfrm>
            <a:off x="278404" y="2053686"/>
            <a:ext cx="5817596" cy="3791949"/>
          </a:xfrm>
          <a:prstGeom prst="rect">
            <a:avLst/>
          </a:prstGeom>
        </p:spPr>
      </p:pic>
      <p:sp>
        <p:nvSpPr>
          <p:cNvPr id="7" name="Rectangle 6">
            <a:extLst>
              <a:ext uri="{FF2B5EF4-FFF2-40B4-BE49-F238E27FC236}">
                <a16:creationId xmlns:a16="http://schemas.microsoft.com/office/drawing/2014/main" id="{1ED5B6DB-6D42-4A69-A81D-CC07C7E0C2CD}"/>
              </a:ext>
            </a:extLst>
          </p:cNvPr>
          <p:cNvSpPr/>
          <p:nvPr/>
        </p:nvSpPr>
        <p:spPr>
          <a:xfrm>
            <a:off x="139202" y="1419812"/>
            <a:ext cx="5956798" cy="523220"/>
          </a:xfrm>
          <a:prstGeom prst="rect">
            <a:avLst/>
          </a:prstGeom>
        </p:spPr>
        <p:txBody>
          <a:bodyPr wrap="square">
            <a:spAutoFit/>
          </a:bodyPr>
          <a:lstStyle/>
          <a:p>
            <a:pPr algn="ctr"/>
            <a:r>
              <a:rPr lang="en-US" sz="1400" b="1" dirty="0">
                <a:latin typeface="Arial" panose="020B0604020202020204" pitchFamily="34" charset="0"/>
                <a:ea typeface="Calibri" panose="020F0502020204030204" pitchFamily="34" charset="0"/>
                <a:cs typeface="Times New Roman" panose="02020603050405020304" pitchFamily="18" charset="0"/>
              </a:rPr>
              <a:t>Public Sector Net Financial Worth, 2000–2016</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1400" dirty="0">
                <a:latin typeface="Arial" panose="020B0604020202020204" pitchFamily="34" charset="0"/>
                <a:ea typeface="Calibri" panose="020F0502020204030204" pitchFamily="34" charset="0"/>
                <a:cs typeface="Times New Roman" panose="02020603050405020304" pitchFamily="18" charset="0"/>
              </a:rPr>
              <a:t>(% of GDP)</a:t>
            </a:r>
            <a:r>
              <a:rPr lang="en-US" sz="1400" baseline="30000" dirty="0">
                <a:latin typeface="Arial" panose="020B0604020202020204" pitchFamily="34" charset="0"/>
                <a:ea typeface="Calibri" panose="020F0502020204030204" pitchFamily="34" charset="0"/>
                <a:cs typeface="Times New Roman" panose="02020603050405020304" pitchFamily="18" charset="0"/>
              </a:rPr>
              <a:t>a</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9FC63EDF-0A20-4853-80C5-06F93BAB0A98}"/>
              </a:ext>
            </a:extLst>
          </p:cNvPr>
          <p:cNvSpPr/>
          <p:nvPr/>
        </p:nvSpPr>
        <p:spPr>
          <a:xfrm>
            <a:off x="139202" y="5845635"/>
            <a:ext cx="6096000" cy="784830"/>
          </a:xfrm>
          <a:prstGeom prst="rect">
            <a:avLst/>
          </a:prstGeom>
        </p:spPr>
        <p:txBody>
          <a:bodyPr>
            <a:spAutoFit/>
          </a:bodyPr>
          <a:lstStyle/>
          <a:p>
            <a:r>
              <a:rPr lang="en-US" sz="900" baseline="30000" dirty="0">
                <a:latin typeface="Arial" panose="020B0604020202020204" pitchFamily="34" charset="0"/>
                <a:ea typeface="Calibri" panose="020F0502020204030204" pitchFamily="34" charset="0"/>
                <a:cs typeface="Times New Roman" panose="02020603050405020304" pitchFamily="18" charset="0"/>
              </a:rPr>
              <a:t>a</a:t>
            </a:r>
            <a:r>
              <a:rPr lang="en-US" sz="900" dirty="0">
                <a:latin typeface="Arial" panose="020B0604020202020204" pitchFamily="34" charset="0"/>
                <a:ea typeface="Calibri" panose="020F0502020204030204" pitchFamily="34" charset="0"/>
                <a:cs typeface="Times New Roman" panose="02020603050405020304" pitchFamily="18" charset="0"/>
              </a:rPr>
              <a:t> Weighted average of 17 countries.</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r>
              <a:rPr lang="en-US" sz="900" dirty="0">
                <a:latin typeface="Arial" panose="020B0604020202020204" pitchFamily="34" charset="0"/>
                <a:ea typeface="Calibri" panose="020F0502020204030204" pitchFamily="34" charset="0"/>
                <a:cs typeface="Times New Roman" panose="02020603050405020304" pitchFamily="18" charset="0"/>
              </a:rPr>
              <a:t>Note: Data exclude natural resource assets and pension liabilities.</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r>
              <a:rPr lang="en-US" sz="900" dirty="0">
                <a:latin typeface="Arial" panose="020B0604020202020204" pitchFamily="34" charset="0"/>
                <a:ea typeface="Calibri" panose="020F0502020204030204" pitchFamily="34" charset="0"/>
                <a:cs typeface="Times New Roman" panose="02020603050405020304" pitchFamily="18" charset="0"/>
              </a:rPr>
              <a:t>Source: IMF (2018).</a:t>
            </a:r>
          </a:p>
          <a:p>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r>
              <a:rPr lang="en-US" sz="900" dirty="0">
                <a:latin typeface="Calibri" panose="020F0502020204030204" pitchFamily="34" charset="0"/>
                <a:ea typeface="Calibri" panose="020F0502020204030204" pitchFamily="34" charset="0"/>
                <a:cs typeface="Times New Roman" panose="02020603050405020304" pitchFamily="18" charset="0"/>
              </a:rPr>
              <a:t>Net worth = total assets minus total liabilities,   and net financial worth = Financial assets minus total liabilities.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AF82AA6B-A013-4749-988D-97D91A86A8DB}"/>
              </a:ext>
            </a:extLst>
          </p:cNvPr>
          <p:cNvPicPr>
            <a:picLocks noChangeAspect="1"/>
          </p:cNvPicPr>
          <p:nvPr/>
        </p:nvPicPr>
        <p:blipFill>
          <a:blip r:embed="rId4"/>
          <a:stretch>
            <a:fillRect/>
          </a:stretch>
        </p:blipFill>
        <p:spPr>
          <a:xfrm>
            <a:off x="6266934" y="2107078"/>
            <a:ext cx="5811810" cy="3789457"/>
          </a:xfrm>
          <a:prstGeom prst="rect">
            <a:avLst/>
          </a:prstGeom>
        </p:spPr>
      </p:pic>
      <p:sp>
        <p:nvSpPr>
          <p:cNvPr id="10" name="Rectangle 9">
            <a:extLst>
              <a:ext uri="{FF2B5EF4-FFF2-40B4-BE49-F238E27FC236}">
                <a16:creationId xmlns:a16="http://schemas.microsoft.com/office/drawing/2014/main" id="{21879C9B-40DA-4C50-B5A0-15B3F8E0F199}"/>
              </a:ext>
            </a:extLst>
          </p:cNvPr>
          <p:cNvSpPr/>
          <p:nvPr/>
        </p:nvSpPr>
        <p:spPr>
          <a:xfrm>
            <a:off x="5982744" y="1354015"/>
            <a:ext cx="6096000" cy="644344"/>
          </a:xfrm>
          <a:prstGeom prst="rect">
            <a:avLst/>
          </a:prstGeom>
        </p:spPr>
        <p:txBody>
          <a:bodyPr>
            <a:spAutoFit/>
          </a:bodyPr>
          <a:lstStyle/>
          <a:p>
            <a:pPr algn="ctr">
              <a:lnSpc>
                <a:spcPct val="107000"/>
              </a:lnSpc>
              <a:spcAft>
                <a:spcPts val="800"/>
              </a:spcAft>
            </a:pPr>
            <a:r>
              <a:rPr lang="en-US" sz="1400" b="1" dirty="0">
                <a:latin typeface="Arial" panose="020B0604020202020204" pitchFamily="34" charset="0"/>
                <a:ea typeface="Calibri" panose="020F0502020204030204" pitchFamily="34" charset="0"/>
                <a:cs typeface="Times New Roman" panose="02020603050405020304" pitchFamily="18" charset="0"/>
              </a:rPr>
              <a:t>Public Asset Management and Economic Recovery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400" dirty="0">
                <a:latin typeface="Arial" panose="020B0604020202020204" pitchFamily="34" charset="0"/>
                <a:ea typeface="Calibri" panose="020F0502020204030204" pitchFamily="34" charset="0"/>
                <a:cs typeface="Times New Roman" panose="02020603050405020304" pitchFamily="18" charset="0"/>
              </a:rPr>
              <a:t>(percentage change)</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EFF1AB3B-E8AA-4EB1-997C-4503E5D4BC5E}"/>
              </a:ext>
            </a:extLst>
          </p:cNvPr>
          <p:cNvSpPr/>
          <p:nvPr/>
        </p:nvSpPr>
        <p:spPr>
          <a:xfrm>
            <a:off x="799539" y="136525"/>
            <a:ext cx="11328422" cy="566181"/>
          </a:xfrm>
          <a:prstGeom prst="rect">
            <a:avLst/>
          </a:prstGeom>
        </p:spPr>
        <p:txBody>
          <a:bodyPr wrap="none">
            <a:spAutoFit/>
          </a:bodyPr>
          <a:lstStyle/>
          <a:p>
            <a:pPr marR="48895" lvl="1" algn="just">
              <a:lnSpc>
                <a:spcPct val="103000"/>
              </a:lnSpc>
              <a:spcBef>
                <a:spcPts val="0"/>
              </a:spcBef>
              <a:spcAft>
                <a:spcPts val="0"/>
              </a:spcAft>
              <a:buClr>
                <a:srgbClr val="007DB6"/>
              </a:buClr>
              <a:buSzPts val="1400"/>
              <a:tabLst>
                <a:tab pos="419100" algn="l"/>
                <a:tab pos="419735" algn="l"/>
              </a:tabLst>
            </a:pPr>
            <a:r>
              <a:rPr lang="en-US" sz="3200" b="1" kern="0" dirty="0">
                <a:latin typeface="Arial" panose="020B0604020202020204" pitchFamily="34" charset="0"/>
                <a:ea typeface="Arial" panose="020B0604020202020204" pitchFamily="34" charset="0"/>
              </a:rPr>
              <a:t>Public Asset Management and Macroeconomic Risks</a:t>
            </a:r>
            <a:endParaRPr lang="en-US" sz="3200" b="1" kern="0" spc="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430439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392992" y="57337"/>
            <a:ext cx="10692881" cy="836441"/>
          </a:xfrm>
        </p:spPr>
        <p:txBody>
          <a:bodyPr>
            <a:normAutofit fontScale="90000"/>
          </a:bodyPr>
          <a:lstStyle/>
          <a:p>
            <a:r>
              <a:rPr lang="en-US" b="1" dirty="0"/>
              <a:t>SOE Role in Enhancing Economy-wide Productivity</a:t>
            </a:r>
          </a:p>
        </p:txBody>
      </p:sp>
      <p:sp>
        <p:nvSpPr>
          <p:cNvPr id="2" name="Rectangle 1">
            <a:extLst>
              <a:ext uri="{FF2B5EF4-FFF2-40B4-BE49-F238E27FC236}">
                <a16:creationId xmlns:a16="http://schemas.microsoft.com/office/drawing/2014/main" id="{E7FA1BEF-F7D5-4474-8491-B3E546C2AA2E}"/>
              </a:ext>
            </a:extLst>
          </p:cNvPr>
          <p:cNvSpPr/>
          <p:nvPr/>
        </p:nvSpPr>
        <p:spPr>
          <a:xfrm>
            <a:off x="239065" y="1192915"/>
            <a:ext cx="10960714" cy="5262979"/>
          </a:xfrm>
          <a:prstGeom prst="rect">
            <a:avLst/>
          </a:prstGeom>
        </p:spPr>
        <p:txBody>
          <a:bodyPr wrap="square">
            <a:spAutoFit/>
          </a:bodyPr>
          <a:lstStyle/>
          <a:p>
            <a:r>
              <a:rPr lang="en-US" sz="2400" dirty="0"/>
              <a:t>Improved SOE performance generates positive spillovers and has the potential to boost productivity across economy.</a:t>
            </a:r>
          </a:p>
          <a:p>
            <a:endParaRPr lang="en-US" sz="2400" dirty="0"/>
          </a:p>
          <a:p>
            <a:r>
              <a:rPr lang="en-US" sz="2400" dirty="0"/>
              <a:t>To enhance public service delivery and better allocate resources, it is crucial to manage SOEs better and avoid unfair competition in markets where the private sector can provide such services more effectively. </a:t>
            </a:r>
          </a:p>
          <a:p>
            <a:endParaRPr lang="en-US" sz="2400" dirty="0"/>
          </a:p>
          <a:p>
            <a:r>
              <a:rPr lang="en-US" sz="2400" dirty="0"/>
              <a:t>Understanding the governance challenges and addressing them can help boost economy-wide productivity and growth.</a:t>
            </a:r>
          </a:p>
          <a:p>
            <a:endParaRPr lang="en-US" sz="2400" dirty="0"/>
          </a:p>
          <a:p>
            <a:r>
              <a:rPr lang="en-US" sz="2400" dirty="0"/>
              <a:t>This study posits that government agenda should focus on reforming SOEs and making them an efficient driver of growth in developing countries—particularly as Asia’s next transition to high-income status would require enhanced productivity and innovation-led growth.</a:t>
            </a:r>
          </a:p>
        </p:txBody>
      </p:sp>
    </p:spTree>
    <p:extLst>
      <p:ext uri="{BB962C8B-B14F-4D97-AF65-F5344CB8AC3E}">
        <p14:creationId xmlns:p14="http://schemas.microsoft.com/office/powerpoint/2010/main" val="553099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FA1BEF-F7D5-4474-8491-B3E546C2AA2E}"/>
              </a:ext>
            </a:extLst>
          </p:cNvPr>
          <p:cNvSpPr/>
          <p:nvPr/>
        </p:nvSpPr>
        <p:spPr>
          <a:xfrm>
            <a:off x="157397" y="1398163"/>
            <a:ext cx="5195653" cy="5262979"/>
          </a:xfrm>
          <a:prstGeom prst="rect">
            <a:avLst/>
          </a:prstGeom>
        </p:spPr>
        <p:txBody>
          <a:bodyPr wrap="square">
            <a:spAutoFit/>
          </a:bodyPr>
          <a:lstStyle/>
          <a:p>
            <a:r>
              <a:rPr lang="en-US" sz="2400" dirty="0"/>
              <a:t>Developing Asia has recorded a robust economic growth of 6.9% per annum during 1970–2019. Majority of population in Asia is now living in middle-income countries. </a:t>
            </a:r>
          </a:p>
          <a:p>
            <a:endParaRPr lang="en-US" sz="2400" dirty="0"/>
          </a:p>
          <a:p>
            <a:r>
              <a:rPr lang="en-US" sz="2400" dirty="0"/>
              <a:t>Such a high economic growth and dramatic turnaround has motivated policy makers and governments to prepare for Asia’s next transition to high-income status as well. </a:t>
            </a:r>
          </a:p>
          <a:p>
            <a:endParaRPr lang="en-US" sz="2400" dirty="0"/>
          </a:p>
          <a:p>
            <a:r>
              <a:rPr lang="en-US" sz="2400" dirty="0"/>
              <a:t>Can Asia build on its past success and transition to high-income status?</a:t>
            </a:r>
          </a:p>
        </p:txBody>
      </p:sp>
      <p:pic>
        <p:nvPicPr>
          <p:cNvPr id="3" name="Picture 2">
            <a:extLst>
              <a:ext uri="{FF2B5EF4-FFF2-40B4-BE49-F238E27FC236}">
                <a16:creationId xmlns:a16="http://schemas.microsoft.com/office/drawing/2014/main" id="{C4362382-C26B-4951-8B27-BAF326B1C9D1}"/>
              </a:ext>
            </a:extLst>
          </p:cNvPr>
          <p:cNvPicPr>
            <a:picLocks noChangeAspect="1"/>
          </p:cNvPicPr>
          <p:nvPr/>
        </p:nvPicPr>
        <p:blipFill>
          <a:blip r:embed="rId3"/>
          <a:stretch>
            <a:fillRect/>
          </a:stretch>
        </p:blipFill>
        <p:spPr>
          <a:xfrm>
            <a:off x="5457825" y="1522524"/>
            <a:ext cx="6352331" cy="4280880"/>
          </a:xfrm>
          <a:prstGeom prst="rect">
            <a:avLst/>
          </a:prstGeom>
        </p:spPr>
      </p:pic>
      <p:sp>
        <p:nvSpPr>
          <p:cNvPr id="4" name="Rectangle 3">
            <a:extLst>
              <a:ext uri="{FF2B5EF4-FFF2-40B4-BE49-F238E27FC236}">
                <a16:creationId xmlns:a16="http://schemas.microsoft.com/office/drawing/2014/main" id="{26CB6A83-735A-44F6-BAA4-708573965FAC}"/>
              </a:ext>
            </a:extLst>
          </p:cNvPr>
          <p:cNvSpPr/>
          <p:nvPr/>
        </p:nvSpPr>
        <p:spPr>
          <a:xfrm>
            <a:off x="5457825" y="5751027"/>
            <a:ext cx="6352331" cy="768287"/>
          </a:xfrm>
          <a:prstGeom prst="rect">
            <a:avLst/>
          </a:prstGeom>
        </p:spPr>
        <p:txBody>
          <a:bodyPr wrap="square">
            <a:spAutoFit/>
          </a:bodyPr>
          <a:lstStyle/>
          <a:p>
            <a:pPr>
              <a:lnSpc>
                <a:spcPct val="107000"/>
              </a:lnSpc>
              <a:spcAft>
                <a:spcPts val="100"/>
              </a:spcAft>
            </a:pPr>
            <a:r>
              <a:rPr lang="en-PH" sz="1000" dirty="0">
                <a:latin typeface="Arial" panose="020B0604020202020204" pitchFamily="34" charset="0"/>
                <a:ea typeface="Calibri" panose="020F0502020204030204" pitchFamily="34" charset="0"/>
                <a:cs typeface="Times New Roman" panose="02020603050405020304" pitchFamily="18" charset="0"/>
              </a:rPr>
              <a:t>Note: Data for </a:t>
            </a:r>
            <a:r>
              <a:rPr lang="en-PH" sz="1000" dirty="0" err="1">
                <a:latin typeface="Arial" panose="020B0604020202020204" pitchFamily="34" charset="0"/>
                <a:ea typeface="Calibri" panose="020F0502020204030204" pitchFamily="34" charset="0"/>
                <a:cs typeface="Times New Roman" panose="02020603050405020304" pitchFamily="18" charset="0"/>
              </a:rPr>
              <a:t>Taipei,China</a:t>
            </a:r>
            <a:r>
              <a:rPr lang="en-PH" sz="1000" dirty="0">
                <a:latin typeface="Arial" panose="020B0604020202020204" pitchFamily="34" charset="0"/>
                <a:ea typeface="Calibri" panose="020F0502020204030204" pitchFamily="34" charset="0"/>
                <a:cs typeface="Times New Roman" panose="02020603050405020304" pitchFamily="18" charset="0"/>
              </a:rPr>
              <a:t> is for 1960 and 2014 from the Penn World Table 9.0.</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00"/>
              </a:spcAft>
            </a:pPr>
            <a:r>
              <a:rPr lang="en-PH" sz="1000" dirty="0">
                <a:latin typeface="Arial" panose="020B0604020202020204" pitchFamily="34" charset="0"/>
                <a:ea typeface="Calibri" panose="020F0502020204030204" pitchFamily="34" charset="0"/>
                <a:cs typeface="Times New Roman" panose="02020603050405020304" pitchFamily="18" charset="0"/>
              </a:rPr>
              <a:t>GDP = gross domestic product.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00"/>
              </a:spcAft>
            </a:pPr>
            <a:r>
              <a:rPr lang="en-PH" sz="1000" dirty="0">
                <a:latin typeface="Arial" panose="020B0604020202020204" pitchFamily="34" charset="0"/>
                <a:ea typeface="Calibri" panose="020F0502020204030204" pitchFamily="34" charset="0"/>
                <a:cs typeface="Times New Roman" panose="02020603050405020304" pitchFamily="18" charset="0"/>
              </a:rPr>
              <a:t>Source: For 1960, based on Penn World Table; and for 2017, World Bank, World Development Indicators, both accessed February 2019.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DF3ED1CF-801C-4E2A-8678-881943F32F35}"/>
              </a:ext>
            </a:extLst>
          </p:cNvPr>
          <p:cNvSpPr/>
          <p:nvPr/>
        </p:nvSpPr>
        <p:spPr>
          <a:xfrm>
            <a:off x="6362249" y="1211284"/>
            <a:ext cx="3930500" cy="311239"/>
          </a:xfrm>
          <a:prstGeom prst="rect">
            <a:avLst/>
          </a:prstGeom>
        </p:spPr>
        <p:txBody>
          <a:bodyPr wrap="none">
            <a:spAutoFit/>
          </a:bodyPr>
          <a:lstStyle/>
          <a:p>
            <a:pPr>
              <a:lnSpc>
                <a:spcPct val="107000"/>
              </a:lnSpc>
              <a:spcAft>
                <a:spcPts val="100"/>
              </a:spcAft>
            </a:pPr>
            <a:r>
              <a:rPr lang="en-PH" sz="1400" b="1" dirty="0">
                <a:latin typeface="Arial" panose="020B0604020202020204" pitchFamily="34" charset="0"/>
                <a:ea typeface="Calibri" panose="020F0502020204030204" pitchFamily="34" charset="0"/>
                <a:cs typeface="Times New Roman" panose="02020603050405020304" pitchFamily="18" charset="0"/>
              </a:rPr>
              <a:t>GDP Per Capita (2011 PPP $), 1960 and 2017</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D5675FD3-97B4-4C05-AC66-A3121C5A1B5D}"/>
              </a:ext>
            </a:extLst>
          </p:cNvPr>
          <p:cNvSpPr/>
          <p:nvPr/>
        </p:nvSpPr>
        <p:spPr>
          <a:xfrm>
            <a:off x="1242359" y="154020"/>
            <a:ext cx="10673416" cy="646331"/>
          </a:xfrm>
          <a:prstGeom prst="rect">
            <a:avLst/>
          </a:prstGeom>
        </p:spPr>
        <p:txBody>
          <a:bodyPr wrap="square">
            <a:spAutoFit/>
          </a:bodyPr>
          <a:lstStyle/>
          <a:p>
            <a:r>
              <a:rPr lang="en-US" sz="3600" b="1" dirty="0"/>
              <a:t>Asia Transformed to MICs, but Challenges Remain….</a:t>
            </a:r>
          </a:p>
        </p:txBody>
      </p:sp>
    </p:spTree>
    <p:extLst>
      <p:ext uri="{BB962C8B-B14F-4D97-AF65-F5344CB8AC3E}">
        <p14:creationId xmlns:p14="http://schemas.microsoft.com/office/powerpoint/2010/main" val="1653399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499120" y="142114"/>
            <a:ext cx="9734938" cy="598116"/>
          </a:xfrm>
        </p:spPr>
        <p:txBody>
          <a:bodyPr>
            <a:normAutofit fontScale="90000"/>
          </a:bodyPr>
          <a:lstStyle/>
          <a:p>
            <a:r>
              <a:rPr lang="en-US" b="1" dirty="0"/>
              <a:t>Objective of the Study</a:t>
            </a:r>
          </a:p>
        </p:txBody>
      </p:sp>
      <p:sp>
        <p:nvSpPr>
          <p:cNvPr id="4" name="TextBox 3">
            <a:extLst>
              <a:ext uri="{FF2B5EF4-FFF2-40B4-BE49-F238E27FC236}">
                <a16:creationId xmlns:a16="http://schemas.microsoft.com/office/drawing/2014/main" id="{5F3957A8-8D82-4900-AB73-822E86CC3E92}"/>
              </a:ext>
            </a:extLst>
          </p:cNvPr>
          <p:cNvSpPr txBox="1"/>
          <p:nvPr/>
        </p:nvSpPr>
        <p:spPr>
          <a:xfrm>
            <a:off x="64662" y="1130070"/>
            <a:ext cx="11985824" cy="5262979"/>
          </a:xfrm>
          <a:prstGeom prst="rect">
            <a:avLst/>
          </a:prstGeom>
          <a:noFill/>
        </p:spPr>
        <p:txBody>
          <a:bodyPr wrap="square" rtlCol="0">
            <a:spAutoFit/>
          </a:bodyPr>
          <a:lstStyle/>
          <a:p>
            <a:r>
              <a:rPr lang="en-US" sz="2800" b="1" dirty="0"/>
              <a:t>Objective of the Study:</a:t>
            </a:r>
          </a:p>
          <a:p>
            <a:endParaRPr lang="en-US" sz="2800" b="1" dirty="0"/>
          </a:p>
          <a:p>
            <a:r>
              <a:rPr lang="en-US" sz="2800" dirty="0"/>
              <a:t>The study explores the issues relating to corporate governance, assesses SOE performance and examines the implications in promoting productivity-induced growth over the long term.  </a:t>
            </a:r>
          </a:p>
          <a:p>
            <a:r>
              <a:rPr lang="en-US" sz="2800" b="1" dirty="0"/>
              <a:t>(Azerbaijan, Indonesia, Kazakhstan, the PRC, Sri Lanka, Viet Nam and the Republic of Korea)  </a:t>
            </a:r>
          </a:p>
          <a:p>
            <a:endParaRPr lang="en-US" sz="2800" dirty="0"/>
          </a:p>
          <a:p>
            <a:r>
              <a:rPr lang="en-US" sz="2800" dirty="0"/>
              <a:t>The study posits that SOEs will continue to be significant contributors to economic development in developing countries. But SOE performance is crucial to economy-wide productivity driven growth especially as Asia transitions from middle-income to high-income status.</a:t>
            </a:r>
            <a:endParaRPr lang="en-US" sz="2800" b="1" dirty="0"/>
          </a:p>
        </p:txBody>
      </p:sp>
    </p:spTree>
    <p:extLst>
      <p:ext uri="{BB962C8B-B14F-4D97-AF65-F5344CB8AC3E}">
        <p14:creationId xmlns:p14="http://schemas.microsoft.com/office/powerpoint/2010/main" val="823027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FA1BEF-F7D5-4474-8491-B3E546C2AA2E}"/>
              </a:ext>
            </a:extLst>
          </p:cNvPr>
          <p:cNvSpPr/>
          <p:nvPr/>
        </p:nvSpPr>
        <p:spPr>
          <a:xfrm>
            <a:off x="252215" y="1364875"/>
            <a:ext cx="5277043" cy="5432256"/>
          </a:xfrm>
          <a:prstGeom prst="rect">
            <a:avLst/>
          </a:prstGeom>
        </p:spPr>
        <p:txBody>
          <a:bodyPr wrap="square">
            <a:spAutoFit/>
          </a:bodyPr>
          <a:lstStyle/>
          <a:p>
            <a:r>
              <a:rPr lang="en-US" sz="2000" dirty="0"/>
              <a:t>The role of innovation and productivity-induced growth will particularly be important for Asia as it transitions to high-income status. </a:t>
            </a:r>
          </a:p>
          <a:p>
            <a:endParaRPr lang="en-US" sz="900" dirty="0"/>
          </a:p>
          <a:p>
            <a:r>
              <a:rPr lang="en-US" sz="2000" dirty="0"/>
              <a:t>As countries reach higher stages of development, intensive growth plays a much bigger role than extensive growth. </a:t>
            </a:r>
          </a:p>
          <a:p>
            <a:endParaRPr lang="en-US" sz="900" dirty="0"/>
          </a:p>
          <a:p>
            <a:r>
              <a:rPr lang="en-US" sz="2000" dirty="0"/>
              <a:t>Since SOEs and state ownership are more prevalent in developing countries, this suggests that governments should promote policies that create a level playing field and a sense of dynamism in public companies to foster innovation. </a:t>
            </a:r>
          </a:p>
          <a:p>
            <a:endParaRPr lang="en-US" sz="900" dirty="0"/>
          </a:p>
          <a:p>
            <a:r>
              <a:rPr lang="en-US" sz="2000" dirty="0"/>
              <a:t>The idea is that policy objectives and instruments should be tailored to a country’s level of development and the strengths and weaknesses of its innovation system.</a:t>
            </a:r>
          </a:p>
        </p:txBody>
      </p:sp>
      <p:sp>
        <p:nvSpPr>
          <p:cNvPr id="11" name="Rectangle 10">
            <a:extLst>
              <a:ext uri="{FF2B5EF4-FFF2-40B4-BE49-F238E27FC236}">
                <a16:creationId xmlns:a16="http://schemas.microsoft.com/office/drawing/2014/main" id="{D5675FD3-97B4-4C05-AC66-A3121C5A1B5D}"/>
              </a:ext>
            </a:extLst>
          </p:cNvPr>
          <p:cNvSpPr/>
          <p:nvPr/>
        </p:nvSpPr>
        <p:spPr>
          <a:xfrm>
            <a:off x="1285031" y="58359"/>
            <a:ext cx="10615616" cy="1200329"/>
          </a:xfrm>
          <a:prstGeom prst="rect">
            <a:avLst/>
          </a:prstGeom>
        </p:spPr>
        <p:txBody>
          <a:bodyPr wrap="square">
            <a:spAutoFit/>
          </a:bodyPr>
          <a:lstStyle/>
          <a:p>
            <a:r>
              <a:rPr lang="en-US" sz="3600" b="1" dirty="0"/>
              <a:t>Successful Transition to High-income will require improvement in productivity and innovation </a:t>
            </a:r>
          </a:p>
        </p:txBody>
      </p:sp>
      <p:sp>
        <p:nvSpPr>
          <p:cNvPr id="8" name="Rectangle 7">
            <a:extLst>
              <a:ext uri="{FF2B5EF4-FFF2-40B4-BE49-F238E27FC236}">
                <a16:creationId xmlns:a16="http://schemas.microsoft.com/office/drawing/2014/main" id="{000C79AF-3C9D-41AE-A839-3E7A5C5B783E}"/>
              </a:ext>
            </a:extLst>
          </p:cNvPr>
          <p:cNvSpPr/>
          <p:nvPr/>
        </p:nvSpPr>
        <p:spPr>
          <a:xfrm>
            <a:off x="5693088" y="6550910"/>
            <a:ext cx="6096000" cy="246221"/>
          </a:xfrm>
          <a:prstGeom prst="rect">
            <a:avLst/>
          </a:prstGeom>
        </p:spPr>
        <p:txBody>
          <a:bodyPr>
            <a:spAutoFit/>
          </a:bodyPr>
          <a:lstStyle/>
          <a:p>
            <a:r>
              <a:rPr lang="en-US" sz="1000" dirty="0">
                <a:latin typeface="Arial" panose="020B0604020202020204" pitchFamily="34" charset="0"/>
                <a:ea typeface="Calibri" panose="020F0502020204030204" pitchFamily="34" charset="0"/>
                <a:cs typeface="Times New Roman" panose="02020603050405020304" pitchFamily="18" charset="0"/>
              </a:rPr>
              <a:t>Source: Global Competitiveness Index 2017 and World Development Indicators.</a:t>
            </a:r>
            <a:endParaRPr lang="en-US" sz="1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0EAA4CF1-47A3-49C9-8A3D-822AAFC7355E}"/>
              </a:ext>
            </a:extLst>
          </p:cNvPr>
          <p:cNvPicPr>
            <a:picLocks noChangeAspect="1"/>
          </p:cNvPicPr>
          <p:nvPr/>
        </p:nvPicPr>
        <p:blipFill>
          <a:blip r:embed="rId3"/>
          <a:stretch>
            <a:fillRect/>
          </a:stretch>
        </p:blipFill>
        <p:spPr>
          <a:xfrm>
            <a:off x="5768476" y="2037229"/>
            <a:ext cx="6168640" cy="4513681"/>
          </a:xfrm>
          <a:prstGeom prst="rect">
            <a:avLst/>
          </a:prstGeom>
        </p:spPr>
      </p:pic>
      <p:sp>
        <p:nvSpPr>
          <p:cNvPr id="6" name="Rectangle 5">
            <a:extLst>
              <a:ext uri="{FF2B5EF4-FFF2-40B4-BE49-F238E27FC236}">
                <a16:creationId xmlns:a16="http://schemas.microsoft.com/office/drawing/2014/main" id="{3F9F67D2-3AA2-4E5E-B50E-9F98F13EB186}"/>
              </a:ext>
            </a:extLst>
          </p:cNvPr>
          <p:cNvSpPr/>
          <p:nvPr/>
        </p:nvSpPr>
        <p:spPr>
          <a:xfrm>
            <a:off x="6964452" y="1568701"/>
            <a:ext cx="3890168" cy="369332"/>
          </a:xfrm>
          <a:prstGeom prst="rect">
            <a:avLst/>
          </a:prstGeom>
        </p:spPr>
        <p:txBody>
          <a:bodyPr wrap="none">
            <a:spAutoFit/>
          </a:bodyPr>
          <a:lstStyle/>
          <a:p>
            <a:r>
              <a:rPr lang="en-US" b="1" spc="-75" dirty="0">
                <a:solidFill>
                  <a:srgbClr val="231F20"/>
                </a:solidFill>
                <a:latin typeface="Arial" panose="020B0604020202020204" pitchFamily="34" charset="0"/>
                <a:ea typeface="Arial" panose="020B0604020202020204" pitchFamily="34" charset="0"/>
              </a:rPr>
              <a:t> </a:t>
            </a:r>
            <a:r>
              <a:rPr lang="en-US" b="1" dirty="0">
                <a:solidFill>
                  <a:srgbClr val="231F20"/>
                </a:solidFill>
                <a:latin typeface="Arial" panose="020B0604020202020204" pitchFamily="34" charset="0"/>
                <a:ea typeface="Arial" panose="020B0604020202020204" pitchFamily="34" charset="0"/>
              </a:rPr>
              <a:t>Innovation</a:t>
            </a:r>
            <a:r>
              <a:rPr lang="en-US" b="1" spc="-75" dirty="0">
                <a:solidFill>
                  <a:srgbClr val="231F20"/>
                </a:solidFill>
                <a:latin typeface="Arial" panose="020B0604020202020204" pitchFamily="34" charset="0"/>
                <a:ea typeface="Arial" panose="020B0604020202020204" pitchFamily="34" charset="0"/>
              </a:rPr>
              <a:t> </a:t>
            </a:r>
            <a:r>
              <a:rPr lang="en-US" b="1" dirty="0">
                <a:solidFill>
                  <a:srgbClr val="231F20"/>
                </a:solidFill>
                <a:latin typeface="Arial" panose="020B0604020202020204" pitchFamily="34" charset="0"/>
                <a:ea typeface="Arial" panose="020B0604020202020204" pitchFamily="34" charset="0"/>
              </a:rPr>
              <a:t>and</a:t>
            </a:r>
            <a:r>
              <a:rPr lang="en-US" b="1" spc="-80" dirty="0">
                <a:solidFill>
                  <a:srgbClr val="231F20"/>
                </a:solidFill>
                <a:latin typeface="Arial" panose="020B0604020202020204" pitchFamily="34" charset="0"/>
                <a:ea typeface="Arial" panose="020B0604020202020204" pitchFamily="34" charset="0"/>
              </a:rPr>
              <a:t> </a:t>
            </a:r>
            <a:r>
              <a:rPr lang="en-US" b="1" dirty="0">
                <a:solidFill>
                  <a:srgbClr val="231F20"/>
                </a:solidFill>
                <a:latin typeface="Arial" panose="020B0604020202020204" pitchFamily="34" charset="0"/>
                <a:ea typeface="Arial" panose="020B0604020202020204" pitchFamily="34" charset="0"/>
              </a:rPr>
              <a:t>Economic</a:t>
            </a:r>
            <a:r>
              <a:rPr lang="en-US" b="1" spc="-75" dirty="0">
                <a:solidFill>
                  <a:srgbClr val="231F20"/>
                </a:solidFill>
                <a:latin typeface="Arial" panose="020B0604020202020204" pitchFamily="34" charset="0"/>
                <a:ea typeface="Arial" panose="020B0604020202020204" pitchFamily="34" charset="0"/>
              </a:rPr>
              <a:t> </a:t>
            </a:r>
            <a:r>
              <a:rPr lang="en-US" b="1" dirty="0">
                <a:solidFill>
                  <a:srgbClr val="231F20"/>
                </a:solidFill>
                <a:latin typeface="Arial" panose="020B0604020202020204" pitchFamily="34" charset="0"/>
                <a:ea typeface="Arial" panose="020B0604020202020204" pitchFamily="34" charset="0"/>
              </a:rPr>
              <a:t>Growth</a:t>
            </a:r>
            <a:endParaRPr lang="en-US" b="1" dirty="0"/>
          </a:p>
        </p:txBody>
      </p:sp>
    </p:spTree>
    <p:extLst>
      <p:ext uri="{BB962C8B-B14F-4D97-AF65-F5344CB8AC3E}">
        <p14:creationId xmlns:p14="http://schemas.microsoft.com/office/powerpoint/2010/main" val="1890644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460286" y="137674"/>
            <a:ext cx="10531689" cy="767201"/>
          </a:xfrm>
        </p:spPr>
        <p:txBody>
          <a:bodyPr>
            <a:noAutofit/>
          </a:bodyPr>
          <a:lstStyle/>
          <a:p>
            <a:r>
              <a:rPr lang="en-US" sz="4000" b="1" dirty="0"/>
              <a:t>SOEs Reforms Can help Improve Productivity</a:t>
            </a:r>
          </a:p>
        </p:txBody>
      </p:sp>
      <p:sp>
        <p:nvSpPr>
          <p:cNvPr id="5" name="Slide Number Placeholder 4">
            <a:extLst>
              <a:ext uri="{FF2B5EF4-FFF2-40B4-BE49-F238E27FC236}">
                <a16:creationId xmlns:a16="http://schemas.microsoft.com/office/drawing/2014/main" id="{E5AC0402-51A6-4B9B-AA28-A5EDCC74B954}"/>
              </a:ext>
            </a:extLst>
          </p:cNvPr>
          <p:cNvSpPr>
            <a:spLocks noGrp="1"/>
          </p:cNvSpPr>
          <p:nvPr>
            <p:ph type="sldNum" sz="quarter" idx="12"/>
          </p:nvPr>
        </p:nvSpPr>
        <p:spPr>
          <a:xfrm>
            <a:off x="2152650" y="6356351"/>
            <a:ext cx="2057400" cy="365125"/>
          </a:xfrm>
        </p:spPr>
        <p:txBody>
          <a:bodyPr/>
          <a:lstStyle/>
          <a:p>
            <a:fld id="{7D0C6CEF-3F30-5644-AEEC-4228C0B92182}" type="slidenum">
              <a:rPr lang="en-US" smtClean="0"/>
              <a:t>21</a:t>
            </a:fld>
            <a:endParaRPr lang="en-US"/>
          </a:p>
        </p:txBody>
      </p:sp>
      <p:sp>
        <p:nvSpPr>
          <p:cNvPr id="4" name="TextBox 3">
            <a:extLst>
              <a:ext uri="{FF2B5EF4-FFF2-40B4-BE49-F238E27FC236}">
                <a16:creationId xmlns:a16="http://schemas.microsoft.com/office/drawing/2014/main" id="{1B93357A-A990-49CA-9B59-36AE4DCA8865}"/>
              </a:ext>
            </a:extLst>
          </p:cNvPr>
          <p:cNvSpPr txBox="1"/>
          <p:nvPr/>
        </p:nvSpPr>
        <p:spPr>
          <a:xfrm>
            <a:off x="190865" y="884038"/>
            <a:ext cx="10886865" cy="5909310"/>
          </a:xfrm>
          <a:prstGeom prst="rect">
            <a:avLst/>
          </a:prstGeom>
          <a:noFill/>
        </p:spPr>
        <p:txBody>
          <a:bodyPr wrap="square" rtlCol="0">
            <a:spAutoFit/>
          </a:bodyPr>
          <a:lstStyle/>
          <a:p>
            <a:r>
              <a:rPr lang="en-AU" dirty="0"/>
              <a:t>There is no “one-size-fits-all” approach to SOE reform, some of key elements of reforms are :</a:t>
            </a:r>
          </a:p>
          <a:p>
            <a:r>
              <a:rPr lang="en-AU" dirty="0"/>
              <a:t>	</a:t>
            </a:r>
          </a:p>
          <a:p>
            <a:r>
              <a:rPr lang="en-AU" b="1" dirty="0"/>
              <a:t>Hard Budget Constraints</a:t>
            </a:r>
            <a:r>
              <a:rPr lang="en-AU" dirty="0"/>
              <a:t>: Budget constraints impose a discipline on the management of SOEs. Hence, introduction of budgetary discipline and an explicit provision for contingent liabilities can help improve the performance of SOEs.</a:t>
            </a:r>
          </a:p>
          <a:p>
            <a:endParaRPr lang="en-AU" sz="1400" dirty="0"/>
          </a:p>
          <a:p>
            <a:r>
              <a:rPr lang="en-AU" b="1" dirty="0"/>
              <a:t>Improve Governance, corporatization </a:t>
            </a:r>
            <a:r>
              <a:rPr lang="en-AU" dirty="0"/>
              <a:t>and public listing to increase independence, transparency, and overall market discipline.</a:t>
            </a:r>
          </a:p>
          <a:p>
            <a:endParaRPr lang="en-AU" b="1" dirty="0"/>
          </a:p>
          <a:p>
            <a:r>
              <a:rPr lang="en-AU" b="1" dirty="0"/>
              <a:t>Transparency</a:t>
            </a:r>
            <a:r>
              <a:rPr lang="en-AU" dirty="0"/>
              <a:t>: . In countries with high quality, transparent and accountable governance, and competitive market structures, SOEs will very likely perform well. </a:t>
            </a:r>
          </a:p>
          <a:p>
            <a:endParaRPr lang="en-AU" sz="1200" dirty="0"/>
          </a:p>
          <a:p>
            <a:r>
              <a:rPr lang="en-AU" b="1" dirty="0"/>
              <a:t>The importance of competition.</a:t>
            </a:r>
            <a:r>
              <a:rPr lang="en-AU" dirty="0"/>
              <a:t> The regulation of SOEs that operate in competitive markets is relatively straightforward. The performance of SOEs can be benchmarked against private sector competitors, factoring in any subsidies and PSOs. it is important that any regulatory constraints on competition (e.g., barriers to private sector entrants) are removed. </a:t>
            </a:r>
          </a:p>
          <a:p>
            <a:endParaRPr lang="en-AU" sz="2400" b="1" dirty="0"/>
          </a:p>
          <a:p>
            <a:r>
              <a:rPr lang="en-AU" b="1" dirty="0"/>
              <a:t>Sequencing matters—getting privatization “right.”</a:t>
            </a:r>
            <a:r>
              <a:rPr lang="en-AU" dirty="0"/>
              <a:t> Privatization is one possible SOE reform option. However, it should be regarded as the final step in the process, after all the preliminary reforms have been completed. These include establishing an appropriate regulatory/competitive framework, accurate and transparent financial reporting, and explicit costing of any remaining PSOs.</a:t>
            </a:r>
            <a:endParaRPr lang="en-US" dirty="0"/>
          </a:p>
        </p:txBody>
      </p:sp>
    </p:spTree>
    <p:extLst>
      <p:ext uri="{BB962C8B-B14F-4D97-AF65-F5344CB8AC3E}">
        <p14:creationId xmlns:p14="http://schemas.microsoft.com/office/powerpoint/2010/main" val="2087540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27709F-4F93-410C-90F6-71DA1EF2182C}"/>
              </a:ext>
            </a:extLst>
          </p:cNvPr>
          <p:cNvSpPr txBox="1"/>
          <p:nvPr/>
        </p:nvSpPr>
        <p:spPr>
          <a:xfrm>
            <a:off x="1981201" y="4609812"/>
            <a:ext cx="4244009" cy="830997"/>
          </a:xfrm>
          <a:prstGeom prst="rect">
            <a:avLst/>
          </a:prstGeom>
          <a:noFill/>
        </p:spPr>
        <p:txBody>
          <a:bodyPr wrap="square" rtlCol="0">
            <a:spAutoFit/>
          </a:bodyPr>
          <a:lstStyle/>
          <a:p>
            <a:r>
              <a:rPr lang="en-US" sz="4800" dirty="0"/>
              <a:t>Thank you.</a:t>
            </a:r>
          </a:p>
        </p:txBody>
      </p:sp>
      <p:pic>
        <p:nvPicPr>
          <p:cNvPr id="4" name="Graphic 3">
            <a:extLst>
              <a:ext uri="{FF2B5EF4-FFF2-40B4-BE49-F238E27FC236}">
                <a16:creationId xmlns:a16="http://schemas.microsoft.com/office/drawing/2014/main" id="{8FF602E8-A5B5-4F6F-BDA1-85E8D769C65E}"/>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0222" r="55633" b="17018"/>
          <a:stretch/>
        </p:blipFill>
        <p:spPr>
          <a:xfrm>
            <a:off x="6486176" y="0"/>
            <a:ext cx="4181825" cy="6858000"/>
          </a:xfrm>
          <a:prstGeom prst="rect">
            <a:avLst/>
          </a:prstGeom>
        </p:spPr>
      </p:pic>
      <p:pic>
        <p:nvPicPr>
          <p:cNvPr id="6" name="Picture 12">
            <a:extLst>
              <a:ext uri="{FF2B5EF4-FFF2-40B4-BE49-F238E27FC236}">
                <a16:creationId xmlns:a16="http://schemas.microsoft.com/office/drawing/2014/main" id="{99E0F5E8-BAA6-4CA4-88F7-705257418B13}"/>
              </a:ext>
            </a:extLst>
          </p:cNvPr>
          <p:cNvPicPr>
            <a:picLocks noChangeAspect="1"/>
          </p:cNvPicPr>
          <p:nvPr/>
        </p:nvPicPr>
        <p:blipFill>
          <a:blip r:embed="rId5"/>
          <a:stretch>
            <a:fillRect/>
          </a:stretch>
        </p:blipFill>
        <p:spPr>
          <a:xfrm>
            <a:off x="1903211" y="375773"/>
            <a:ext cx="759788" cy="759788"/>
          </a:xfrm>
          <a:prstGeom prst="rect">
            <a:avLst/>
          </a:prstGeom>
        </p:spPr>
      </p:pic>
    </p:spTree>
    <p:extLst>
      <p:ext uri="{BB962C8B-B14F-4D97-AF65-F5344CB8AC3E}">
        <p14:creationId xmlns:p14="http://schemas.microsoft.com/office/powerpoint/2010/main" val="1300797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499119" y="31497"/>
            <a:ext cx="10692881" cy="836441"/>
          </a:xfrm>
        </p:spPr>
        <p:txBody>
          <a:bodyPr>
            <a:normAutofit/>
          </a:bodyPr>
          <a:lstStyle/>
          <a:p>
            <a:r>
              <a:rPr lang="en-US" b="1" dirty="0"/>
              <a:t>Format of the Study</a:t>
            </a:r>
          </a:p>
        </p:txBody>
      </p:sp>
      <p:sp>
        <p:nvSpPr>
          <p:cNvPr id="2" name="TextBox 1">
            <a:extLst>
              <a:ext uri="{FF2B5EF4-FFF2-40B4-BE49-F238E27FC236}">
                <a16:creationId xmlns:a16="http://schemas.microsoft.com/office/drawing/2014/main" id="{54D9F20E-1B24-4656-8BA4-380030AD61DB}"/>
              </a:ext>
            </a:extLst>
          </p:cNvPr>
          <p:cNvSpPr txBox="1"/>
          <p:nvPr/>
        </p:nvSpPr>
        <p:spPr>
          <a:xfrm>
            <a:off x="1219200" y="978554"/>
            <a:ext cx="8980713" cy="6001643"/>
          </a:xfrm>
          <a:prstGeom prst="rect">
            <a:avLst/>
          </a:prstGeom>
          <a:noFill/>
        </p:spPr>
        <p:txBody>
          <a:bodyPr wrap="square" rtlCol="0">
            <a:spAutoFit/>
          </a:bodyPr>
          <a:lstStyle>
            <a:defPPr>
              <a:defRPr lang="en-US"/>
            </a:defPPr>
            <a:lvl1pPr marL="342900" indent="-342900">
              <a:buFont typeface="+mj-lt"/>
              <a:buAutoNum type="arabicPeriod"/>
              <a:defRPr sz="2400"/>
            </a:lvl1pPr>
          </a:lstStyle>
          <a:p>
            <a:r>
              <a:rPr lang="en-US" dirty="0"/>
              <a:t>SOEs and Economic Development in Asia</a:t>
            </a:r>
          </a:p>
          <a:p>
            <a:endParaRPr lang="en-US" dirty="0"/>
          </a:p>
          <a:p>
            <a:r>
              <a:rPr lang="en-US" dirty="0"/>
              <a:t>SOEs in the Republic of Korea</a:t>
            </a:r>
          </a:p>
          <a:p>
            <a:endParaRPr lang="en-US" dirty="0"/>
          </a:p>
          <a:p>
            <a:r>
              <a:rPr lang="en-US" dirty="0"/>
              <a:t>Enhancing the Development Contribution of Indonesia’s SOEs</a:t>
            </a:r>
          </a:p>
          <a:p>
            <a:endParaRPr lang="en-US" dirty="0"/>
          </a:p>
          <a:p>
            <a:r>
              <a:rPr lang="en-US" dirty="0"/>
              <a:t>Performance of SOEs in Kazakhstan</a:t>
            </a:r>
          </a:p>
          <a:p>
            <a:endParaRPr lang="en-US" dirty="0"/>
          </a:p>
          <a:p>
            <a:r>
              <a:rPr lang="en-US" dirty="0"/>
              <a:t>Estimating the Costs of SOEs to Sri Lanka’s Economy</a:t>
            </a:r>
          </a:p>
          <a:p>
            <a:endParaRPr lang="en-US" dirty="0"/>
          </a:p>
          <a:p>
            <a:r>
              <a:rPr lang="en-US" dirty="0"/>
              <a:t>SOEs in the People’s Republic of China</a:t>
            </a:r>
          </a:p>
          <a:p>
            <a:endParaRPr lang="en-US" dirty="0"/>
          </a:p>
          <a:p>
            <a:r>
              <a:rPr lang="en-US" dirty="0"/>
              <a:t>SOEs Reforms in Azerbaijan</a:t>
            </a:r>
          </a:p>
          <a:p>
            <a:endParaRPr lang="en-US" dirty="0"/>
          </a:p>
          <a:p>
            <a:r>
              <a:rPr lang="en-US" dirty="0"/>
              <a:t>SOEs in Viet Nam</a:t>
            </a:r>
            <a:br>
              <a:rPr lang="en-US" dirty="0"/>
            </a:br>
            <a:endParaRPr lang="en-US" dirty="0"/>
          </a:p>
        </p:txBody>
      </p:sp>
    </p:spTree>
    <p:extLst>
      <p:ext uri="{BB962C8B-B14F-4D97-AF65-F5344CB8AC3E}">
        <p14:creationId xmlns:p14="http://schemas.microsoft.com/office/powerpoint/2010/main" val="1866100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499119" y="31497"/>
            <a:ext cx="10692881" cy="836441"/>
          </a:xfrm>
        </p:spPr>
        <p:txBody>
          <a:bodyPr>
            <a:normAutofit/>
          </a:bodyPr>
          <a:lstStyle/>
          <a:p>
            <a:r>
              <a:rPr lang="en-US" b="1" dirty="0"/>
              <a:t>Format of the Study</a:t>
            </a:r>
          </a:p>
        </p:txBody>
      </p:sp>
      <p:pic>
        <p:nvPicPr>
          <p:cNvPr id="3" name="Picture 2">
            <a:extLst>
              <a:ext uri="{FF2B5EF4-FFF2-40B4-BE49-F238E27FC236}">
                <a16:creationId xmlns:a16="http://schemas.microsoft.com/office/drawing/2014/main" id="{5D9BA020-D59A-45D0-8F07-924D6962F336}"/>
              </a:ext>
            </a:extLst>
          </p:cNvPr>
          <p:cNvPicPr>
            <a:picLocks noChangeAspect="1"/>
          </p:cNvPicPr>
          <p:nvPr/>
        </p:nvPicPr>
        <p:blipFill>
          <a:blip r:embed="rId3"/>
          <a:stretch>
            <a:fillRect/>
          </a:stretch>
        </p:blipFill>
        <p:spPr>
          <a:xfrm>
            <a:off x="613409" y="825146"/>
            <a:ext cx="10171611" cy="5667985"/>
          </a:xfrm>
          <a:prstGeom prst="rect">
            <a:avLst/>
          </a:prstGeom>
        </p:spPr>
      </p:pic>
    </p:spTree>
    <p:extLst>
      <p:ext uri="{BB962C8B-B14F-4D97-AF65-F5344CB8AC3E}">
        <p14:creationId xmlns:p14="http://schemas.microsoft.com/office/powerpoint/2010/main" val="1744179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499119" y="31497"/>
            <a:ext cx="10692881" cy="836441"/>
          </a:xfrm>
        </p:spPr>
        <p:txBody>
          <a:bodyPr>
            <a:normAutofit/>
          </a:bodyPr>
          <a:lstStyle/>
          <a:p>
            <a:r>
              <a:rPr lang="en-US" b="1" dirty="0"/>
              <a:t>Study Highlights</a:t>
            </a:r>
          </a:p>
        </p:txBody>
      </p:sp>
      <p:sp>
        <p:nvSpPr>
          <p:cNvPr id="2" name="TextBox 1">
            <a:extLst>
              <a:ext uri="{FF2B5EF4-FFF2-40B4-BE49-F238E27FC236}">
                <a16:creationId xmlns:a16="http://schemas.microsoft.com/office/drawing/2014/main" id="{54D9F20E-1B24-4656-8BA4-380030AD61DB}"/>
              </a:ext>
            </a:extLst>
          </p:cNvPr>
          <p:cNvSpPr txBox="1"/>
          <p:nvPr/>
        </p:nvSpPr>
        <p:spPr>
          <a:xfrm>
            <a:off x="1219200" y="978554"/>
            <a:ext cx="8980713" cy="5632311"/>
          </a:xfrm>
          <a:prstGeom prst="rect">
            <a:avLst/>
          </a:prstGeom>
          <a:noFill/>
        </p:spPr>
        <p:txBody>
          <a:bodyPr wrap="square" rtlCol="0">
            <a:spAutoFit/>
          </a:bodyPr>
          <a:lstStyle>
            <a:defPPr>
              <a:defRPr lang="en-US"/>
            </a:defPPr>
            <a:lvl1pPr marL="342900" indent="-342900">
              <a:buFont typeface="+mj-lt"/>
              <a:buAutoNum type="arabicPeriod"/>
              <a:defRPr sz="2400"/>
            </a:lvl1pPr>
          </a:lstStyle>
          <a:p>
            <a:r>
              <a:rPr lang="en-US" dirty="0"/>
              <a:t>Role and Contribution of SOEs</a:t>
            </a:r>
          </a:p>
          <a:p>
            <a:endParaRPr lang="en-US" dirty="0"/>
          </a:p>
          <a:p>
            <a:r>
              <a:rPr lang="en-US" dirty="0"/>
              <a:t>Financial Performance </a:t>
            </a:r>
          </a:p>
          <a:p>
            <a:endParaRPr lang="en-US" dirty="0"/>
          </a:p>
          <a:p>
            <a:r>
              <a:rPr lang="en-US" dirty="0"/>
              <a:t>Efficiency Analysis </a:t>
            </a:r>
          </a:p>
          <a:p>
            <a:endParaRPr lang="en-US" dirty="0"/>
          </a:p>
          <a:p>
            <a:r>
              <a:rPr lang="en-US" dirty="0"/>
              <a:t>Public Asset Management and Macro Risks</a:t>
            </a:r>
          </a:p>
          <a:p>
            <a:endParaRPr lang="en-US" dirty="0"/>
          </a:p>
          <a:p>
            <a:r>
              <a:rPr lang="en-US" dirty="0"/>
              <a:t>Output Quality</a:t>
            </a:r>
          </a:p>
          <a:p>
            <a:endParaRPr lang="en-US" dirty="0"/>
          </a:p>
          <a:p>
            <a:r>
              <a:rPr lang="en-US" dirty="0"/>
              <a:t>Economic Risks of Poor Quality of SOEs</a:t>
            </a:r>
          </a:p>
          <a:p>
            <a:endParaRPr lang="en-US" dirty="0"/>
          </a:p>
          <a:p>
            <a:r>
              <a:rPr lang="en-US" dirty="0"/>
              <a:t>SOEs’ Role in Asia’s Next Transition</a:t>
            </a:r>
          </a:p>
          <a:p>
            <a:endParaRPr lang="en-US" dirty="0"/>
          </a:p>
          <a:p>
            <a:r>
              <a:rPr lang="en-US" dirty="0"/>
              <a:t>Way Forward</a:t>
            </a:r>
          </a:p>
        </p:txBody>
      </p:sp>
    </p:spTree>
    <p:extLst>
      <p:ext uri="{BB962C8B-B14F-4D97-AF65-F5344CB8AC3E}">
        <p14:creationId xmlns:p14="http://schemas.microsoft.com/office/powerpoint/2010/main" val="633111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376801" y="0"/>
            <a:ext cx="10357999" cy="836441"/>
          </a:xfrm>
        </p:spPr>
        <p:txBody>
          <a:bodyPr>
            <a:normAutofit/>
          </a:bodyPr>
          <a:lstStyle/>
          <a:p>
            <a:r>
              <a:rPr lang="en-US" b="1" dirty="0"/>
              <a:t>Role and Contribution of SOEs</a:t>
            </a:r>
          </a:p>
        </p:txBody>
      </p:sp>
      <p:sp>
        <p:nvSpPr>
          <p:cNvPr id="4" name="TextBox 3">
            <a:extLst>
              <a:ext uri="{FF2B5EF4-FFF2-40B4-BE49-F238E27FC236}">
                <a16:creationId xmlns:a16="http://schemas.microsoft.com/office/drawing/2014/main" id="{5F3957A8-8D82-4900-AB73-822E86CC3E92}"/>
              </a:ext>
            </a:extLst>
          </p:cNvPr>
          <p:cNvSpPr txBox="1"/>
          <p:nvPr/>
        </p:nvSpPr>
        <p:spPr>
          <a:xfrm>
            <a:off x="41655" y="1111850"/>
            <a:ext cx="5246091" cy="5262979"/>
          </a:xfrm>
          <a:prstGeom prst="rect">
            <a:avLst/>
          </a:prstGeom>
          <a:noFill/>
        </p:spPr>
        <p:txBody>
          <a:bodyPr wrap="square" rtlCol="0">
            <a:spAutoFit/>
          </a:bodyPr>
          <a:lstStyle/>
          <a:p>
            <a:pPr marL="342900" indent="-342900">
              <a:buFont typeface="+mj-lt"/>
              <a:buAutoNum type="arabicPeriod"/>
            </a:pPr>
            <a:r>
              <a:rPr lang="en-AU" sz="2400" dirty="0"/>
              <a:t>SOE can broadly be defined as any commercial entity in which the government has significant control through direct and indirect ownership. </a:t>
            </a:r>
            <a:endParaRPr lang="en-US" sz="2400" dirty="0"/>
          </a:p>
          <a:p>
            <a:pPr marL="342900" indent="-342900">
              <a:buFont typeface="+mj-lt"/>
              <a:buAutoNum type="arabicPeriod"/>
            </a:pPr>
            <a:endParaRPr lang="en-AU" sz="2400" dirty="0"/>
          </a:p>
          <a:p>
            <a:pPr marL="342900" indent="-342900">
              <a:buFont typeface="+mj-lt"/>
              <a:buAutoNum type="arabicPeriod"/>
            </a:pPr>
            <a:r>
              <a:rPr lang="en-AU" sz="2400" dirty="0"/>
              <a:t>O</a:t>
            </a:r>
            <a:r>
              <a:rPr lang="en-US" sz="2400" dirty="0"/>
              <a:t>n average, SOEs account for a higher share of GDP in developing countries than in developed countries. </a:t>
            </a:r>
          </a:p>
          <a:p>
            <a:pPr marL="342900" indent="-342900">
              <a:buFont typeface="+mj-lt"/>
              <a:buAutoNum type="arabicPeriod"/>
            </a:pPr>
            <a:endParaRPr lang="en-US" sz="2400" dirty="0"/>
          </a:p>
          <a:p>
            <a:pPr marL="342900" indent="-342900">
              <a:buFont typeface="+mj-lt"/>
              <a:buAutoNum type="arabicPeriod"/>
            </a:pPr>
            <a:r>
              <a:rPr lang="en-US" sz="2400" dirty="0"/>
              <a:t>Although SOEs are still active in a number of countries, in general the overall trend in state ownership has spiraled downward.</a:t>
            </a:r>
            <a:endParaRPr lang="en-US" sz="2400" b="1" dirty="0"/>
          </a:p>
        </p:txBody>
      </p:sp>
      <p:graphicFrame>
        <p:nvGraphicFramePr>
          <p:cNvPr id="5" name="Table 4">
            <a:extLst>
              <a:ext uri="{FF2B5EF4-FFF2-40B4-BE49-F238E27FC236}">
                <a16:creationId xmlns:a16="http://schemas.microsoft.com/office/drawing/2014/main" id="{1AFDEBA4-5B9A-42D5-8E01-672FCDE170E3}"/>
              </a:ext>
            </a:extLst>
          </p:cNvPr>
          <p:cNvGraphicFramePr>
            <a:graphicFrameLocks noGrp="1"/>
          </p:cNvGraphicFramePr>
          <p:nvPr>
            <p:extLst>
              <p:ext uri="{D42A27DB-BD31-4B8C-83A1-F6EECF244321}">
                <p14:modId xmlns:p14="http://schemas.microsoft.com/office/powerpoint/2010/main" val="3911348630"/>
              </p:ext>
            </p:extLst>
          </p:nvPr>
        </p:nvGraphicFramePr>
        <p:xfrm>
          <a:off x="5663406" y="1548256"/>
          <a:ext cx="6071394" cy="3098940"/>
        </p:xfrm>
        <a:graphic>
          <a:graphicData uri="http://schemas.openxmlformats.org/drawingml/2006/table">
            <a:tbl>
              <a:tblPr>
                <a:tableStyleId>{5C22544A-7EE6-4342-B048-85BDC9FD1C3A}</a:tableStyleId>
              </a:tblPr>
              <a:tblGrid>
                <a:gridCol w="1234351">
                  <a:extLst>
                    <a:ext uri="{9D8B030D-6E8A-4147-A177-3AD203B41FA5}">
                      <a16:colId xmlns:a16="http://schemas.microsoft.com/office/drawing/2014/main" val="2670819065"/>
                    </a:ext>
                  </a:extLst>
                </a:gridCol>
                <a:gridCol w="1351721">
                  <a:extLst>
                    <a:ext uri="{9D8B030D-6E8A-4147-A177-3AD203B41FA5}">
                      <a16:colId xmlns:a16="http://schemas.microsoft.com/office/drawing/2014/main" val="1338811701"/>
                    </a:ext>
                  </a:extLst>
                </a:gridCol>
                <a:gridCol w="1380164">
                  <a:extLst>
                    <a:ext uri="{9D8B030D-6E8A-4147-A177-3AD203B41FA5}">
                      <a16:colId xmlns:a16="http://schemas.microsoft.com/office/drawing/2014/main" val="3434213418"/>
                    </a:ext>
                  </a:extLst>
                </a:gridCol>
                <a:gridCol w="1372928">
                  <a:extLst>
                    <a:ext uri="{9D8B030D-6E8A-4147-A177-3AD203B41FA5}">
                      <a16:colId xmlns:a16="http://schemas.microsoft.com/office/drawing/2014/main" val="1007353071"/>
                    </a:ext>
                  </a:extLst>
                </a:gridCol>
                <a:gridCol w="732230">
                  <a:extLst>
                    <a:ext uri="{9D8B030D-6E8A-4147-A177-3AD203B41FA5}">
                      <a16:colId xmlns:a16="http://schemas.microsoft.com/office/drawing/2014/main" val="3110366125"/>
                    </a:ext>
                  </a:extLst>
                </a:gridCol>
              </a:tblGrid>
              <a:tr h="489266">
                <a:tc>
                  <a:txBody>
                    <a:bodyPr/>
                    <a:lstStyle/>
                    <a:p>
                      <a:pPr algn="ctr" fontAlgn="ctr"/>
                      <a:r>
                        <a:rPr lang="en-US" sz="1400" b="1" u="none" strike="noStrike" dirty="0">
                          <a:effectLst/>
                          <a:latin typeface="Arial" panose="020B0604020202020204" pitchFamily="34" charset="0"/>
                          <a:cs typeface="Arial" panose="020B0604020202020204" pitchFamily="34" charset="0"/>
                        </a:rPr>
                        <a:t>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400" b="1" u="none" strike="noStrike" dirty="0">
                          <a:effectLst/>
                          <a:latin typeface="Arial" panose="020B0604020202020204" pitchFamily="34" charset="0"/>
                          <a:cs typeface="Arial" panose="020B0604020202020204" pitchFamily="34" charset="0"/>
                        </a:rPr>
                        <a:t>No. of SOEs</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gridSpan="2">
                  <a:txBody>
                    <a:bodyPr/>
                    <a:lstStyle/>
                    <a:p>
                      <a:pPr algn="ctr" fontAlgn="ctr"/>
                      <a:r>
                        <a:rPr lang="en-US" sz="1400" b="1" u="none" strike="noStrike" dirty="0">
                          <a:effectLst/>
                          <a:latin typeface="Arial" panose="020B0604020202020204" pitchFamily="34" charset="0"/>
                          <a:cs typeface="Arial" panose="020B0604020202020204" pitchFamily="34" charset="0"/>
                        </a:rPr>
                        <a:t>SOEs share in</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fontAlgn="ctr"/>
                      <a:r>
                        <a:rPr lang="en-US" sz="1400" b="1" u="none" strike="noStrike" dirty="0">
                          <a:effectLst/>
                          <a:latin typeface="Arial" panose="020B0604020202020204" pitchFamily="34" charset="0"/>
                          <a:cs typeface="Arial" panose="020B0604020202020204" pitchFamily="34" charset="0"/>
                        </a:rPr>
                        <a:t>Year</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08567928"/>
                  </a:ext>
                </a:extLst>
              </a:tr>
              <a:tr h="0">
                <a:tc>
                  <a:txBody>
                    <a:bodyPr/>
                    <a:lstStyle/>
                    <a:p>
                      <a:pPr algn="ctr" fontAlgn="ctr"/>
                      <a:r>
                        <a:rPr lang="en-US" sz="1400" b="1" u="none" strike="noStrike" dirty="0">
                          <a:effectLst/>
                          <a:latin typeface="Arial" panose="020B0604020202020204" pitchFamily="34" charset="0"/>
                          <a:cs typeface="Arial" panose="020B0604020202020204" pitchFamily="34" charset="0"/>
                        </a:rPr>
                        <a:t>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u="none" strike="noStrike" dirty="0">
                          <a:effectLst/>
                          <a:latin typeface="Arial" panose="020B0604020202020204" pitchFamily="34" charset="0"/>
                          <a:cs typeface="Arial" panose="020B0604020202020204" pitchFamily="34" charset="0"/>
                        </a:rPr>
                        <a:t>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u="none" strike="noStrike" dirty="0">
                          <a:effectLst/>
                          <a:latin typeface="Arial" panose="020B0604020202020204" pitchFamily="34" charset="0"/>
                          <a:cs typeface="Arial" panose="020B0604020202020204" pitchFamily="34" charset="0"/>
                        </a:rPr>
                        <a:t>GDP</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u="none" strike="noStrike" dirty="0">
                          <a:effectLst/>
                          <a:latin typeface="Arial" panose="020B0604020202020204" pitchFamily="34" charset="0"/>
                          <a:cs typeface="Arial" panose="020B0604020202020204" pitchFamily="34" charset="0"/>
                        </a:rPr>
                        <a:t>Employment</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u="none" strike="noStrike" dirty="0">
                          <a:effectLst/>
                          <a:latin typeface="Arial" panose="020B0604020202020204" pitchFamily="34" charset="0"/>
                          <a:cs typeface="Arial" panose="020B0604020202020204" pitchFamily="34" charset="0"/>
                        </a:rPr>
                        <a:t>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1677671"/>
                  </a:ext>
                </a:extLst>
              </a:tr>
              <a:tr h="398195">
                <a:tc>
                  <a:txBody>
                    <a:bodyPr/>
                    <a:lstStyle/>
                    <a:p>
                      <a:pPr algn="l" fontAlgn="b"/>
                      <a:r>
                        <a:rPr lang="en-US" sz="1400" u="none" strike="noStrike" dirty="0">
                          <a:solidFill>
                            <a:schemeClr val="tx1"/>
                          </a:solidFill>
                          <a:effectLst/>
                          <a:latin typeface="Arial" panose="020B0604020202020204" pitchFamily="34" charset="0"/>
                          <a:cs typeface="Arial" panose="020B0604020202020204" pitchFamily="34" charset="0"/>
                        </a:rPr>
                        <a:t>Azerbaijan</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400" u="none" strike="noStrike" dirty="0">
                          <a:solidFill>
                            <a:schemeClr val="tx1"/>
                          </a:solidFill>
                          <a:effectLst/>
                          <a:latin typeface="Arial" panose="020B0604020202020204" pitchFamily="34" charset="0"/>
                          <a:cs typeface="Arial" panose="020B0604020202020204" pitchFamily="34" charset="0"/>
                        </a:rPr>
                        <a:t>10,565</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144" marR="7144" marT="7144" marB="0" anchor="b">
                    <a:lnT w="12700" cap="flat" cmpd="sng" algn="ctr">
                      <a:solidFill>
                        <a:schemeClr val="tx1"/>
                      </a:solidFill>
                      <a:prstDash val="solid"/>
                      <a:round/>
                      <a:headEnd type="none" w="med" len="med"/>
                      <a:tailEnd type="none" w="med" len="med"/>
                    </a:lnT>
                  </a:tcPr>
                </a:tc>
                <a:tc>
                  <a:txBody>
                    <a:bodyPr/>
                    <a:lstStyle/>
                    <a:p>
                      <a:pPr algn="ctr" fontAlgn="b"/>
                      <a:r>
                        <a:rPr lang="en-US" sz="1400" u="none" strike="noStrike" dirty="0">
                          <a:solidFill>
                            <a:schemeClr val="tx1"/>
                          </a:solidFill>
                          <a:effectLst/>
                          <a:latin typeface="Arial" panose="020B0604020202020204" pitchFamily="34" charset="0"/>
                          <a:cs typeface="Arial" panose="020B0604020202020204" pitchFamily="34" charset="0"/>
                        </a:rPr>
                        <a:t>16.2%</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144" marR="7144" marT="7144" marB="0" anchor="b">
                    <a:lnT w="12700" cap="flat" cmpd="sng" algn="ctr">
                      <a:solidFill>
                        <a:schemeClr val="tx1"/>
                      </a:solidFill>
                      <a:prstDash val="solid"/>
                      <a:round/>
                      <a:headEnd type="none" w="med" len="med"/>
                      <a:tailEnd type="none" w="med" len="med"/>
                    </a:lnT>
                  </a:tcPr>
                </a:tc>
                <a:tc>
                  <a:txBody>
                    <a:bodyPr/>
                    <a:lstStyle/>
                    <a:p>
                      <a:pPr algn="ctr" fontAlgn="b"/>
                      <a:r>
                        <a:rPr lang="en-US" sz="1400" u="none" strike="noStrike" dirty="0">
                          <a:solidFill>
                            <a:schemeClr val="tx1"/>
                          </a:solidFill>
                          <a:effectLst/>
                          <a:latin typeface="Arial" panose="020B0604020202020204" pitchFamily="34" charset="0"/>
                          <a:cs typeface="Arial" panose="020B0604020202020204" pitchFamily="34" charset="0"/>
                        </a:rPr>
                        <a:t>24.6%</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400" u="none" strike="noStrike" dirty="0">
                          <a:solidFill>
                            <a:schemeClr val="tx1"/>
                          </a:solidFill>
                          <a:effectLst/>
                          <a:latin typeface="Arial" panose="020B0604020202020204" pitchFamily="34" charset="0"/>
                          <a:cs typeface="Arial" panose="020B0604020202020204" pitchFamily="34" charset="0"/>
                        </a:rPr>
                        <a:t>2017</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144" marR="7144" marT="7144"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60688548"/>
                  </a:ext>
                </a:extLst>
              </a:tr>
              <a:tr h="398195">
                <a:tc>
                  <a:txBody>
                    <a:bodyPr/>
                    <a:lstStyle/>
                    <a:p>
                      <a:pPr algn="l" fontAlgn="b"/>
                      <a:r>
                        <a:rPr lang="en-US" sz="1400" u="none" strike="noStrike" dirty="0">
                          <a:solidFill>
                            <a:schemeClr val="tx1"/>
                          </a:solidFill>
                          <a:effectLst/>
                          <a:latin typeface="Arial" panose="020B0604020202020204" pitchFamily="34" charset="0"/>
                          <a:cs typeface="Arial" panose="020B0604020202020204" pitchFamily="34" charset="0"/>
                        </a:rPr>
                        <a:t>PRC**</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144" marR="7144" marT="7144" marB="0" anchor="b"/>
                </a:tc>
                <a:tc>
                  <a:txBody>
                    <a:bodyPr/>
                    <a:lstStyle/>
                    <a:p>
                      <a:pPr algn="r" fontAlgn="b"/>
                      <a:r>
                        <a:rPr lang="en-US" sz="1400" u="none" strike="noStrike" dirty="0">
                          <a:solidFill>
                            <a:schemeClr val="tx1"/>
                          </a:solidFill>
                          <a:effectLst/>
                          <a:latin typeface="Arial" panose="020B0604020202020204" pitchFamily="34" charset="0"/>
                          <a:cs typeface="Arial" panose="020B0604020202020204" pitchFamily="34" charset="0"/>
                        </a:rPr>
                        <a:t>150,000</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144" marR="7144" marT="7144" marB="0" anchor="b"/>
                </a:tc>
                <a:tc>
                  <a:txBody>
                    <a:bodyPr/>
                    <a:lstStyle/>
                    <a:p>
                      <a:pPr algn="ctr" fontAlgn="b"/>
                      <a:r>
                        <a:rPr lang="en-US" sz="1400" u="none" strike="noStrike" dirty="0">
                          <a:solidFill>
                            <a:schemeClr val="tx1"/>
                          </a:solidFill>
                          <a:effectLst/>
                          <a:latin typeface="Arial" panose="020B0604020202020204" pitchFamily="34" charset="0"/>
                          <a:cs typeface="Arial" panose="020B0604020202020204" pitchFamily="34" charset="0"/>
                        </a:rPr>
                        <a:t>30% - 40%</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144" marR="7144" marT="7144" marB="0" anchor="b"/>
                </a:tc>
                <a:tc>
                  <a:txBody>
                    <a:bodyPr/>
                    <a:lstStyle/>
                    <a:p>
                      <a:pPr algn="ctr" fontAlgn="b"/>
                      <a:r>
                        <a:rPr lang="en-US" sz="1400" u="none" strike="noStrike" dirty="0">
                          <a:solidFill>
                            <a:schemeClr val="tx1"/>
                          </a:solidFill>
                          <a:effectLst/>
                          <a:latin typeface="Arial" panose="020B0604020202020204" pitchFamily="34" charset="0"/>
                          <a:cs typeface="Arial" panose="020B0604020202020204" pitchFamily="34" charset="0"/>
                        </a:rPr>
                        <a:t>20%</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144" marR="7144" marT="7144" marB="0" anchor="b"/>
                </a:tc>
                <a:tc>
                  <a:txBody>
                    <a:bodyPr/>
                    <a:lstStyle/>
                    <a:p>
                      <a:pPr algn="r" fontAlgn="b"/>
                      <a:r>
                        <a:rPr lang="en-US" sz="1400" u="none" strike="noStrike" dirty="0">
                          <a:solidFill>
                            <a:schemeClr val="tx1"/>
                          </a:solidFill>
                          <a:effectLst/>
                          <a:latin typeface="Arial" panose="020B0604020202020204" pitchFamily="34" charset="0"/>
                          <a:cs typeface="Arial" panose="020B0604020202020204" pitchFamily="34" charset="0"/>
                        </a:rPr>
                        <a:t>2017</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144" marR="7144" marT="7144" marB="0" anchor="b"/>
                </a:tc>
                <a:extLst>
                  <a:ext uri="{0D108BD9-81ED-4DB2-BD59-A6C34878D82A}">
                    <a16:rowId xmlns:a16="http://schemas.microsoft.com/office/drawing/2014/main" val="1893564183"/>
                  </a:ext>
                </a:extLst>
              </a:tr>
              <a:tr h="398195">
                <a:tc>
                  <a:txBody>
                    <a:bodyPr/>
                    <a:lstStyle/>
                    <a:p>
                      <a:pPr algn="l" fontAlgn="b"/>
                      <a:r>
                        <a:rPr lang="en-US" sz="1400" u="none" strike="noStrike" dirty="0">
                          <a:effectLst/>
                          <a:latin typeface="Arial" panose="020B0604020202020204" pitchFamily="34" charset="0"/>
                          <a:cs typeface="Arial" panose="020B0604020202020204" pitchFamily="34" charset="0"/>
                        </a:rPr>
                        <a:t>Viet Nam</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2663</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28.8%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9.8%</a:t>
                      </a:r>
                    </a:p>
                  </a:txBody>
                  <a:tcPr marL="7144" marR="7144" marT="7144"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2016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extLst>
                  <a:ext uri="{0D108BD9-81ED-4DB2-BD59-A6C34878D82A}">
                    <a16:rowId xmlns:a16="http://schemas.microsoft.com/office/drawing/2014/main" val="778570226"/>
                  </a:ext>
                </a:extLst>
              </a:tr>
              <a:tr h="398195">
                <a:tc>
                  <a:txBody>
                    <a:bodyPr/>
                    <a:lstStyle/>
                    <a:p>
                      <a:pPr algn="l" fontAlgn="b"/>
                      <a:r>
                        <a:rPr lang="en-US" sz="1400" u="none" strike="noStrike" dirty="0">
                          <a:effectLst/>
                          <a:latin typeface="Arial" panose="020B0604020202020204" pitchFamily="34" charset="0"/>
                          <a:cs typeface="Arial" panose="020B0604020202020204" pitchFamily="34" charset="0"/>
                        </a:rPr>
                        <a:t>Indonesia</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118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6-8%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tc>
                  <a:txBody>
                    <a:bodyPr/>
                    <a:lstStyle/>
                    <a:p>
                      <a:pPr algn="ctr" fontAlgn="b"/>
                      <a:r>
                        <a:rPr lang="en-US" sz="1400" u="none" strike="noStrike" dirty="0">
                          <a:effectLst/>
                          <a:latin typeface="Arial" panose="020B0604020202020204" pitchFamily="34" charset="0"/>
                          <a:cs typeface="Arial" panose="020B0604020202020204" pitchFamily="34" charset="0"/>
                        </a:rPr>
                        <a:t>0.7%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tc>
                <a:tc>
                  <a:txBody>
                    <a:bodyPr/>
                    <a:lstStyle/>
                    <a:p>
                      <a:pPr algn="r" fontAlgn="b"/>
                      <a:r>
                        <a:rPr lang="en-US" sz="1400" u="none" strike="noStrike">
                          <a:effectLst/>
                          <a:latin typeface="Arial" panose="020B0604020202020204" pitchFamily="34" charset="0"/>
                          <a:cs typeface="Arial" panose="020B0604020202020204" pitchFamily="34" charset="0"/>
                        </a:rPr>
                        <a:t>2017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144" marR="7144" marT="7144" marB="0" anchor="b"/>
                </a:tc>
                <a:extLst>
                  <a:ext uri="{0D108BD9-81ED-4DB2-BD59-A6C34878D82A}">
                    <a16:rowId xmlns:a16="http://schemas.microsoft.com/office/drawing/2014/main" val="1771560762"/>
                  </a:ext>
                </a:extLst>
              </a:tr>
              <a:tr h="398195">
                <a:tc>
                  <a:txBody>
                    <a:bodyPr/>
                    <a:lstStyle/>
                    <a:p>
                      <a:pPr algn="l" fontAlgn="b"/>
                      <a:r>
                        <a:rPr lang="en-US" sz="1400" u="none" strike="noStrike" dirty="0">
                          <a:solidFill>
                            <a:schemeClr val="tx1"/>
                          </a:solidFill>
                          <a:effectLst/>
                          <a:latin typeface="Arial" panose="020B0604020202020204" pitchFamily="34" charset="0"/>
                          <a:cs typeface="Arial" panose="020B0604020202020204" pitchFamily="34" charset="0"/>
                        </a:rPr>
                        <a:t>Sri Lanka</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144" marR="7144" marT="7144" marB="0" anchor="b"/>
                </a:tc>
                <a:tc>
                  <a:txBody>
                    <a:bodyPr/>
                    <a:lstStyle/>
                    <a:p>
                      <a:pPr algn="r" fontAlgn="b"/>
                      <a:r>
                        <a:rPr lang="en-US" sz="1400" u="none" strike="noStrike" dirty="0">
                          <a:solidFill>
                            <a:schemeClr val="tx1"/>
                          </a:solidFill>
                          <a:effectLst/>
                          <a:latin typeface="Arial" panose="020B0604020202020204" pitchFamily="34" charset="0"/>
                          <a:cs typeface="Arial" panose="020B0604020202020204" pitchFamily="34" charset="0"/>
                        </a:rPr>
                        <a:t>55</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144" marR="7144" marT="7144" marB="0" anchor="b"/>
                </a:tc>
                <a:tc>
                  <a:txBody>
                    <a:bodyPr/>
                    <a:lstStyle/>
                    <a:p>
                      <a:pPr algn="ctr" fontAlgn="b"/>
                      <a:r>
                        <a:rPr lang="en-US" sz="1400" u="none" strike="noStrike" dirty="0">
                          <a:solidFill>
                            <a:schemeClr val="tx1"/>
                          </a:solidFill>
                          <a:effectLst/>
                          <a:latin typeface="Arial" panose="020B0604020202020204" pitchFamily="34" charset="0"/>
                          <a:cs typeface="Arial" panose="020B0604020202020204" pitchFamily="34" charset="0"/>
                        </a:rPr>
                        <a:t>13.2%</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144" marR="7144" marT="7144" marB="0" anchor="b"/>
                </a:tc>
                <a:tc>
                  <a:txBody>
                    <a:bodyPr/>
                    <a:lstStyle/>
                    <a:p>
                      <a:pPr algn="ctr" fontAlgn="b"/>
                      <a:r>
                        <a:rPr lang="en-US" sz="1400" u="none" strike="noStrike" dirty="0">
                          <a:solidFill>
                            <a:schemeClr val="tx1"/>
                          </a:solidFill>
                          <a:effectLst/>
                          <a:latin typeface="Arial" panose="020B0604020202020204" pitchFamily="34" charset="0"/>
                          <a:cs typeface="Arial" panose="020B0604020202020204" pitchFamily="34" charset="0"/>
                        </a:rPr>
                        <a:t>3.5% - 4%*</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144" marR="7144" marT="7144" marB="0" anchor="b"/>
                </a:tc>
                <a:tc>
                  <a:txBody>
                    <a:bodyPr/>
                    <a:lstStyle/>
                    <a:p>
                      <a:pPr algn="r" fontAlgn="b"/>
                      <a:r>
                        <a:rPr lang="en-US" sz="1400" u="none" strike="noStrike" dirty="0">
                          <a:solidFill>
                            <a:schemeClr val="tx1"/>
                          </a:solidFill>
                          <a:effectLst/>
                          <a:latin typeface="Arial" panose="020B0604020202020204" pitchFamily="34" charset="0"/>
                          <a:cs typeface="Arial" panose="020B0604020202020204" pitchFamily="34" charset="0"/>
                        </a:rPr>
                        <a:t>2015</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7144" marR="7144" marT="7144" marB="0" anchor="b"/>
                </a:tc>
                <a:extLst>
                  <a:ext uri="{0D108BD9-81ED-4DB2-BD59-A6C34878D82A}">
                    <a16:rowId xmlns:a16="http://schemas.microsoft.com/office/drawing/2014/main" val="3123487205"/>
                  </a:ext>
                </a:extLst>
              </a:tr>
              <a:tr h="398195">
                <a:tc>
                  <a:txBody>
                    <a:bodyPr/>
                    <a:lstStyle/>
                    <a:p>
                      <a:pPr algn="l" fontAlgn="b"/>
                      <a:r>
                        <a:rPr lang="en-US" sz="1400" u="none" strike="noStrike" dirty="0">
                          <a:effectLst/>
                          <a:latin typeface="Arial" panose="020B0604020202020204" pitchFamily="34" charset="0"/>
                          <a:cs typeface="Arial" panose="020B0604020202020204" pitchFamily="34" charset="0"/>
                        </a:rPr>
                        <a:t>Kazakhstan</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latin typeface="Arial" panose="020B0604020202020204" pitchFamily="34" charset="0"/>
                          <a:cs typeface="Arial" panose="020B0604020202020204" pitchFamily="34" charset="0"/>
                        </a:rPr>
                        <a:t>25,700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Arial" panose="020B0604020202020204" pitchFamily="34" charset="0"/>
                          <a:cs typeface="Arial" panose="020B0604020202020204" pitchFamily="34" charset="0"/>
                        </a:rPr>
                        <a:t>18.6%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Arial" panose="020B0604020202020204" pitchFamily="34" charset="0"/>
                          <a:cs typeface="Arial" panose="020B0604020202020204" pitchFamily="34" charset="0"/>
                        </a:rPr>
                        <a:t>20.4%</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latin typeface="Arial" panose="020B0604020202020204" pitchFamily="34" charset="0"/>
                          <a:cs typeface="Arial" panose="020B0604020202020204" pitchFamily="34" charset="0"/>
                        </a:rPr>
                        <a:t>2016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550745"/>
                  </a:ext>
                </a:extLst>
              </a:tr>
            </a:tbl>
          </a:graphicData>
        </a:graphic>
      </p:graphicFrame>
      <p:sp>
        <p:nvSpPr>
          <p:cNvPr id="7" name="TextBox 6">
            <a:extLst>
              <a:ext uri="{FF2B5EF4-FFF2-40B4-BE49-F238E27FC236}">
                <a16:creationId xmlns:a16="http://schemas.microsoft.com/office/drawing/2014/main" id="{BA63938D-D2C3-4BC5-A016-08E967707013}"/>
              </a:ext>
            </a:extLst>
          </p:cNvPr>
          <p:cNvSpPr txBox="1"/>
          <p:nvPr/>
        </p:nvSpPr>
        <p:spPr>
          <a:xfrm>
            <a:off x="5663406" y="4649444"/>
            <a:ext cx="3903205" cy="369332"/>
          </a:xfrm>
          <a:prstGeom prst="rect">
            <a:avLst/>
          </a:prstGeom>
          <a:noFill/>
        </p:spPr>
        <p:txBody>
          <a:bodyPr wrap="square" rtlCol="0">
            <a:spAutoFit/>
          </a:bodyPr>
          <a:lstStyle/>
          <a:p>
            <a:r>
              <a:rPr lang="en-US" sz="900" dirty="0"/>
              <a:t>* Public enterprises and state banks</a:t>
            </a:r>
          </a:p>
          <a:p>
            <a:r>
              <a:rPr lang="en-US" sz="900" dirty="0"/>
              <a:t>**https://www.export.gov/article?id=China-State-Owned-Enterprises</a:t>
            </a:r>
          </a:p>
        </p:txBody>
      </p:sp>
      <p:sp>
        <p:nvSpPr>
          <p:cNvPr id="3" name="TextBox 2">
            <a:extLst>
              <a:ext uri="{FF2B5EF4-FFF2-40B4-BE49-F238E27FC236}">
                <a16:creationId xmlns:a16="http://schemas.microsoft.com/office/drawing/2014/main" id="{4776F77D-0316-4315-BCB9-E2617AB4C5AE}"/>
              </a:ext>
            </a:extLst>
          </p:cNvPr>
          <p:cNvSpPr txBox="1"/>
          <p:nvPr/>
        </p:nvSpPr>
        <p:spPr>
          <a:xfrm>
            <a:off x="5930220" y="1029317"/>
            <a:ext cx="4905375" cy="369332"/>
          </a:xfrm>
          <a:prstGeom prst="rect">
            <a:avLst/>
          </a:prstGeom>
          <a:noFill/>
        </p:spPr>
        <p:txBody>
          <a:bodyPr wrap="square" rtlCol="0">
            <a:spAutoFit/>
          </a:bodyPr>
          <a:lstStyle/>
          <a:p>
            <a:pPr algn="ctr"/>
            <a:r>
              <a:rPr lang="en-US" b="1" dirty="0"/>
              <a:t>Share of SOEs in GDP &amp; Employment </a:t>
            </a:r>
          </a:p>
        </p:txBody>
      </p:sp>
    </p:spTree>
    <p:extLst>
      <p:ext uri="{BB962C8B-B14F-4D97-AF65-F5344CB8AC3E}">
        <p14:creationId xmlns:p14="http://schemas.microsoft.com/office/powerpoint/2010/main" val="4015915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499119" y="142113"/>
            <a:ext cx="10692881" cy="836441"/>
          </a:xfrm>
        </p:spPr>
        <p:txBody>
          <a:bodyPr>
            <a:normAutofit fontScale="90000"/>
          </a:bodyPr>
          <a:lstStyle/>
          <a:p>
            <a:r>
              <a:rPr lang="en-US" b="1" dirty="0"/>
              <a:t>SOEs Provide Vital Infrastructure Services and Support Economic Development</a:t>
            </a:r>
          </a:p>
        </p:txBody>
      </p:sp>
      <p:sp>
        <p:nvSpPr>
          <p:cNvPr id="4" name="TextBox 3">
            <a:extLst>
              <a:ext uri="{FF2B5EF4-FFF2-40B4-BE49-F238E27FC236}">
                <a16:creationId xmlns:a16="http://schemas.microsoft.com/office/drawing/2014/main" id="{5F3957A8-8D82-4900-AB73-822E86CC3E92}"/>
              </a:ext>
            </a:extLst>
          </p:cNvPr>
          <p:cNvSpPr txBox="1"/>
          <p:nvPr/>
        </p:nvSpPr>
        <p:spPr>
          <a:xfrm>
            <a:off x="278410" y="1256016"/>
            <a:ext cx="10776836" cy="1569660"/>
          </a:xfrm>
          <a:prstGeom prst="rect">
            <a:avLst/>
          </a:prstGeom>
          <a:noFill/>
        </p:spPr>
        <p:txBody>
          <a:bodyPr wrap="square" rtlCol="0">
            <a:spAutoFit/>
          </a:bodyPr>
          <a:lstStyle/>
          <a:p>
            <a:r>
              <a:rPr lang="en-US" sz="2400" dirty="0"/>
              <a:t>SOEs are particularly active in network industries and providing vital infrastructure-related services. Governments have also used SOEs to promote economic development across different regions. </a:t>
            </a:r>
          </a:p>
          <a:p>
            <a:endParaRPr lang="en-US" sz="2400" dirty="0"/>
          </a:p>
        </p:txBody>
      </p:sp>
      <p:pic>
        <p:nvPicPr>
          <p:cNvPr id="5" name="Picture 4">
            <a:extLst>
              <a:ext uri="{FF2B5EF4-FFF2-40B4-BE49-F238E27FC236}">
                <a16:creationId xmlns:a16="http://schemas.microsoft.com/office/drawing/2014/main" id="{92164F8F-28E8-40D4-8888-1692B334D11F}"/>
              </a:ext>
            </a:extLst>
          </p:cNvPr>
          <p:cNvPicPr>
            <a:picLocks noChangeAspect="1"/>
          </p:cNvPicPr>
          <p:nvPr/>
        </p:nvPicPr>
        <p:blipFill>
          <a:blip r:embed="rId3"/>
          <a:stretch>
            <a:fillRect/>
          </a:stretch>
        </p:blipFill>
        <p:spPr>
          <a:xfrm>
            <a:off x="139669" y="3103138"/>
            <a:ext cx="5267218" cy="3612749"/>
          </a:xfrm>
          <a:prstGeom prst="rect">
            <a:avLst/>
          </a:prstGeom>
        </p:spPr>
      </p:pic>
      <p:sp>
        <p:nvSpPr>
          <p:cNvPr id="7" name="Rectangle 6">
            <a:extLst>
              <a:ext uri="{FF2B5EF4-FFF2-40B4-BE49-F238E27FC236}">
                <a16:creationId xmlns:a16="http://schemas.microsoft.com/office/drawing/2014/main" id="{5991D66A-7484-48F9-A2C4-50E336B4E14C}"/>
              </a:ext>
            </a:extLst>
          </p:cNvPr>
          <p:cNvSpPr/>
          <p:nvPr/>
        </p:nvSpPr>
        <p:spPr>
          <a:xfrm>
            <a:off x="139669" y="2648675"/>
            <a:ext cx="5267217" cy="369332"/>
          </a:xfrm>
          <a:prstGeom prst="rect">
            <a:avLst/>
          </a:prstGeom>
        </p:spPr>
        <p:txBody>
          <a:bodyPr wrap="square">
            <a:spAutoFit/>
          </a:bodyPr>
          <a:lstStyle/>
          <a:p>
            <a:pPr algn="ctr"/>
            <a:r>
              <a:rPr lang="en-US" b="1" dirty="0"/>
              <a:t>Distribution of SOEs by Sector, 2009–2017</a:t>
            </a:r>
          </a:p>
        </p:txBody>
      </p:sp>
      <p:pic>
        <p:nvPicPr>
          <p:cNvPr id="8" name="Picture 7">
            <a:extLst>
              <a:ext uri="{FF2B5EF4-FFF2-40B4-BE49-F238E27FC236}">
                <a16:creationId xmlns:a16="http://schemas.microsoft.com/office/drawing/2014/main" id="{5ECAA4E8-D06C-4C47-8391-92C46626DA31}"/>
              </a:ext>
            </a:extLst>
          </p:cNvPr>
          <p:cNvPicPr>
            <a:picLocks noChangeAspect="1"/>
          </p:cNvPicPr>
          <p:nvPr/>
        </p:nvPicPr>
        <p:blipFill>
          <a:blip r:embed="rId4"/>
          <a:stretch>
            <a:fillRect/>
          </a:stretch>
        </p:blipFill>
        <p:spPr>
          <a:xfrm>
            <a:off x="5596252" y="3103138"/>
            <a:ext cx="5267218" cy="3612749"/>
          </a:xfrm>
          <a:prstGeom prst="rect">
            <a:avLst/>
          </a:prstGeom>
        </p:spPr>
      </p:pic>
      <p:sp>
        <p:nvSpPr>
          <p:cNvPr id="9" name="Rectangle 8">
            <a:extLst>
              <a:ext uri="{FF2B5EF4-FFF2-40B4-BE49-F238E27FC236}">
                <a16:creationId xmlns:a16="http://schemas.microsoft.com/office/drawing/2014/main" id="{585E89E8-208D-4155-9C23-FC249BC137B9}"/>
              </a:ext>
            </a:extLst>
          </p:cNvPr>
          <p:cNvSpPr/>
          <p:nvPr/>
        </p:nvSpPr>
        <p:spPr>
          <a:xfrm>
            <a:off x="5545627" y="2648675"/>
            <a:ext cx="5267217" cy="369332"/>
          </a:xfrm>
          <a:prstGeom prst="rect">
            <a:avLst/>
          </a:prstGeom>
        </p:spPr>
        <p:txBody>
          <a:bodyPr wrap="square">
            <a:spAutoFit/>
          </a:bodyPr>
          <a:lstStyle/>
          <a:p>
            <a:pPr algn="ctr"/>
            <a:r>
              <a:rPr lang="en-US" b="1" dirty="0"/>
              <a:t>Distribution of output by Sector, 2009–2017</a:t>
            </a:r>
          </a:p>
        </p:txBody>
      </p:sp>
      <p:sp>
        <p:nvSpPr>
          <p:cNvPr id="10" name="Rectangle 9">
            <a:extLst>
              <a:ext uri="{FF2B5EF4-FFF2-40B4-BE49-F238E27FC236}">
                <a16:creationId xmlns:a16="http://schemas.microsoft.com/office/drawing/2014/main" id="{AA598C88-F58B-49ED-9C15-1F4DDB8F0633}"/>
              </a:ext>
            </a:extLst>
          </p:cNvPr>
          <p:cNvSpPr/>
          <p:nvPr/>
        </p:nvSpPr>
        <p:spPr>
          <a:xfrm>
            <a:off x="836429" y="6914509"/>
            <a:ext cx="3908146" cy="230832"/>
          </a:xfrm>
          <a:prstGeom prst="rect">
            <a:avLst/>
          </a:prstGeom>
        </p:spPr>
        <p:txBody>
          <a:bodyPr wrap="square">
            <a:spAutoFit/>
          </a:bodyPr>
          <a:lstStyle/>
          <a:p>
            <a:r>
              <a:rPr lang="en-US" sz="900" dirty="0">
                <a:solidFill>
                  <a:srgbClr val="231F20"/>
                </a:solidFill>
                <a:latin typeface="Arial" panose="020B0604020202020204" pitchFamily="34" charset="0"/>
                <a:ea typeface="Arial" panose="020B0604020202020204" pitchFamily="34" charset="0"/>
              </a:rPr>
              <a:t>Source: Calculations based on the Orbis database</a:t>
            </a:r>
            <a:endParaRPr lang="en-US" sz="2000" dirty="0"/>
          </a:p>
        </p:txBody>
      </p:sp>
    </p:spTree>
    <p:extLst>
      <p:ext uri="{BB962C8B-B14F-4D97-AF65-F5344CB8AC3E}">
        <p14:creationId xmlns:p14="http://schemas.microsoft.com/office/powerpoint/2010/main" val="2913910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p:nvPr>
        </p:nvSpPr>
        <p:spPr>
          <a:xfrm>
            <a:off x="1280460" y="135139"/>
            <a:ext cx="10398020" cy="968105"/>
          </a:xfrm>
        </p:spPr>
        <p:txBody>
          <a:bodyPr>
            <a:normAutofit fontScale="90000"/>
          </a:bodyPr>
          <a:lstStyle/>
          <a:p>
            <a:r>
              <a:rPr lang="en-US" b="1" dirty="0"/>
              <a:t>Good or poor performance of SOEs carries spillover effects for economy-wide productivity. </a:t>
            </a:r>
          </a:p>
        </p:txBody>
      </p:sp>
      <p:sp>
        <p:nvSpPr>
          <p:cNvPr id="4" name="TextBox 3">
            <a:extLst>
              <a:ext uri="{FF2B5EF4-FFF2-40B4-BE49-F238E27FC236}">
                <a16:creationId xmlns:a16="http://schemas.microsoft.com/office/drawing/2014/main" id="{5F3957A8-8D82-4900-AB73-822E86CC3E92}"/>
              </a:ext>
            </a:extLst>
          </p:cNvPr>
          <p:cNvSpPr txBox="1"/>
          <p:nvPr/>
        </p:nvSpPr>
        <p:spPr>
          <a:xfrm>
            <a:off x="633412" y="1741885"/>
            <a:ext cx="10925175" cy="4401205"/>
          </a:xfrm>
          <a:prstGeom prst="rect">
            <a:avLst/>
          </a:prstGeom>
          <a:noFill/>
        </p:spPr>
        <p:txBody>
          <a:bodyPr wrap="square" rtlCol="0">
            <a:spAutoFit/>
          </a:bodyPr>
          <a:lstStyle/>
          <a:p>
            <a:r>
              <a:rPr lang="en-US" sz="2800" dirty="0"/>
              <a:t>SOEs are more pressured now than they have been in the past, by the need to enhance the quality of public service delivery. </a:t>
            </a:r>
          </a:p>
          <a:p>
            <a:endParaRPr lang="en-US" sz="2800" dirty="0"/>
          </a:p>
          <a:p>
            <a:r>
              <a:rPr lang="en-US" sz="2800" dirty="0"/>
              <a:t>Increasing globalization, deregulation of markets, and budgetary discipline are also driving the effort to improve SOE performance in emerging markets. </a:t>
            </a:r>
          </a:p>
          <a:p>
            <a:endParaRPr lang="en-US" sz="2800" dirty="0"/>
          </a:p>
          <a:p>
            <a:r>
              <a:rPr lang="en-US" sz="2800" dirty="0"/>
              <a:t>Experience across countries shows that the key to robust SOE performance lies largely in better corporate governance. </a:t>
            </a:r>
          </a:p>
          <a:p>
            <a:endParaRPr lang="en-US" sz="2800" dirty="0"/>
          </a:p>
        </p:txBody>
      </p:sp>
    </p:spTree>
    <p:extLst>
      <p:ext uri="{BB962C8B-B14F-4D97-AF65-F5344CB8AC3E}">
        <p14:creationId xmlns:p14="http://schemas.microsoft.com/office/powerpoint/2010/main" val="87841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22DA3-3FAB-4728-8351-834A6AC87C62}"/>
              </a:ext>
            </a:extLst>
          </p:cNvPr>
          <p:cNvSpPr>
            <a:spLocks noGrp="1"/>
          </p:cNvSpPr>
          <p:nvPr>
            <p:ph type="title" idx="4294967295"/>
          </p:nvPr>
        </p:nvSpPr>
        <p:spPr>
          <a:xfrm>
            <a:off x="1498600" y="58738"/>
            <a:ext cx="10693400" cy="474662"/>
          </a:xfrm>
        </p:spPr>
        <p:txBody>
          <a:bodyPr anchor="t">
            <a:noAutofit/>
          </a:bodyPr>
          <a:lstStyle/>
          <a:p>
            <a:r>
              <a:rPr lang="en-US" sz="3600" b="1" dirty="0"/>
              <a:t>SOEs’ financial performance</a:t>
            </a:r>
          </a:p>
        </p:txBody>
      </p:sp>
      <p:sp>
        <p:nvSpPr>
          <p:cNvPr id="9" name="Rectangle 8">
            <a:extLst>
              <a:ext uri="{FF2B5EF4-FFF2-40B4-BE49-F238E27FC236}">
                <a16:creationId xmlns:a16="http://schemas.microsoft.com/office/drawing/2014/main" id="{CAEEF1CC-8CFD-4FCF-975A-256A34A74457}"/>
              </a:ext>
            </a:extLst>
          </p:cNvPr>
          <p:cNvSpPr/>
          <p:nvPr/>
        </p:nvSpPr>
        <p:spPr>
          <a:xfrm>
            <a:off x="115097" y="5978518"/>
            <a:ext cx="3634328" cy="261610"/>
          </a:xfrm>
          <a:prstGeom prst="rect">
            <a:avLst/>
          </a:prstGeom>
        </p:spPr>
        <p:txBody>
          <a:bodyPr wrap="none">
            <a:spAutoFit/>
          </a:bodyPr>
          <a:lstStyle/>
          <a:p>
            <a:pPr marL="57150" marR="0">
              <a:spcBef>
                <a:spcPts val="0"/>
              </a:spcBef>
              <a:spcAft>
                <a:spcPts val="0"/>
              </a:spcAft>
            </a:pPr>
            <a:r>
              <a:rPr lang="en-US" sz="1100" dirty="0">
                <a:latin typeface="Arial" panose="020B0604020202020204" pitchFamily="34" charset="0"/>
                <a:ea typeface="Calibri" panose="020F0502020204030204" pitchFamily="34" charset="0"/>
                <a:cs typeface="Times New Roman" panose="02020603050405020304" pitchFamily="18" charset="0"/>
              </a:rPr>
              <a:t>Source: Author calculations based on Orbis Database.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385AD35E-F5C9-473C-A8BA-B2009AF275C7}"/>
              </a:ext>
            </a:extLst>
          </p:cNvPr>
          <p:cNvSpPr/>
          <p:nvPr/>
        </p:nvSpPr>
        <p:spPr>
          <a:xfrm>
            <a:off x="5599517" y="1502055"/>
            <a:ext cx="5911130" cy="523220"/>
          </a:xfrm>
          <a:prstGeom prst="rect">
            <a:avLst/>
          </a:prstGeom>
        </p:spPr>
        <p:txBody>
          <a:bodyPr wrap="square">
            <a:spAutoFit/>
          </a:bodyPr>
          <a:lstStyle/>
          <a:p>
            <a:pPr algn="ctr"/>
            <a:r>
              <a:rPr lang="en-US" sz="1400" b="1" dirty="0">
                <a:latin typeface="Arial" panose="020B0604020202020204" pitchFamily="34" charset="0"/>
                <a:ea typeface="Calibri" panose="020F0502020204030204" pitchFamily="34" charset="0"/>
                <a:cs typeface="Times New Roman" panose="02020603050405020304" pitchFamily="18" charset="0"/>
              </a:rPr>
              <a:t>Percentage-Point Differences in ROE of SOEs and Pvt Listed Companies </a:t>
            </a:r>
            <a:r>
              <a:rPr lang="en-US" sz="1400" dirty="0">
                <a:latin typeface="Arial" panose="020B0604020202020204" pitchFamily="34" charset="0"/>
                <a:ea typeface="Calibri" panose="020F0502020204030204" pitchFamily="34" charset="0"/>
                <a:cs typeface="Times New Roman" panose="02020603050405020304" pitchFamily="18" charset="0"/>
              </a:rPr>
              <a:t>(average 2009–2017)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01AB3BFC-028C-4612-B367-EC8529584CAF}"/>
              </a:ext>
            </a:extLst>
          </p:cNvPr>
          <p:cNvSpPr/>
          <p:nvPr/>
        </p:nvSpPr>
        <p:spPr>
          <a:xfrm>
            <a:off x="115097" y="1609776"/>
            <a:ext cx="4789714" cy="307777"/>
          </a:xfrm>
          <a:prstGeom prst="rect">
            <a:avLst/>
          </a:prstGeom>
        </p:spPr>
        <p:txBody>
          <a:bodyPr wrap="square">
            <a:spAutoFit/>
          </a:bodyPr>
          <a:lstStyle/>
          <a:p>
            <a:pPr algn="ctr"/>
            <a:r>
              <a:rPr lang="en-US" sz="1400" b="1" dirty="0">
                <a:latin typeface="Arial" panose="020B0604020202020204" pitchFamily="34" charset="0"/>
                <a:ea typeface="Calibri" panose="020F0502020204030204" pitchFamily="34" charset="0"/>
                <a:cs typeface="Times New Roman" panose="02020603050405020304" pitchFamily="18" charset="0"/>
              </a:rPr>
              <a:t>ROE of SOEs, </a:t>
            </a:r>
            <a:r>
              <a:rPr lang="en-US" sz="1400" dirty="0">
                <a:latin typeface="Arial" panose="020B0604020202020204" pitchFamily="34" charset="0"/>
                <a:ea typeface="Calibri" panose="020F0502020204030204" pitchFamily="34" charset="0"/>
                <a:cs typeface="Times New Roman" panose="02020603050405020304" pitchFamily="18" charset="0"/>
              </a:rPr>
              <a:t>( 2009–2017)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2D587CA1-F8ED-409B-B05A-F2640203B221}"/>
              </a:ext>
            </a:extLst>
          </p:cNvPr>
          <p:cNvPicPr>
            <a:picLocks noChangeAspect="1"/>
          </p:cNvPicPr>
          <p:nvPr/>
        </p:nvPicPr>
        <p:blipFill>
          <a:blip r:embed="rId3"/>
          <a:stretch>
            <a:fillRect/>
          </a:stretch>
        </p:blipFill>
        <p:spPr>
          <a:xfrm>
            <a:off x="5304358" y="2153871"/>
            <a:ext cx="6772545" cy="3802460"/>
          </a:xfrm>
          <a:prstGeom prst="rect">
            <a:avLst/>
          </a:prstGeom>
        </p:spPr>
      </p:pic>
      <p:sp>
        <p:nvSpPr>
          <p:cNvPr id="15" name="Rectangle 14">
            <a:extLst>
              <a:ext uri="{FF2B5EF4-FFF2-40B4-BE49-F238E27FC236}">
                <a16:creationId xmlns:a16="http://schemas.microsoft.com/office/drawing/2014/main" id="{831EAD6D-2E99-4990-ADC6-0E1B796F5729}"/>
              </a:ext>
            </a:extLst>
          </p:cNvPr>
          <p:cNvSpPr/>
          <p:nvPr/>
        </p:nvSpPr>
        <p:spPr>
          <a:xfrm>
            <a:off x="5177427" y="5931038"/>
            <a:ext cx="3634328" cy="261610"/>
          </a:xfrm>
          <a:prstGeom prst="rect">
            <a:avLst/>
          </a:prstGeom>
        </p:spPr>
        <p:txBody>
          <a:bodyPr wrap="none">
            <a:spAutoFit/>
          </a:bodyPr>
          <a:lstStyle/>
          <a:p>
            <a:pPr marL="57150" marR="0">
              <a:spcBef>
                <a:spcPts val="0"/>
              </a:spcBef>
              <a:spcAft>
                <a:spcPts val="0"/>
              </a:spcAft>
            </a:pPr>
            <a:r>
              <a:rPr lang="en-US" sz="1100" dirty="0">
                <a:latin typeface="Arial" panose="020B0604020202020204" pitchFamily="34" charset="0"/>
                <a:ea typeface="Calibri" panose="020F0502020204030204" pitchFamily="34" charset="0"/>
                <a:cs typeface="Times New Roman" panose="02020603050405020304" pitchFamily="18" charset="0"/>
              </a:rPr>
              <a:t>Source: Author calculations based on Orbis Database.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9" name="Picture 148">
            <a:extLst>
              <a:ext uri="{FF2B5EF4-FFF2-40B4-BE49-F238E27FC236}">
                <a16:creationId xmlns:a16="http://schemas.microsoft.com/office/drawing/2014/main" id="{3C94C8A6-C613-441E-88DF-E7BCE95216D5}"/>
              </a:ext>
            </a:extLst>
          </p:cNvPr>
          <p:cNvPicPr>
            <a:picLocks noChangeAspect="1"/>
          </p:cNvPicPr>
          <p:nvPr/>
        </p:nvPicPr>
        <p:blipFill>
          <a:blip r:embed="rId4"/>
          <a:stretch>
            <a:fillRect/>
          </a:stretch>
        </p:blipFill>
        <p:spPr>
          <a:xfrm>
            <a:off x="248478" y="2153870"/>
            <a:ext cx="4992414" cy="3777167"/>
          </a:xfrm>
          <a:prstGeom prst="rect">
            <a:avLst/>
          </a:prstGeom>
        </p:spPr>
      </p:pic>
    </p:spTree>
    <p:extLst>
      <p:ext uri="{BB962C8B-B14F-4D97-AF65-F5344CB8AC3E}">
        <p14:creationId xmlns:p14="http://schemas.microsoft.com/office/powerpoint/2010/main" val="5727554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8611</TotalTime>
  <Words>7167</Words>
  <Application>Microsoft Office PowerPoint</Application>
  <PresentationFormat>Widescreen</PresentationFormat>
  <Paragraphs>593</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Objective of the Study</vt:lpstr>
      <vt:lpstr>Format of the Study</vt:lpstr>
      <vt:lpstr>Format of the Study</vt:lpstr>
      <vt:lpstr>Study Highlights</vt:lpstr>
      <vt:lpstr>Role and Contribution of SOEs</vt:lpstr>
      <vt:lpstr>SOEs Provide Vital Infrastructure Services and Support Economic Development</vt:lpstr>
      <vt:lpstr>Good or poor performance of SOEs carries spillover effects for economy-wide productivity. </vt:lpstr>
      <vt:lpstr>SOEs’ financial performance</vt:lpstr>
      <vt:lpstr>In addition to on-budget subsidies, various implicit subsidies and support contribute to ’soft-budget constraints’ for SOEs</vt:lpstr>
      <vt:lpstr>Efficiency Analysis </vt:lpstr>
      <vt:lpstr>Efficiency Analysis </vt:lpstr>
      <vt:lpstr>Efficiency Analysis </vt:lpstr>
      <vt:lpstr>Quality of the Public Service Delivery</vt:lpstr>
      <vt:lpstr>PowerPoint Presentation</vt:lpstr>
      <vt:lpstr>PowerPoint Presentation</vt:lpstr>
      <vt:lpstr>PowerPoint Presentation</vt:lpstr>
      <vt:lpstr>SOE Role in Enhancing Economy-wide Productivity</vt:lpstr>
      <vt:lpstr>PowerPoint Presentation</vt:lpstr>
      <vt:lpstr>PowerPoint Presentation</vt:lpstr>
      <vt:lpstr>SOEs Reforms Can help Improve Productivity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Therese Ng</dc:creator>
  <cp:lastModifiedBy>Kaukab H. Naqvi</cp:lastModifiedBy>
  <cp:revision>721</cp:revision>
  <cp:lastPrinted>2019-09-21T08:42:28Z</cp:lastPrinted>
  <dcterms:created xsi:type="dcterms:W3CDTF">2018-03-09T02:27:26Z</dcterms:created>
  <dcterms:modified xsi:type="dcterms:W3CDTF">2019-09-25T09:49:53Z</dcterms:modified>
</cp:coreProperties>
</file>