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63" r:id="rId4"/>
    <p:sldId id="258" r:id="rId5"/>
    <p:sldId id="262" r:id="rId6"/>
    <p:sldId id="259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45"/>
    <p:restoredTop sz="94681"/>
  </p:normalViewPr>
  <p:slideViewPr>
    <p:cSldViewPr snapToGrid="0" snapToObjects="1">
      <p:cViewPr varScale="1">
        <p:scale>
          <a:sx n="102" d="100"/>
          <a:sy n="102" d="100"/>
        </p:scale>
        <p:origin x="200" y="3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70922C-1557-7C46-85EA-39EF4827ACAF}" type="datetimeFigureOut">
              <a:rPr lang="en-US" smtClean="0"/>
              <a:t>9/25/19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0706C4-EBD2-DB4F-BD2D-25F516929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453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ACBD4-7C35-214B-BE1D-96D1793F7563}" type="datetimeFigureOut">
              <a:rPr lang="en-US" smtClean="0"/>
              <a:t>9/25/19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2A343-8141-DC48-9795-47FD4A5E66E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ACBD4-7C35-214B-BE1D-96D1793F7563}" type="datetimeFigureOut">
              <a:rPr lang="en-US" smtClean="0"/>
              <a:t>9/25/19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2A343-8141-DC48-9795-47FD4A5E66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ACBD4-7C35-214B-BE1D-96D1793F7563}" type="datetimeFigureOut">
              <a:rPr lang="en-US" smtClean="0"/>
              <a:t>9/25/19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2A343-8141-DC48-9795-47FD4A5E66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ACBD4-7C35-214B-BE1D-96D1793F7563}" type="datetimeFigureOut">
              <a:rPr lang="en-US" smtClean="0"/>
              <a:t>9/25/19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2A343-8141-DC48-9795-47FD4A5E66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ACBD4-7C35-214B-BE1D-96D1793F7563}" type="datetimeFigureOut">
              <a:rPr lang="en-US" smtClean="0"/>
              <a:t>9/25/19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2A343-8141-DC48-9795-47FD4A5E66E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ACBD4-7C35-214B-BE1D-96D1793F7563}" type="datetimeFigureOut">
              <a:rPr lang="en-US" smtClean="0"/>
              <a:t>9/25/19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2A343-8141-DC48-9795-47FD4A5E66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ACBD4-7C35-214B-BE1D-96D1793F7563}" type="datetimeFigureOut">
              <a:rPr lang="en-US" smtClean="0"/>
              <a:t>9/25/19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2A343-8141-DC48-9795-47FD4A5E66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ACBD4-7C35-214B-BE1D-96D1793F7563}" type="datetimeFigureOut">
              <a:rPr lang="en-US" smtClean="0"/>
              <a:t>9/25/19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2A343-8141-DC48-9795-47FD4A5E66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ACBD4-7C35-214B-BE1D-96D1793F7563}" type="datetimeFigureOut">
              <a:rPr lang="en-US" smtClean="0"/>
              <a:t>9/25/19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2A343-8141-DC48-9795-47FD4A5E66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6C8ACBD4-7C35-214B-BE1D-96D1793F7563}" type="datetimeFigureOut">
              <a:rPr lang="en-US" smtClean="0"/>
              <a:t>9/25/19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EE2A343-8141-DC48-9795-47FD4A5E66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accent2"/>
          </a:solid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ACBD4-7C35-214B-BE1D-96D1793F7563}" type="datetimeFigureOut">
              <a:rPr lang="en-US" smtClean="0"/>
              <a:t>9/25/19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2A343-8141-DC48-9795-47FD4A5E66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6C8ACBD4-7C35-214B-BE1D-96D1793F7563}" type="datetimeFigureOut">
              <a:rPr lang="en-US" smtClean="0"/>
              <a:t>9/25/19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1EE2A343-8141-DC48-9795-47FD4A5E66E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9167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State-Owned Enterprises</a:t>
            </a:r>
            <a:br>
              <a:rPr lang="en-US" dirty="0" smtClean="0"/>
            </a:br>
            <a:r>
              <a:rPr lang="en-US" dirty="0" smtClean="0"/>
              <a:t>Azerbaijan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063" y="4737098"/>
            <a:ext cx="6092313" cy="134097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3280" y="3270248"/>
            <a:ext cx="2692400" cy="293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3014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SOEs in Azerbaijan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SOEs play a major role in the national economy of </a:t>
            </a:r>
            <a:r>
              <a:rPr lang="en-US" dirty="0" smtClean="0"/>
              <a:t>Azerbaijan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ignificant contributors to national wealth</a:t>
            </a:r>
          </a:p>
          <a:p>
            <a:pPr lvl="1"/>
            <a:r>
              <a:rPr lang="en-US" dirty="0" smtClean="0"/>
              <a:t>Providers of essential goods and servicers</a:t>
            </a:r>
          </a:p>
          <a:p>
            <a:pPr lvl="1"/>
            <a:r>
              <a:rPr lang="en-US" dirty="0" smtClean="0"/>
              <a:t>Employers in key sectors</a:t>
            </a:r>
          </a:p>
          <a:p>
            <a:pPr lvl="1"/>
            <a:r>
              <a:rPr lang="en-US" dirty="0" smtClean="0"/>
              <a:t>Engaged </a:t>
            </a:r>
            <a:r>
              <a:rPr lang="en-US" dirty="0"/>
              <a:t>in activities of national importance, including extraction of natural resources (oil &amp; gas), infrastructure, transport, communications, water, and energy. </a:t>
            </a:r>
            <a:endParaRPr lang="en-US" dirty="0" smtClean="0"/>
          </a:p>
          <a:p>
            <a:r>
              <a:rPr lang="en-US" dirty="0" smtClean="0"/>
              <a:t>GDP contribution: ≈40%</a:t>
            </a:r>
          </a:p>
          <a:p>
            <a:r>
              <a:rPr lang="en-US" dirty="0" smtClean="0"/>
              <a:t>Significant SOE reforms to reduce the reliance on the State Budget after the reduction in the oil prices </a:t>
            </a:r>
          </a:p>
          <a:p>
            <a:pPr lvl="1"/>
            <a:r>
              <a:rPr lang="en-US" dirty="0" smtClean="0"/>
              <a:t>Significant administrative and economic reforms since 2016</a:t>
            </a:r>
          </a:p>
          <a:p>
            <a:pPr lvl="1"/>
            <a:r>
              <a:rPr lang="en-US" dirty="0" smtClean="0"/>
              <a:t>SOE reforms are envisaged in the 12 Strategic Roadmaps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68545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SOEs in Azerbaijan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1. State Oil Company of the Republic of Azerbaijan</a:t>
            </a:r>
            <a:br>
              <a:rPr lang="en-US" dirty="0"/>
            </a:br>
            <a:r>
              <a:rPr lang="en-US" dirty="0"/>
              <a:t>2. "</a:t>
            </a:r>
            <a:r>
              <a:rPr lang="en-US" dirty="0" err="1"/>
              <a:t>Azerenerji</a:t>
            </a:r>
            <a:r>
              <a:rPr lang="en-US" dirty="0"/>
              <a:t>" Open Joint Stock Company</a:t>
            </a:r>
            <a:br>
              <a:rPr lang="en-US" dirty="0"/>
            </a:br>
            <a:r>
              <a:rPr lang="en-US" dirty="0"/>
              <a:t>3. "Azerbaijan Airlines" Closed Joint-Stock Company 4. "Azerbaijan Railways" Closed Joint-Stock Company 5. "</a:t>
            </a:r>
            <a:r>
              <a:rPr lang="en-US" dirty="0" err="1"/>
              <a:t>Azersu</a:t>
            </a:r>
            <a:r>
              <a:rPr lang="en-US" dirty="0"/>
              <a:t>" Open Joint-Stock Company </a:t>
            </a:r>
            <a:endParaRPr lang="en-US" dirty="0"/>
          </a:p>
          <a:p>
            <a:r>
              <a:rPr lang="en-US" dirty="0"/>
              <a:t>6. "</a:t>
            </a:r>
            <a:r>
              <a:rPr lang="en-US" dirty="0" err="1"/>
              <a:t>Azerishiq</a:t>
            </a:r>
            <a:r>
              <a:rPr lang="en-US" dirty="0"/>
              <a:t>" Open Joint-Stock Company</a:t>
            </a:r>
            <a:br>
              <a:rPr lang="en-US" dirty="0"/>
            </a:br>
            <a:r>
              <a:rPr lang="en-US" dirty="0"/>
              <a:t>7. "</a:t>
            </a:r>
            <a:r>
              <a:rPr lang="en-US" dirty="0" err="1"/>
              <a:t>Azeristiliktechizat</a:t>
            </a:r>
            <a:r>
              <a:rPr lang="en-US" dirty="0"/>
              <a:t>" Open Joint-Stock Company</a:t>
            </a:r>
            <a:br>
              <a:rPr lang="en-US" dirty="0"/>
            </a:br>
            <a:r>
              <a:rPr lang="en-US" dirty="0"/>
              <a:t>8. "Azerbaijan Melioration and Water Management" Open Joint-Stock Company 9. "Azerbaijan Caspian Shipping company" Closed Joint-Stock Company 10."Azeravtoyol" Open Joint-Stock Company</a:t>
            </a:r>
            <a:br>
              <a:rPr lang="en-US" dirty="0"/>
            </a:br>
            <a:r>
              <a:rPr lang="en-US" dirty="0"/>
              <a:t>11. "</a:t>
            </a:r>
            <a:r>
              <a:rPr lang="en-US" dirty="0" err="1"/>
              <a:t>Aqrarkredit</a:t>
            </a:r>
            <a:r>
              <a:rPr lang="en-US" dirty="0"/>
              <a:t>" Closed Joint-Stock Non-Banking Credit Organization</a:t>
            </a:r>
            <a:br>
              <a:rPr lang="en-US" dirty="0"/>
            </a:br>
            <a:r>
              <a:rPr lang="en-US" dirty="0"/>
              <a:t>12. "International Bank of Azerbaijan" Open Joint-Stock Company</a:t>
            </a:r>
            <a:br>
              <a:rPr lang="en-US" dirty="0"/>
            </a:br>
            <a:r>
              <a:rPr lang="en-US" dirty="0"/>
              <a:t>13. "</a:t>
            </a:r>
            <a:r>
              <a:rPr lang="en-US" dirty="0" err="1"/>
              <a:t>Azer</a:t>
            </a:r>
            <a:r>
              <a:rPr lang="en-US" dirty="0"/>
              <a:t>-Turk-Bank" Open Joint-Stock Company</a:t>
            </a:r>
            <a:br>
              <a:rPr lang="en-US" dirty="0"/>
            </a:br>
            <a:r>
              <a:rPr lang="en-US" dirty="0"/>
              <a:t>14. State Insurance Commerce Company of the Republic of Azerbaijan</a:t>
            </a:r>
            <a:br>
              <a:rPr lang="en-US" dirty="0"/>
            </a:br>
            <a:r>
              <a:rPr lang="en-US" dirty="0"/>
              <a:t>15. "</a:t>
            </a:r>
            <a:r>
              <a:rPr lang="en-US" dirty="0" err="1"/>
              <a:t>Agroleasing</a:t>
            </a:r>
            <a:r>
              <a:rPr lang="en-US" dirty="0"/>
              <a:t>" Open Joint-Stock Company</a:t>
            </a:r>
            <a:br>
              <a:rPr lang="en-US" dirty="0"/>
            </a:br>
            <a:r>
              <a:rPr lang="en-US" dirty="0"/>
              <a:t>16. "Port of Baku" Closed Joint-Stock Company</a:t>
            </a:r>
            <a:br>
              <a:rPr lang="en-US" dirty="0"/>
            </a:br>
            <a:r>
              <a:rPr lang="en-US" dirty="0"/>
              <a:t>17. "Baku Metropolitan" Closed Joint-Stock Company</a:t>
            </a:r>
            <a:br>
              <a:rPr lang="en-US" dirty="0"/>
            </a:br>
            <a:r>
              <a:rPr lang="en-US" dirty="0"/>
              <a:t>18. "</a:t>
            </a:r>
            <a:r>
              <a:rPr lang="en-US" dirty="0" err="1"/>
              <a:t>AzerCosmos</a:t>
            </a:r>
            <a:r>
              <a:rPr lang="en-US" dirty="0"/>
              <a:t>" Open Joint-Stock Company</a:t>
            </a:r>
            <a:br>
              <a:rPr lang="en-US" dirty="0"/>
            </a:br>
            <a:r>
              <a:rPr lang="en-US" dirty="0"/>
              <a:t>19. "</a:t>
            </a:r>
            <a:r>
              <a:rPr lang="en-US" dirty="0" err="1"/>
              <a:t>Aztelecom</a:t>
            </a:r>
            <a:r>
              <a:rPr lang="en-US" dirty="0"/>
              <a:t>" Limited Liability Company</a:t>
            </a:r>
            <a:br>
              <a:rPr lang="en-US" dirty="0"/>
            </a:br>
            <a:r>
              <a:rPr lang="en-US" dirty="0"/>
              <a:t>20. "Baku Telephone Communication" Limited Liability Company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95211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SOE Reforms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Strategic Roadmaps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iversification of economy and reduction of </a:t>
            </a:r>
            <a:r>
              <a:rPr lang="en-US" dirty="0"/>
              <a:t>State’s participation in the existing state-owned </a:t>
            </a:r>
            <a:r>
              <a:rPr lang="en-US" dirty="0" smtClean="0"/>
              <a:t>enterprises</a:t>
            </a:r>
          </a:p>
          <a:p>
            <a:pPr lvl="1"/>
            <a:r>
              <a:rPr lang="en-US" dirty="0" smtClean="0"/>
              <a:t>Establishment of good governance practices in SOEs to improve activity and attract private sector investment</a:t>
            </a:r>
          </a:p>
          <a:p>
            <a:pPr lvl="1"/>
            <a:r>
              <a:rPr lang="en-US" dirty="0" smtClean="0"/>
              <a:t>Revival of inactive enterprises</a:t>
            </a:r>
          </a:p>
          <a:p>
            <a:pPr lvl="1"/>
            <a:r>
              <a:rPr lang="en-US" dirty="0" smtClean="0"/>
              <a:t>Public-Private Partnership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Creation of Azerbaijan Industrial Corporation</a:t>
            </a:r>
          </a:p>
          <a:p>
            <a:pPr lvl="1"/>
            <a:r>
              <a:rPr lang="en-US" dirty="0" smtClean="0"/>
              <a:t>Central management of inactive industrial and agricultural SOEs</a:t>
            </a:r>
          </a:p>
          <a:p>
            <a:pPr lvl="1"/>
            <a:r>
              <a:rPr lang="en-US" dirty="0"/>
              <a:t>R</a:t>
            </a:r>
            <a:r>
              <a:rPr lang="en-US" dirty="0" smtClean="0"/>
              <a:t>aise </a:t>
            </a:r>
            <a:r>
              <a:rPr lang="en-US" dirty="0"/>
              <a:t>the effectiveness in the management of government properties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/>
              <a:t>P</a:t>
            </a:r>
            <a:r>
              <a:rPr lang="en-US" dirty="0"/>
              <a:t>rivatization </a:t>
            </a:r>
            <a:r>
              <a:rPr lang="en-US" dirty="0"/>
              <a:t>of smaller and medium-sized SOEs </a:t>
            </a:r>
          </a:p>
        </p:txBody>
      </p:sp>
    </p:spTree>
    <p:extLst>
      <p:ext uri="{BB962C8B-B14F-4D97-AF65-F5344CB8AC3E}">
        <p14:creationId xmlns:p14="http://schemas.microsoft.com/office/powerpoint/2010/main" val="1975123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Corporate Governance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ADB-Improving Governance and Public Sector Financing Efficiency Program</a:t>
            </a:r>
          </a:p>
          <a:p>
            <a:pPr lvl="1"/>
            <a:r>
              <a:rPr lang="en-US" dirty="0" smtClean="0"/>
              <a:t>Sustain reform initiatives in the areas related to rule-based budgeting, corporate governance improvements, implementation of international financial reporting standards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SOEs </a:t>
            </a:r>
            <a:r>
              <a:rPr lang="en-US" dirty="0"/>
              <a:t>are required to use IFRS and are regularly audited by international auditors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By the decision </a:t>
            </a:r>
            <a:r>
              <a:rPr lang="en-US" dirty="0"/>
              <a:t>of the Cabinet of Ministers of the Republic of Azerbaijan No 257 dated June 4, </a:t>
            </a:r>
            <a:r>
              <a:rPr lang="en-US" dirty="0" smtClean="0"/>
              <a:t>2019 the following rules were approved:</a:t>
            </a:r>
            <a:endParaRPr lang="en-US" dirty="0"/>
          </a:p>
          <a:p>
            <a:pPr lvl="1"/>
            <a:r>
              <a:rPr lang="en-US" dirty="0" smtClean="0"/>
              <a:t>Rules </a:t>
            </a:r>
            <a:r>
              <a:rPr lang="en-US" dirty="0"/>
              <a:t>of Assessment of Efficiency of Activities of </a:t>
            </a:r>
            <a:r>
              <a:rPr lang="en-US" dirty="0" smtClean="0"/>
              <a:t>SOEs</a:t>
            </a:r>
          </a:p>
          <a:p>
            <a:pPr lvl="1"/>
            <a:r>
              <a:rPr lang="en-US" dirty="0"/>
              <a:t>Rules and Standards for Corporate Governance </a:t>
            </a:r>
            <a:r>
              <a:rPr lang="en-US" dirty="0" smtClean="0"/>
              <a:t>in SOEs</a:t>
            </a:r>
          </a:p>
          <a:p>
            <a:pPr lvl="1"/>
            <a:r>
              <a:rPr lang="en-US" dirty="0" smtClean="0"/>
              <a:t>Rules </a:t>
            </a:r>
            <a:r>
              <a:rPr lang="en-US" dirty="0"/>
              <a:t>for the provision of bonus payments to members of governing bodies of legal entities </a:t>
            </a:r>
            <a:r>
              <a:rPr lang="en-US" dirty="0" smtClean="0"/>
              <a:t>based </a:t>
            </a:r>
            <a:r>
              <a:rPr lang="en-US" dirty="0"/>
              <a:t>on the results </a:t>
            </a:r>
            <a:r>
              <a:rPr lang="en-US" dirty="0" smtClean="0"/>
              <a:t>of </a:t>
            </a:r>
            <a:r>
              <a:rPr lang="en-US" dirty="0"/>
              <a:t>activities </a:t>
            </a:r>
            <a:r>
              <a:rPr lang="en-US" dirty="0" smtClean="0"/>
              <a:t>of the SOEs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0588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Public-Private Partnership (PPP)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Execution of infrastructure projects through PPP</a:t>
            </a:r>
          </a:p>
          <a:p>
            <a:r>
              <a:rPr lang="en-US" dirty="0" smtClean="0"/>
              <a:t>Establishment of PPP Center under the Small and Medium Business Development Agency of the Republic of Azerbaijan</a:t>
            </a:r>
          </a:p>
          <a:p>
            <a:r>
              <a:rPr lang="en-US" dirty="0" smtClean="0"/>
              <a:t>Development of PPP Law</a:t>
            </a:r>
          </a:p>
          <a:p>
            <a:r>
              <a:rPr lang="en-US" dirty="0" smtClean="0"/>
              <a:t>Potential sectors</a:t>
            </a:r>
          </a:p>
          <a:p>
            <a:pPr lvl="1"/>
            <a:r>
              <a:rPr lang="en-US" dirty="0" smtClean="0"/>
              <a:t>Education</a:t>
            </a:r>
          </a:p>
          <a:p>
            <a:pPr lvl="1"/>
            <a:r>
              <a:rPr lang="en-US" dirty="0" smtClean="0"/>
              <a:t>Health</a:t>
            </a:r>
          </a:p>
          <a:p>
            <a:pPr lvl="1"/>
            <a:r>
              <a:rPr lang="en-US" dirty="0" smtClean="0"/>
              <a:t>Transport</a:t>
            </a:r>
          </a:p>
          <a:p>
            <a:pPr lvl="1"/>
            <a:r>
              <a:rPr lang="en-US" dirty="0" smtClean="0"/>
              <a:t>Solid Waste </a:t>
            </a:r>
            <a:r>
              <a:rPr lang="en-US" dirty="0"/>
              <a:t>M</a:t>
            </a:r>
            <a:r>
              <a:rPr lang="en-US" dirty="0" smtClean="0"/>
              <a:t>anagement</a:t>
            </a:r>
          </a:p>
          <a:p>
            <a:pPr lvl="1"/>
            <a:r>
              <a:rPr lang="en-US" dirty="0" smtClean="0"/>
              <a:t>Logistics</a:t>
            </a:r>
          </a:p>
          <a:p>
            <a:r>
              <a:rPr lang="en-US" dirty="0" smtClean="0"/>
              <a:t>First PPP project supported by ADB’s technical assistance: construction of student accommodation for Baku State University and Oil and Industry University</a:t>
            </a:r>
          </a:p>
        </p:txBody>
      </p:sp>
    </p:spTree>
    <p:extLst>
      <p:ext uri="{BB962C8B-B14F-4D97-AF65-F5344CB8AC3E}">
        <p14:creationId xmlns:p14="http://schemas.microsoft.com/office/powerpoint/2010/main" val="2043061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1058" y="984578"/>
            <a:ext cx="9144000" cy="2387600"/>
          </a:xfrm>
        </p:spPr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011" y="4737098"/>
            <a:ext cx="6092313" cy="134097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5291" y="3372178"/>
            <a:ext cx="2692400" cy="293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4343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1084</TotalTime>
  <Words>355</Words>
  <Application>Microsoft Macintosh PowerPoint</Application>
  <PresentationFormat>Widescreen</PresentationFormat>
  <Paragraphs>48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Calibri</vt:lpstr>
      <vt:lpstr>Calibri Light</vt:lpstr>
      <vt:lpstr>Retrospect</vt:lpstr>
      <vt:lpstr>State-Owned Enterprises Azerbaijan</vt:lpstr>
      <vt:lpstr>SOEs in Azerbaijan</vt:lpstr>
      <vt:lpstr>SOEs in Azerbaijan</vt:lpstr>
      <vt:lpstr>SOE Reforms</vt:lpstr>
      <vt:lpstr>Corporate Governance</vt:lpstr>
      <vt:lpstr>Public-Private Partnership (PPP)</vt:lpstr>
      <vt:lpstr>Thank you!</vt:lpstr>
    </vt:vector>
  </TitlesOfParts>
  <Company/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State-Owned Enterprises Azerbaijan</dc:title>
  <dc:creator>Magsud Shirinbayli</dc:creator>
  <cp:lastModifiedBy>Magsud Shirinbayli</cp:lastModifiedBy>
  <cp:revision>16</cp:revision>
  <dcterms:created xsi:type="dcterms:W3CDTF">2019-09-25T13:47:18Z</dcterms:created>
  <dcterms:modified xsi:type="dcterms:W3CDTF">2019-09-26T07:51:45Z</dcterms:modified>
</cp:coreProperties>
</file>