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58" r:id="rId4"/>
    <p:sldId id="294" r:id="rId5"/>
    <p:sldId id="260" r:id="rId6"/>
    <p:sldId id="292" r:id="rId7"/>
    <p:sldId id="285" r:id="rId8"/>
    <p:sldId id="293" r:id="rId9"/>
    <p:sldId id="284" r:id="rId10"/>
    <p:sldId id="265" r:id="rId11"/>
    <p:sldId id="295" r:id="rId12"/>
    <p:sldId id="296" r:id="rId13"/>
    <p:sldId id="264" r:id="rId14"/>
    <p:sldId id="298" r:id="rId15"/>
    <p:sldId id="300" r:id="rId16"/>
    <p:sldId id="267" r:id="rId17"/>
    <p:sldId id="302" r:id="rId18"/>
    <p:sldId id="273" r:id="rId19"/>
    <p:sldId id="303" r:id="rId20"/>
    <p:sldId id="306" r:id="rId21"/>
    <p:sldId id="269" r:id="rId22"/>
    <p:sldId id="272" r:id="rId23"/>
    <p:sldId id="301" r:id="rId24"/>
    <p:sldId id="283" r:id="rId25"/>
    <p:sldId id="304" r:id="rId26"/>
    <p:sldId id="305" r:id="rId27"/>
    <p:sldId id="307" r:id="rId28"/>
    <p:sldId id="275" r:id="rId29"/>
    <p:sldId id="274" r:id="rId30"/>
    <p:sldId id="291" r:id="rId31"/>
  </p:sldIdLst>
  <p:sldSz cx="12192000" cy="6858000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My%20Document\ADBI\2018\SOEs\References\Temasek%20Holdings\Temase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My%20Document\ADBI\2018\SOEs\References\Temasek%20Holdings\Temasek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My%20Document\ADBI\2018\SOEs\References\Temasek%20Holdings\Temasek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My%20Document\ADBI\2018\SOEs\References\Temasek%20Holdings\Temasek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My%20Document\ADBI\2018\SOEs\References\Temasek%20Holdings\Temasek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My%20Document\ADBI\2018\SOEs\References\Temasek%20Holdings\Temasek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Geography of Portfolio in 2019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65C-48EE-84E2-288248B38DE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65C-48EE-84E2-288248B38DE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65C-48EE-84E2-288248B38DE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65C-48EE-84E2-288248B38DE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65C-48EE-84E2-288248B38DE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65C-48EE-84E2-288248B38DE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65C-48EE-84E2-288248B38DE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465C-48EE-84E2-288248B38DEA}"/>
              </c:ext>
            </c:extLst>
          </c:dPt>
          <c:cat>
            <c:strRef>
              <c:f>Geography!$A$3:$A$10</c:f>
              <c:strCache>
                <c:ptCount val="8"/>
                <c:pt idx="0">
                  <c:v>Singapore</c:v>
                </c:pt>
                <c:pt idx="1">
                  <c:v>China</c:v>
                </c:pt>
                <c:pt idx="2">
                  <c:v>North America</c:v>
                </c:pt>
                <c:pt idx="3">
                  <c:v>Asia (ex Singapore and China)</c:v>
                </c:pt>
                <c:pt idx="4">
                  <c:v>Europe</c:v>
                </c:pt>
                <c:pt idx="5">
                  <c:v>Australia and New Zeland</c:v>
                </c:pt>
                <c:pt idx="6">
                  <c:v>Africa, Central Asia and the Middle East</c:v>
                </c:pt>
                <c:pt idx="7">
                  <c:v>Latin America</c:v>
                </c:pt>
              </c:strCache>
            </c:strRef>
          </c:cat>
          <c:val>
            <c:numRef>
              <c:f>Geography!$D$3:$D$10</c:f>
              <c:numCache>
                <c:formatCode>General</c:formatCode>
                <c:ptCount val="8"/>
                <c:pt idx="0">
                  <c:v>26</c:v>
                </c:pt>
                <c:pt idx="1">
                  <c:v>26</c:v>
                </c:pt>
                <c:pt idx="2">
                  <c:v>15</c:v>
                </c:pt>
                <c:pt idx="3">
                  <c:v>14</c:v>
                </c:pt>
                <c:pt idx="4">
                  <c:v>10</c:v>
                </c:pt>
                <c:pt idx="5">
                  <c:v>6</c:v>
                </c:pt>
                <c:pt idx="6">
                  <c:v>2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65C-48EE-84E2-288248B38D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Sector in 2019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619-4F70-891C-807B46E28DE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619-4F70-891C-807B46E28DE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619-4F70-891C-807B46E28DE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619-4F70-891C-807B46E28DE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619-4F70-891C-807B46E28DE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619-4F70-891C-807B46E28DE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9619-4F70-891C-807B46E28DE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9619-4F70-891C-807B46E28DE0}"/>
              </c:ext>
            </c:extLst>
          </c:dPt>
          <c:cat>
            <c:strRef>
              <c:f>Sector!$A$3:$A$10</c:f>
              <c:strCache>
                <c:ptCount val="8"/>
                <c:pt idx="0">
                  <c:v>Financial Services</c:v>
                </c:pt>
                <c:pt idx="1">
                  <c:v>Telecommunications, Media and Technology</c:v>
                </c:pt>
                <c:pt idx="2">
                  <c:v>Consumer &amp; Real Estate</c:v>
                </c:pt>
                <c:pt idx="3">
                  <c:v>Transportation &amp; Industrials</c:v>
                </c:pt>
                <c:pt idx="4">
                  <c:v>Life Science &amp; Agribusiness</c:v>
                </c:pt>
                <c:pt idx="5">
                  <c:v>Energy &amp; Resources</c:v>
                </c:pt>
                <c:pt idx="6">
                  <c:v>Multi-sector Funds</c:v>
                </c:pt>
                <c:pt idx="7">
                  <c:v>Others (incl. Credit)</c:v>
                </c:pt>
              </c:strCache>
            </c:strRef>
          </c:cat>
          <c:val>
            <c:numRef>
              <c:f>Sector!$D$3:$D$10</c:f>
              <c:numCache>
                <c:formatCode>General</c:formatCode>
                <c:ptCount val="8"/>
                <c:pt idx="0">
                  <c:v>25</c:v>
                </c:pt>
                <c:pt idx="1">
                  <c:v>20</c:v>
                </c:pt>
                <c:pt idx="2">
                  <c:v>17</c:v>
                </c:pt>
                <c:pt idx="3">
                  <c:v>16</c:v>
                </c:pt>
                <c:pt idx="4">
                  <c:v>7</c:v>
                </c:pt>
                <c:pt idx="5">
                  <c:v>3</c:v>
                </c:pt>
                <c:pt idx="6">
                  <c:v>8</c:v>
                </c:pt>
                <c:pt idx="7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9619-4F70-891C-807B46E28D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Liquidity in 2019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83F-405E-831A-624BBA03C1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83F-405E-831A-624BBA03C1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83F-405E-831A-624BBA03C1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83F-405E-831A-624BBA03C1DF}"/>
              </c:ext>
            </c:extLst>
          </c:dPt>
          <c:cat>
            <c:strRef>
              <c:f>Liquidity!$A$3:$A$6</c:f>
              <c:strCache>
                <c:ptCount val="4"/>
                <c:pt idx="0">
                  <c:v>Liquid &amp; sub-20% listed assets</c:v>
                </c:pt>
                <c:pt idx="1">
                  <c:v>Listed large blocs (≥20% and &lt;50% share)</c:v>
                </c:pt>
                <c:pt idx="2">
                  <c:v>Listed large blocs (&gt;50% share)</c:v>
                </c:pt>
                <c:pt idx="3">
                  <c:v>Unlisted assets</c:v>
                </c:pt>
              </c:strCache>
            </c:strRef>
          </c:cat>
          <c:val>
            <c:numRef>
              <c:f>Liquidity!$D$3:$D$6</c:f>
              <c:numCache>
                <c:formatCode>General</c:formatCode>
                <c:ptCount val="4"/>
                <c:pt idx="0">
                  <c:v>36</c:v>
                </c:pt>
                <c:pt idx="1">
                  <c:v>10</c:v>
                </c:pt>
                <c:pt idx="2">
                  <c:v>12</c:v>
                </c:pt>
                <c:pt idx="3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83F-405E-831A-624BBA03C1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Rolling S$ Total Shareholder Return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'Shareholder Return'!$B$2</c:f>
              <c:strCache>
                <c:ptCount val="1"/>
                <c:pt idx="0">
                  <c:v>One-Year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'Shareholder Return'!$A$3:$A$13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'Shareholder Return'!$B$3:$B$13</c:f>
              <c:numCache>
                <c:formatCode>General</c:formatCode>
                <c:ptCount val="11"/>
                <c:pt idx="0">
                  <c:v>-30</c:v>
                </c:pt>
                <c:pt idx="1">
                  <c:v>43</c:v>
                </c:pt>
                <c:pt idx="2">
                  <c:v>5</c:v>
                </c:pt>
                <c:pt idx="3">
                  <c:v>1</c:v>
                </c:pt>
                <c:pt idx="4">
                  <c:v>9</c:v>
                </c:pt>
                <c:pt idx="5">
                  <c:v>2</c:v>
                </c:pt>
                <c:pt idx="6">
                  <c:v>19</c:v>
                </c:pt>
                <c:pt idx="7">
                  <c:v>-9</c:v>
                </c:pt>
                <c:pt idx="8">
                  <c:v>13</c:v>
                </c:pt>
                <c:pt idx="9">
                  <c:v>12</c:v>
                </c:pt>
                <c:pt idx="1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E1F-479B-8388-E9373857DE99}"/>
            </c:ext>
          </c:extLst>
        </c:ser>
        <c:ser>
          <c:idx val="1"/>
          <c:order val="1"/>
          <c:tx>
            <c:strRef>
              <c:f>'Shareholder Return'!$C$2</c:f>
              <c:strCache>
                <c:ptCount val="1"/>
                <c:pt idx="0">
                  <c:v>10-Year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'Shareholder Return'!$A$3:$A$13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'Shareholder Return'!$C$3:$C$13</c:f>
              <c:numCache>
                <c:formatCode>General</c:formatCode>
                <c:ptCount val="11"/>
                <c:pt idx="0">
                  <c:v>6</c:v>
                </c:pt>
                <c:pt idx="1">
                  <c:v>6</c:v>
                </c:pt>
                <c:pt idx="2">
                  <c:v>9</c:v>
                </c:pt>
                <c:pt idx="3">
                  <c:v>10</c:v>
                </c:pt>
                <c:pt idx="4">
                  <c:v>13</c:v>
                </c:pt>
                <c:pt idx="5">
                  <c:v>9</c:v>
                </c:pt>
                <c:pt idx="6">
                  <c:v>9</c:v>
                </c:pt>
                <c:pt idx="7">
                  <c:v>6</c:v>
                </c:pt>
                <c:pt idx="8">
                  <c:v>4</c:v>
                </c:pt>
                <c:pt idx="9">
                  <c:v>5</c:v>
                </c:pt>
                <c:pt idx="10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E1F-479B-8388-E9373857DE99}"/>
            </c:ext>
          </c:extLst>
        </c:ser>
        <c:ser>
          <c:idx val="2"/>
          <c:order val="2"/>
          <c:tx>
            <c:strRef>
              <c:f>'Shareholder Return'!$D$2</c:f>
              <c:strCache>
                <c:ptCount val="1"/>
                <c:pt idx="0">
                  <c:v>20-Year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'Shareholder Return'!$A$3:$A$13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'Shareholder Return'!$D$3:$D$13</c:f>
              <c:numCache>
                <c:formatCode>General</c:formatCode>
                <c:ptCount val="11"/>
                <c:pt idx="0">
                  <c:v>13</c:v>
                </c:pt>
                <c:pt idx="1">
                  <c:v>16</c:v>
                </c:pt>
                <c:pt idx="2">
                  <c:v>15</c:v>
                </c:pt>
                <c:pt idx="3">
                  <c:v>15</c:v>
                </c:pt>
                <c:pt idx="4">
                  <c:v>14</c:v>
                </c:pt>
                <c:pt idx="5">
                  <c:v>6</c:v>
                </c:pt>
                <c:pt idx="6">
                  <c:v>7</c:v>
                </c:pt>
                <c:pt idx="7">
                  <c:v>6</c:v>
                </c:pt>
                <c:pt idx="8">
                  <c:v>6</c:v>
                </c:pt>
                <c:pt idx="9">
                  <c:v>7</c:v>
                </c:pt>
                <c:pt idx="10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E1F-479B-8388-E9373857DE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01910552"/>
        <c:axId val="501910880"/>
      </c:lineChart>
      <c:catAx>
        <c:axId val="501910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1910880"/>
        <c:crosses val="autoZero"/>
        <c:auto val="1"/>
        <c:lblAlgn val="ctr"/>
        <c:lblOffset val="100"/>
        <c:noMultiLvlLbl val="0"/>
      </c:catAx>
      <c:valAx>
        <c:axId val="501910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1910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'Portfolio Value'!$B$1</c:f>
              <c:strCache>
                <c:ptCount val="1"/>
                <c:pt idx="0">
                  <c:v>Net portfolio value (S$b)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'Portfolio Value'!$A$2:$A$12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'Portfolio Value'!$B$2:$B$12</c:f>
              <c:numCache>
                <c:formatCode>General</c:formatCode>
                <c:ptCount val="11"/>
                <c:pt idx="0">
                  <c:v>130</c:v>
                </c:pt>
                <c:pt idx="1">
                  <c:v>186</c:v>
                </c:pt>
                <c:pt idx="2">
                  <c:v>193</c:v>
                </c:pt>
                <c:pt idx="3">
                  <c:v>198</c:v>
                </c:pt>
                <c:pt idx="4">
                  <c:v>215</c:v>
                </c:pt>
                <c:pt idx="5">
                  <c:v>223</c:v>
                </c:pt>
                <c:pt idx="6">
                  <c:v>266</c:v>
                </c:pt>
                <c:pt idx="7">
                  <c:v>242</c:v>
                </c:pt>
                <c:pt idx="8">
                  <c:v>275</c:v>
                </c:pt>
                <c:pt idx="9">
                  <c:v>308</c:v>
                </c:pt>
                <c:pt idx="10">
                  <c:v>313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73-499F-A06D-7C74AD7406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6141112"/>
        <c:axId val="406142096"/>
      </c:barChart>
      <c:catAx>
        <c:axId val="406141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6142096"/>
        <c:crosses val="autoZero"/>
        <c:auto val="1"/>
        <c:lblAlgn val="ctr"/>
        <c:lblOffset val="100"/>
        <c:noMultiLvlLbl val="0"/>
      </c:catAx>
      <c:valAx>
        <c:axId val="406142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6141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Investments and Divestments (S$b)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'Portfolio Value'!$C$1</c:f>
              <c:strCache>
                <c:ptCount val="1"/>
                <c:pt idx="0">
                  <c:v>Investments (S$b)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'Portfolio Value'!$A$2:$A$12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'Portfolio Value'!$C$2:$C$12</c:f>
              <c:numCache>
                <c:formatCode>General</c:formatCode>
                <c:ptCount val="11"/>
                <c:pt idx="0">
                  <c:v>9</c:v>
                </c:pt>
                <c:pt idx="1">
                  <c:v>10</c:v>
                </c:pt>
                <c:pt idx="2">
                  <c:v>13</c:v>
                </c:pt>
                <c:pt idx="3">
                  <c:v>22</c:v>
                </c:pt>
                <c:pt idx="4">
                  <c:v>20</c:v>
                </c:pt>
                <c:pt idx="5">
                  <c:v>24</c:v>
                </c:pt>
                <c:pt idx="6">
                  <c:v>30</c:v>
                </c:pt>
                <c:pt idx="7">
                  <c:v>30</c:v>
                </c:pt>
                <c:pt idx="8">
                  <c:v>16</c:v>
                </c:pt>
                <c:pt idx="9">
                  <c:v>29</c:v>
                </c:pt>
                <c:pt idx="10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A8-476E-BF34-E421A11BCB09}"/>
            </c:ext>
          </c:extLst>
        </c:ser>
        <c:ser>
          <c:idx val="1"/>
          <c:order val="1"/>
          <c:tx>
            <c:strRef>
              <c:f>'Portfolio Value'!$D$1</c:f>
              <c:strCache>
                <c:ptCount val="1"/>
                <c:pt idx="0">
                  <c:v>Divestments (S$b)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'Portfolio Value'!$A$2:$A$12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'Portfolio Value'!$D$2:$D$12</c:f>
              <c:numCache>
                <c:formatCode>General</c:formatCode>
                <c:ptCount val="11"/>
                <c:pt idx="0">
                  <c:v>16</c:v>
                </c:pt>
                <c:pt idx="1">
                  <c:v>6</c:v>
                </c:pt>
                <c:pt idx="2">
                  <c:v>9</c:v>
                </c:pt>
                <c:pt idx="3">
                  <c:v>15</c:v>
                </c:pt>
                <c:pt idx="4">
                  <c:v>13</c:v>
                </c:pt>
                <c:pt idx="5">
                  <c:v>10</c:v>
                </c:pt>
                <c:pt idx="6">
                  <c:v>19</c:v>
                </c:pt>
                <c:pt idx="7">
                  <c:v>28</c:v>
                </c:pt>
                <c:pt idx="8">
                  <c:v>18</c:v>
                </c:pt>
                <c:pt idx="9">
                  <c:v>16</c:v>
                </c:pt>
                <c:pt idx="10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A8-476E-BF34-E421A11BCB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9237640"/>
        <c:axId val="639237312"/>
      </c:barChart>
      <c:catAx>
        <c:axId val="639237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9237312"/>
        <c:crosses val="autoZero"/>
        <c:auto val="1"/>
        <c:lblAlgn val="ctr"/>
        <c:lblOffset val="100"/>
        <c:noMultiLvlLbl val="0"/>
      </c:catAx>
      <c:valAx>
        <c:axId val="639237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9237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69A43C-B8D8-4278-A500-7F1AA4EEA742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19DF8E-0D0A-4DF4-9C74-478A503F5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764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8455E-D245-4596-9B57-398894FB629F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D807B-4909-4A44-BE84-8FCF6CB261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723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9618-CB1C-4E59-8B58-512C33ABA24F}" type="datetime1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19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A0772-5AE8-4B1D-883A-DC4C5FCF5CF9}" type="datetime1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4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40B6-A10C-401C-A027-665013C646C3}" type="datetime1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41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494CD-4595-476A-9C8F-CCD04893B49D}" type="datetime1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649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0134-A567-483C-83D8-6468FDD421BF}" type="datetime1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5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A3CD5-B4C6-4FA6-BFD5-A3DE02E8326D}" type="datetime1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838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CFC5B-8474-49C1-9D0C-AD2F130D92A9}" type="datetime1">
              <a:rPr lang="en-US" smtClean="0"/>
              <a:t>9/26/2019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929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E7D9E-B820-4944-B35A-071A4CB64C20}" type="datetime1">
              <a:rPr lang="en-US" smtClean="0"/>
              <a:t>9/26/2019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508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4D105-5802-4B1D-A679-03F3182FBB5D}" type="datetime1">
              <a:rPr lang="en-US" smtClean="0"/>
              <a:t>9/26/2019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94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7677-816E-41D2-AA28-460BDEC3A95B}" type="datetime1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97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3CC64-2A04-401C-B224-18BE332C6EA7}" type="datetime1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30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B071D-7FD8-42C3-B8B6-1C5AC89C9DC1}" type="datetime1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EAA1A-98EB-47DF-9BE2-019C3E5CE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084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mailto:yhchang@suss.edu.s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6725" y="953589"/>
            <a:ext cx="11277600" cy="820737"/>
          </a:xfrm>
        </p:spPr>
        <p:txBody>
          <a:bodyPr>
            <a:noAutofit/>
          </a:bodyPr>
          <a:lstStyle/>
          <a:p>
            <a:r>
              <a:rPr lang="en-SG" sz="4400" b="1" dirty="0"/>
              <a:t>Analysis of the Performance of SOEs in Singapore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619375"/>
            <a:ext cx="9144000" cy="3285036"/>
          </a:xfrm>
        </p:spPr>
        <p:txBody>
          <a:bodyPr>
            <a:normAutofit fontScale="92500" lnSpcReduction="10000"/>
          </a:bodyPr>
          <a:lstStyle/>
          <a:p>
            <a:r>
              <a:rPr lang="en-US" sz="3500" dirty="0"/>
              <a:t>Youngho Chang</a:t>
            </a:r>
          </a:p>
          <a:p>
            <a:r>
              <a:rPr lang="en-US" sz="2600" dirty="0"/>
              <a:t>Singapore University of Social Sciences</a:t>
            </a:r>
          </a:p>
          <a:p>
            <a:endParaRPr lang="en-US" sz="1800" dirty="0"/>
          </a:p>
          <a:p>
            <a:endParaRPr lang="en-US" dirty="0"/>
          </a:p>
          <a:p>
            <a:r>
              <a:rPr lang="en-US" sz="2200" dirty="0"/>
              <a:t>Workshop on Reforming State-Owned Enterprises in Central Asia: </a:t>
            </a:r>
          </a:p>
          <a:p>
            <a:r>
              <a:rPr lang="en-US" sz="2200" dirty="0"/>
              <a:t>Challenges and Solutions</a:t>
            </a:r>
          </a:p>
          <a:p>
            <a:r>
              <a:rPr lang="en-US" sz="1900" dirty="0"/>
              <a:t>Organized by ADBI, CAREC Institute and ADB</a:t>
            </a:r>
          </a:p>
          <a:p>
            <a:r>
              <a:rPr lang="en-US" sz="1900" dirty="0"/>
              <a:t>26 – 27 September, Bishkek, Kyrgyzstan</a:t>
            </a:r>
          </a:p>
          <a:p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8636745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3200" dirty="0">
                <a:latin typeface="+mn-lt"/>
              </a:rPr>
              <a:t> Portfolio Highlights: Geography</a:t>
            </a:r>
            <a:endParaRPr lang="en-US" sz="32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3663332"/>
              </p:ext>
            </p:extLst>
          </p:nvPr>
        </p:nvGraphicFramePr>
        <p:xfrm>
          <a:off x="2516777" y="1702720"/>
          <a:ext cx="6958149" cy="4048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80457" y="5930537"/>
            <a:ext cx="3213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Temasek Overview 2019</a:t>
            </a:r>
          </a:p>
        </p:txBody>
      </p:sp>
    </p:spTree>
    <p:extLst>
      <p:ext uri="{BB962C8B-B14F-4D97-AF65-F5344CB8AC3E}">
        <p14:creationId xmlns:p14="http://schemas.microsoft.com/office/powerpoint/2010/main" val="2716307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3200" dirty="0">
                <a:latin typeface="+mn-lt"/>
              </a:rPr>
              <a:t> Portfolio Highlights: Sector</a:t>
            </a:r>
            <a:endParaRPr lang="en-US" sz="32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6360804"/>
              </p:ext>
            </p:extLst>
          </p:nvPr>
        </p:nvGraphicFramePr>
        <p:xfrm>
          <a:off x="2490650" y="1646238"/>
          <a:ext cx="6191795" cy="4084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88869" y="5982789"/>
            <a:ext cx="3213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Temasek Overview 2019</a:t>
            </a:r>
          </a:p>
        </p:txBody>
      </p:sp>
    </p:spTree>
    <p:extLst>
      <p:ext uri="{BB962C8B-B14F-4D97-AF65-F5344CB8AC3E}">
        <p14:creationId xmlns:p14="http://schemas.microsoft.com/office/powerpoint/2010/main" val="1471737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3200" dirty="0">
                <a:latin typeface="+mn-lt"/>
              </a:rPr>
              <a:t> Portfolio Highlights: Liquidity</a:t>
            </a:r>
            <a:endParaRPr lang="en-US" sz="32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7779443"/>
              </p:ext>
            </p:extLst>
          </p:nvPr>
        </p:nvGraphicFramePr>
        <p:xfrm>
          <a:off x="1323704" y="1367246"/>
          <a:ext cx="6749144" cy="4641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323703" y="6008914"/>
            <a:ext cx="3213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Temasek Overview 2019</a:t>
            </a:r>
          </a:p>
        </p:txBody>
      </p:sp>
    </p:spTree>
    <p:extLst>
      <p:ext uri="{BB962C8B-B14F-4D97-AF65-F5344CB8AC3E}">
        <p14:creationId xmlns:p14="http://schemas.microsoft.com/office/powerpoint/2010/main" val="3168659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Portfolio Highlights: Rolling S$ Total Shareholder Return (%)</a:t>
            </a:r>
            <a:br>
              <a:rPr lang="en-US" sz="3200" dirty="0"/>
            </a:br>
            <a:endParaRPr lang="en-US" sz="3200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6681866"/>
              </p:ext>
            </p:extLst>
          </p:nvPr>
        </p:nvGraphicFramePr>
        <p:xfrm>
          <a:off x="2220686" y="1384664"/>
          <a:ext cx="7593874" cy="43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71749" y="5904411"/>
            <a:ext cx="3213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Temasek Overview 2019</a:t>
            </a:r>
          </a:p>
        </p:txBody>
      </p:sp>
    </p:spTree>
    <p:extLst>
      <p:ext uri="{BB962C8B-B14F-4D97-AF65-F5344CB8AC3E}">
        <p14:creationId xmlns:p14="http://schemas.microsoft.com/office/powerpoint/2010/main" val="219108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Portfolio Highlights: Net Portfolio Value (S$b)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5228771"/>
              </p:ext>
            </p:extLst>
          </p:nvPr>
        </p:nvGraphicFramePr>
        <p:xfrm>
          <a:off x="838200" y="1690688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38200" y="6235337"/>
            <a:ext cx="3213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Temasek Overview 2019</a:t>
            </a:r>
          </a:p>
        </p:txBody>
      </p:sp>
    </p:spTree>
    <p:extLst>
      <p:ext uri="{BB962C8B-B14F-4D97-AF65-F5344CB8AC3E}">
        <p14:creationId xmlns:p14="http://schemas.microsoft.com/office/powerpoint/2010/main" val="24630523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Portfolio Highlights: Investments and Divestments (S$b)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8736025"/>
              </p:ext>
            </p:extLst>
          </p:nvPr>
        </p:nvGraphicFramePr>
        <p:xfrm>
          <a:off x="838200" y="1690688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66651" y="6235337"/>
            <a:ext cx="3213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Temasek Overview 2019</a:t>
            </a:r>
          </a:p>
        </p:txBody>
      </p:sp>
    </p:spTree>
    <p:extLst>
      <p:ext uri="{BB962C8B-B14F-4D97-AF65-F5344CB8AC3E}">
        <p14:creationId xmlns:p14="http://schemas.microsoft.com/office/powerpoint/2010/main" val="11234096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435" y="469629"/>
            <a:ext cx="10709365" cy="949868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As an Investor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16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41714"/>
            <a:ext cx="10515600" cy="4435250"/>
          </a:xfrm>
        </p:spPr>
        <p:txBody>
          <a:bodyPr>
            <a:normAutofit/>
          </a:bodyPr>
          <a:lstStyle/>
          <a:p>
            <a:r>
              <a:rPr lang="en-US" dirty="0"/>
              <a:t>Four basic investment themes</a:t>
            </a:r>
          </a:p>
          <a:p>
            <a:pPr lvl="1"/>
            <a:r>
              <a:rPr lang="en-US" dirty="0"/>
              <a:t>Transform economies</a:t>
            </a:r>
          </a:p>
          <a:p>
            <a:pPr lvl="1"/>
            <a:r>
              <a:rPr lang="en-US" dirty="0"/>
              <a:t>Growing middle income populations</a:t>
            </a:r>
          </a:p>
          <a:p>
            <a:pPr lvl="1"/>
            <a:r>
              <a:rPr lang="en-US" dirty="0"/>
              <a:t>Deepening comparative advantages</a:t>
            </a:r>
          </a:p>
          <a:p>
            <a:pPr lvl="1"/>
            <a:r>
              <a:rPr lang="en-US" dirty="0"/>
              <a:t>Emerging champions</a:t>
            </a:r>
          </a:p>
        </p:txBody>
      </p:sp>
    </p:spTree>
    <p:extLst>
      <p:ext uri="{BB962C8B-B14F-4D97-AF65-F5344CB8AC3E}">
        <p14:creationId xmlns:p14="http://schemas.microsoft.com/office/powerpoint/2010/main" val="11721929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Temasek Net Portfolio Value since Inception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10515600" cy="4304699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17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38200" y="6252754"/>
            <a:ext cx="3213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Temasek Overview 2019</a:t>
            </a:r>
          </a:p>
        </p:txBody>
      </p:sp>
    </p:spTree>
    <p:extLst>
      <p:ext uri="{BB962C8B-B14F-4D97-AF65-F5344CB8AC3E}">
        <p14:creationId xmlns:p14="http://schemas.microsoft.com/office/powerpoint/2010/main" val="9236545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3200" dirty="0">
                <a:latin typeface="+mn-lt"/>
              </a:rPr>
              <a:t>Key Credit Parameters (in S$ billion)</a:t>
            </a:r>
            <a:endParaRPr lang="en-US" sz="3200" dirty="0">
              <a:latin typeface="+mn-lt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08124"/>
            <a:ext cx="10515600" cy="3646408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18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62743" y="5895703"/>
            <a:ext cx="3213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Temasek Overview 2019</a:t>
            </a:r>
          </a:p>
        </p:txBody>
      </p:sp>
    </p:spTree>
    <p:extLst>
      <p:ext uri="{BB962C8B-B14F-4D97-AF65-F5344CB8AC3E}">
        <p14:creationId xmlns:p14="http://schemas.microsoft.com/office/powerpoint/2010/main" val="2027262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8578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Temasek Bonds – Maturity Profile and Coupon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9638" y="1393372"/>
            <a:ext cx="8750392" cy="4783592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19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45326" y="6246632"/>
            <a:ext cx="3213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Temasek Overview 2019</a:t>
            </a:r>
          </a:p>
        </p:txBody>
      </p:sp>
    </p:spTree>
    <p:extLst>
      <p:ext uri="{BB962C8B-B14F-4D97-AF65-F5344CB8AC3E}">
        <p14:creationId xmlns:p14="http://schemas.microsoft.com/office/powerpoint/2010/main" val="2088995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9166"/>
            <a:ext cx="10515600" cy="468779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Background</a:t>
            </a:r>
          </a:p>
          <a:p>
            <a:pPr lvl="1"/>
            <a:r>
              <a:rPr lang="en-US" dirty="0"/>
              <a:t>SOEs (Sovereign Wealth Funds: SWFs) in Singapore</a:t>
            </a:r>
          </a:p>
          <a:p>
            <a:pPr lvl="2"/>
            <a:r>
              <a:rPr lang="en-US" dirty="0"/>
              <a:t>Temasek Holdings</a:t>
            </a:r>
          </a:p>
          <a:p>
            <a:pPr lvl="2"/>
            <a:r>
              <a:rPr lang="en-US" dirty="0"/>
              <a:t>Government of Singapore Investment Corporation (GIC)</a:t>
            </a:r>
          </a:p>
          <a:p>
            <a:r>
              <a:rPr lang="en-US" dirty="0"/>
              <a:t>Research Questions</a:t>
            </a:r>
          </a:p>
          <a:p>
            <a:r>
              <a:rPr lang="en-US" dirty="0"/>
              <a:t>Temasek Holdings</a:t>
            </a:r>
          </a:p>
          <a:p>
            <a:pPr lvl="1"/>
            <a:r>
              <a:rPr lang="en-US" dirty="0"/>
              <a:t>Characteristics </a:t>
            </a:r>
          </a:p>
          <a:p>
            <a:pPr lvl="1"/>
            <a:r>
              <a:rPr lang="en-US" dirty="0"/>
              <a:t>Portfolio Highlights</a:t>
            </a:r>
          </a:p>
          <a:p>
            <a:pPr lvl="1"/>
            <a:r>
              <a:rPr lang="en-US" dirty="0"/>
              <a:t>Performance Review as an Investor, an Institution and a Steward</a:t>
            </a:r>
          </a:p>
          <a:p>
            <a:r>
              <a:rPr lang="en-US" dirty="0"/>
              <a:t>Challenges</a:t>
            </a:r>
          </a:p>
          <a:p>
            <a:r>
              <a:rPr lang="en-SG" dirty="0"/>
              <a:t>Concluding Remarks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5607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T2023-S$ Temasek Bond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20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Issued in October 2018</a:t>
            </a:r>
          </a:p>
          <a:p>
            <a:endParaRPr lang="en-US" dirty="0"/>
          </a:p>
          <a:p>
            <a:r>
              <a:rPr lang="en-US" dirty="0"/>
              <a:t>Invited retail investors in Singapore (first time)</a:t>
            </a:r>
          </a:p>
          <a:p>
            <a:endParaRPr lang="en-US" dirty="0"/>
          </a:p>
          <a:p>
            <a:r>
              <a:rPr lang="en-US" dirty="0"/>
              <a:t>Over 50,000 new Singapore retail investors became its base of stakeholders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1881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1789"/>
          </a:xfrm>
        </p:spPr>
        <p:txBody>
          <a:bodyPr>
            <a:normAutofit/>
          </a:bodyPr>
          <a:lstStyle/>
          <a:p>
            <a:r>
              <a:rPr lang="en-SG" sz="3200" dirty="0">
                <a:latin typeface="+mn-lt"/>
              </a:rPr>
              <a:t>As an Institution</a:t>
            </a:r>
            <a:endParaRPr lang="en-US" sz="3200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21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forward-looking institution</a:t>
            </a:r>
          </a:p>
          <a:p>
            <a:endParaRPr lang="en-US" dirty="0"/>
          </a:p>
          <a:p>
            <a:r>
              <a:rPr lang="en-US" dirty="0"/>
              <a:t>People and values </a:t>
            </a:r>
          </a:p>
          <a:p>
            <a:pPr lvl="1"/>
            <a:r>
              <a:rPr lang="en-US" dirty="0"/>
              <a:t>meritocracy, excellence, respect, integrity, teamwork, trust (</a:t>
            </a:r>
            <a:r>
              <a:rPr lang="en-US" b="1" dirty="0"/>
              <a:t>MERITT</a:t>
            </a:r>
            <a:r>
              <a:rPr lang="en-US" dirty="0"/>
              <a:t>)</a:t>
            </a:r>
          </a:p>
          <a:p>
            <a:pPr lvl="1"/>
            <a:endParaRPr lang="en-US" dirty="0"/>
          </a:p>
          <a:p>
            <a:r>
              <a:rPr lang="en-US" dirty="0"/>
              <a:t>Ownership ethos</a:t>
            </a:r>
          </a:p>
          <a:p>
            <a:pPr lvl="1"/>
            <a:r>
              <a:rPr lang="en-US" dirty="0"/>
              <a:t>The institution over the individual </a:t>
            </a:r>
          </a:p>
          <a:p>
            <a:pPr lvl="1"/>
            <a:r>
              <a:rPr lang="en-US" dirty="0"/>
              <a:t>Long-term over short-term </a:t>
            </a:r>
          </a:p>
          <a:p>
            <a:pPr lvl="1"/>
            <a:r>
              <a:rPr lang="en-US" dirty="0"/>
              <a:t>Employee and shareholder interests over economic cycles</a:t>
            </a:r>
          </a:p>
        </p:txBody>
      </p:sp>
    </p:spTree>
    <p:extLst>
      <p:ext uri="{BB962C8B-B14F-4D97-AF65-F5344CB8AC3E}">
        <p14:creationId xmlns:p14="http://schemas.microsoft.com/office/powerpoint/2010/main" val="41684748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7287"/>
          </a:xfrm>
        </p:spPr>
        <p:txBody>
          <a:bodyPr>
            <a:normAutofit/>
          </a:bodyPr>
          <a:lstStyle/>
          <a:p>
            <a:pPr lvl="0"/>
            <a:r>
              <a:rPr lang="en-SG" sz="3200" dirty="0">
                <a:latin typeface="+mn-lt"/>
              </a:rPr>
              <a:t>As a Steward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1418"/>
            <a:ext cx="10515600" cy="472004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An investor with an institutional conscience and a duty towards present and future generations</a:t>
            </a:r>
          </a:p>
          <a:p>
            <a:endParaRPr lang="en-US" dirty="0"/>
          </a:p>
          <a:p>
            <a:r>
              <a:rPr lang="en-US" dirty="0"/>
              <a:t>It does not direct the business decisions or the operations of our portfolio companies</a:t>
            </a:r>
          </a:p>
          <a:p>
            <a:endParaRPr lang="en-US" dirty="0"/>
          </a:p>
          <a:p>
            <a:r>
              <a:rPr lang="en-US" dirty="0"/>
              <a:t>It does not manage Singapore’s Central Provident Fund savings</a:t>
            </a:r>
          </a:p>
          <a:p>
            <a:endParaRPr lang="en-US" dirty="0"/>
          </a:p>
          <a:p>
            <a:r>
              <a:rPr lang="en-US" dirty="0"/>
              <a:t>Sustaining our planet: Enabling a better world</a:t>
            </a:r>
          </a:p>
          <a:p>
            <a:endParaRPr lang="en-US" dirty="0"/>
          </a:p>
          <a:p>
            <a:r>
              <a:rPr lang="en-US" dirty="0"/>
              <a:t>Advocating an </a:t>
            </a:r>
            <a:r>
              <a:rPr lang="en-US" b="1" i="1" dirty="0"/>
              <a:t>abc</a:t>
            </a:r>
            <a:r>
              <a:rPr lang="en-US" dirty="0"/>
              <a:t> world </a:t>
            </a:r>
          </a:p>
          <a:p>
            <a:pPr lvl="1"/>
            <a:r>
              <a:rPr lang="en-US" b="1" dirty="0"/>
              <a:t>a</a:t>
            </a:r>
            <a:r>
              <a:rPr lang="en-US" dirty="0"/>
              <a:t>ctive economies, </a:t>
            </a:r>
            <a:r>
              <a:rPr lang="en-US" b="1" dirty="0"/>
              <a:t>b</a:t>
            </a:r>
            <a:r>
              <a:rPr lang="en-US" dirty="0"/>
              <a:t>eautiful societies and a </a:t>
            </a:r>
            <a:r>
              <a:rPr lang="en-US" b="1" dirty="0"/>
              <a:t>c</a:t>
            </a:r>
            <a:r>
              <a:rPr lang="en-US" dirty="0"/>
              <a:t>lean Earth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1786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Temasek Shophouse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23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Launched in June 2019</a:t>
            </a:r>
          </a:p>
          <a:p>
            <a:endParaRPr lang="en-US" dirty="0"/>
          </a:p>
          <a:p>
            <a:r>
              <a:rPr lang="en-US" dirty="0"/>
              <a:t>A convenor for community collaboration and a catalyst for advancing sustainability</a:t>
            </a:r>
          </a:p>
        </p:txBody>
      </p:sp>
    </p:spTree>
    <p:extLst>
      <p:ext uri="{BB962C8B-B14F-4D97-AF65-F5344CB8AC3E}">
        <p14:creationId xmlns:p14="http://schemas.microsoft.com/office/powerpoint/2010/main" val="15523514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278040"/>
            <a:ext cx="10515600" cy="645069"/>
          </a:xfrm>
        </p:spPr>
        <p:txBody>
          <a:bodyPr>
            <a:normAutofit/>
          </a:bodyPr>
          <a:lstStyle/>
          <a:p>
            <a:r>
              <a:rPr lang="en-SG" sz="3200" dirty="0">
                <a:latin typeface="+mn-lt"/>
              </a:rPr>
              <a:t>Major Investments at Glance</a:t>
            </a:r>
            <a:endParaRPr lang="en-US" sz="320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24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5257" y="791759"/>
            <a:ext cx="8765618" cy="5834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0653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166616"/>
            <a:ext cx="10515600" cy="285075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25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3340" y="1132114"/>
            <a:ext cx="3270286" cy="1034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1827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26</a:t>
            </a:fld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3038" y="483592"/>
            <a:ext cx="9265773" cy="5872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0898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46CBA-2AB6-4D2E-9F70-CC07CAFA7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Top 10 SGX Listings on Temasek’s  Portfolio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9E021E1-3BDB-4645-9ED3-315672768B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7578855"/>
              </p:ext>
            </p:extLst>
          </p:nvPr>
        </p:nvGraphicFramePr>
        <p:xfrm>
          <a:off x="838203" y="1690688"/>
          <a:ext cx="10515597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>
                  <a:extLst>
                    <a:ext uri="{9D8B030D-6E8A-4147-A177-3AD203B41FA5}">
                      <a16:colId xmlns:a16="http://schemas.microsoft.com/office/drawing/2014/main" val="760446981"/>
                    </a:ext>
                  </a:extLst>
                </a:gridCol>
                <a:gridCol w="3114675">
                  <a:extLst>
                    <a:ext uri="{9D8B030D-6E8A-4147-A177-3AD203B41FA5}">
                      <a16:colId xmlns:a16="http://schemas.microsoft.com/office/drawing/2014/main" val="3191241616"/>
                    </a:ext>
                  </a:extLst>
                </a:gridCol>
                <a:gridCol w="3133722">
                  <a:extLst>
                    <a:ext uri="{9D8B030D-6E8A-4147-A177-3AD203B41FA5}">
                      <a16:colId xmlns:a16="http://schemas.microsoft.com/office/drawing/2014/main" val="11255216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Market Capital (S$M)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 Three-Year Return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3037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DBS Group Holdings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63,866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88.5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8201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Mapletree Logistics Trust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5,860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84.2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877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Mapletree Industrial Trust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4,938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71.9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1728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Mapletree Commercial Trust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6,573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074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CapitaLand Commercial Trust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8,212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61.0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4045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Mapletree North Asia Commercial Trust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4,176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614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Ascendas Reit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9,681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51.4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579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Ascott Residence Trust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2,852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741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CapitaLand Mall Trust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9,664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245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Keppel Reit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4,246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34.7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67786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062B3A-69B9-4910-BD8A-22F37BE3B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27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903E04-3F14-414D-A79D-7E1CA8A416F6}"/>
              </a:ext>
            </a:extLst>
          </p:cNvPr>
          <p:cNvSpPr txBox="1"/>
          <p:nvPr/>
        </p:nvSpPr>
        <p:spPr>
          <a:xfrm>
            <a:off x="1238250" y="5972175"/>
            <a:ext cx="7372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Singapore Exchange (SGX); Straits Times (25 September 2019)</a:t>
            </a:r>
          </a:p>
        </p:txBody>
      </p:sp>
    </p:spTree>
    <p:extLst>
      <p:ext uri="{BB962C8B-B14F-4D97-AF65-F5344CB8AC3E}">
        <p14:creationId xmlns:p14="http://schemas.microsoft.com/office/powerpoint/2010/main" val="42312149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3200" dirty="0">
                <a:latin typeface="+mn-lt"/>
              </a:rPr>
              <a:t>Challenges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deliver sustainable value over the long term</a:t>
            </a:r>
          </a:p>
          <a:p>
            <a:pPr lvl="1"/>
            <a:r>
              <a:rPr lang="en-US" dirty="0"/>
              <a:t>The performance of the portfolio over the longer time horizon</a:t>
            </a:r>
          </a:p>
          <a:p>
            <a:pPr lvl="1"/>
            <a:r>
              <a:rPr lang="en-US" dirty="0"/>
              <a:t>The corresponding risk-adjusted cost of capital</a:t>
            </a:r>
          </a:p>
          <a:p>
            <a:pPr lvl="1"/>
            <a:endParaRPr lang="en-US" dirty="0"/>
          </a:p>
          <a:p>
            <a:r>
              <a:rPr lang="en-US" dirty="0"/>
              <a:t>How to navigate a complex world</a:t>
            </a:r>
          </a:p>
          <a:p>
            <a:pPr lvl="1"/>
            <a:r>
              <a:rPr lang="en-US" dirty="0"/>
              <a:t>The growing trade and geopolitical tensions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5660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Concluding Remarks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7874"/>
            <a:ext cx="10515600" cy="4858476"/>
          </a:xfrm>
        </p:spPr>
        <p:txBody>
          <a:bodyPr>
            <a:normAutofit fontScale="92500"/>
          </a:bodyPr>
          <a:lstStyle/>
          <a:p>
            <a:r>
              <a:rPr lang="en-US" dirty="0"/>
              <a:t>SOEs in Singapore, e.g., Temasek Holdings, started from the British colony</a:t>
            </a:r>
          </a:p>
          <a:p>
            <a:pPr lvl="1"/>
            <a:r>
              <a:rPr lang="en-US" dirty="0"/>
              <a:t>They are a kind of legacy from the colony</a:t>
            </a:r>
          </a:p>
          <a:p>
            <a:r>
              <a:rPr lang="en-US" dirty="0"/>
              <a:t>They turned to be effective, efficient and helpful for the survival and  growth of the Singapore economy</a:t>
            </a:r>
          </a:p>
          <a:p>
            <a:pPr lvl="1"/>
            <a:r>
              <a:rPr lang="en-US" dirty="0"/>
              <a:t>Ten-year return to shareholder: 9%</a:t>
            </a:r>
          </a:p>
          <a:p>
            <a:pPr lvl="1"/>
            <a:r>
              <a:rPr lang="en-US" dirty="0"/>
              <a:t>A backbone of the economy</a:t>
            </a:r>
          </a:p>
          <a:p>
            <a:pPr lvl="1"/>
            <a:r>
              <a:rPr lang="en-US" dirty="0"/>
              <a:t>Appear to be the best under the circumstances Singapore faced </a:t>
            </a:r>
          </a:p>
          <a:p>
            <a:r>
              <a:rPr lang="en-US" dirty="0"/>
              <a:t>The system can be replicated into other countries with proper and thorough understanding of how they worked and necessary modifications to fit it into the new environment</a:t>
            </a:r>
          </a:p>
          <a:p>
            <a:r>
              <a:rPr lang="en-US" dirty="0"/>
              <a:t>How to sustain the growth momentum appears to be a challenge it faces now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803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Background: SOEs in Singapore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1783"/>
            <a:ext cx="10515600" cy="542544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Government Linked Companies (GLCs) were formed from the British military assets and have been the backbone of the economic growth in Singapore (Tan et al., 2015)</a:t>
            </a:r>
          </a:p>
          <a:p>
            <a:pPr lvl="1"/>
            <a:r>
              <a:rPr lang="en-US" dirty="0"/>
              <a:t>SOEs in Singapore, a newly independent nation in Southeast Asia, became efficient and productive and helped Singapore grow and eventually excel in its economic growth path</a:t>
            </a:r>
          </a:p>
          <a:p>
            <a:pPr lvl="1"/>
            <a:r>
              <a:rPr lang="en-US" dirty="0"/>
              <a:t>GLCs performed well and led to managing the economy well was the main reason why GLCs have been sustained</a:t>
            </a:r>
          </a:p>
          <a:p>
            <a:r>
              <a:rPr lang="en-US" dirty="0"/>
              <a:t>Temasek Holdings and the Government of Singapore Investment Corporation (GIC) are a necessary mechanism and entity to propel its economic growth rooted in its history and surrounding situations (Yeung, 2011)</a:t>
            </a:r>
          </a:p>
          <a:p>
            <a:pPr lvl="1"/>
            <a:r>
              <a:rPr lang="en-US" dirty="0"/>
              <a:t>The two will be more ‘active and safeguarding the economic future of Singapore’</a:t>
            </a:r>
          </a:p>
          <a:p>
            <a:r>
              <a:rPr lang="en-US" dirty="0"/>
              <a:t>State capitalism appeared to be successful in Singapore (Ramirez and Tan, 2004)</a:t>
            </a:r>
          </a:p>
          <a:p>
            <a:r>
              <a:rPr lang="en-US" dirty="0"/>
              <a:t>GLCs contributions to the economy</a:t>
            </a:r>
          </a:p>
          <a:p>
            <a:pPr lvl="1"/>
            <a:r>
              <a:rPr lang="en-US" dirty="0"/>
              <a:t>Share of GLCs’ in the stock market is unknown, estimated around 20%</a:t>
            </a:r>
          </a:p>
          <a:p>
            <a:pPr lvl="1"/>
            <a:r>
              <a:rPr lang="en-US" dirty="0"/>
              <a:t>13% in 2002; expected to contribute less than 10% since 2011 (Toh, 2015)</a:t>
            </a:r>
          </a:p>
          <a:p>
            <a:pPr lvl="1"/>
            <a:r>
              <a:rPr lang="en-US" dirty="0"/>
              <a:t>The GLCs’ major listed companies account for more than 20% of the total market capitalization (Ramirez and Tan, 2004, p. 512)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7107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531" y="1114697"/>
            <a:ext cx="10515600" cy="1215482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+mn-lt"/>
              </a:rPr>
              <a:t>Thank you for your attention!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531" y="3533776"/>
            <a:ext cx="10515600" cy="26231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Any comment or suggestion?</a:t>
            </a:r>
          </a:p>
          <a:p>
            <a:pPr marL="0" indent="0" algn="ctr">
              <a:buNone/>
            </a:pPr>
            <a:r>
              <a:rPr lang="en-US" sz="3600" dirty="0">
                <a:hlinkClick r:id="rId2"/>
              </a:rPr>
              <a:t>yhchang@suss.edu.sg</a:t>
            </a:r>
            <a:endParaRPr lang="en-US" sz="3600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001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7618"/>
          </a:xfrm>
        </p:spPr>
        <p:txBody>
          <a:bodyPr>
            <a:normAutofit fontScale="90000"/>
          </a:bodyPr>
          <a:lstStyle/>
          <a:p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Experts’ Views on GLCs in Singapore and Temasek Holdings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7543"/>
            <a:ext cx="10515600" cy="485067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Ramirez and Tan (2004)</a:t>
            </a:r>
          </a:p>
          <a:p>
            <a:pPr lvl="1"/>
            <a:r>
              <a:rPr lang="en-US" dirty="0"/>
              <a:t>GLCs in Singapore appears to resemble private companies</a:t>
            </a:r>
          </a:p>
          <a:p>
            <a:pPr lvl="2"/>
            <a:r>
              <a:rPr lang="en-US" dirty="0"/>
              <a:t>GLCs appeared not to have a preferential treatment in financing but to enjoy a premium of more than 20% in financial markets</a:t>
            </a:r>
          </a:p>
          <a:p>
            <a:r>
              <a:rPr lang="en-US" dirty="0"/>
              <a:t>Shome (2009)</a:t>
            </a:r>
          </a:p>
          <a:p>
            <a:pPr lvl="1"/>
            <a:r>
              <a:rPr lang="en-US" dirty="0"/>
              <a:t>State-guided entrepreneurship</a:t>
            </a:r>
          </a:p>
          <a:p>
            <a:r>
              <a:rPr lang="en-US" dirty="0"/>
              <a:t>Clark and Monk (2010)</a:t>
            </a:r>
          </a:p>
          <a:p>
            <a:pPr lvl="1"/>
            <a:r>
              <a:rPr lang="en-US" dirty="0"/>
              <a:t>‘the nation state’s insurer of last resort’ for contingency, rendering ensuring ‘the autonomy of the government’ and ‘the long-term welfare of its citizens’</a:t>
            </a:r>
          </a:p>
          <a:p>
            <a:r>
              <a:rPr lang="en-US" dirty="0"/>
              <a:t>Heaney, Li and Valencia (2011)</a:t>
            </a:r>
          </a:p>
          <a:p>
            <a:pPr lvl="1"/>
            <a:r>
              <a:rPr lang="en-US" dirty="0"/>
              <a:t>Investment decisions of Temasek Holdings</a:t>
            </a:r>
          </a:p>
          <a:p>
            <a:r>
              <a:rPr lang="en-US" dirty="0"/>
              <a:t>Gnabo et al (2017)</a:t>
            </a:r>
          </a:p>
          <a:p>
            <a:pPr lvl="1"/>
            <a:r>
              <a:rPr lang="en-US" dirty="0"/>
              <a:t>No evidence for profit maximization – ROE growth, capex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90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Research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0789"/>
            <a:ext cx="10515600" cy="4766174"/>
          </a:xfrm>
        </p:spPr>
        <p:txBody>
          <a:bodyPr>
            <a:normAutofit/>
          </a:bodyPr>
          <a:lstStyle/>
          <a:p>
            <a:r>
              <a:rPr lang="en-SG" dirty="0"/>
              <a:t>The SOEs in Singapore have played an important part to shaping the country’s economic growth as they have been the cornerstone of Singapore’s industrialization policies</a:t>
            </a:r>
          </a:p>
          <a:p>
            <a:endParaRPr lang="en-SG" dirty="0"/>
          </a:p>
          <a:p>
            <a:r>
              <a:rPr lang="en-SG" dirty="0"/>
              <a:t>We ask how SOEs’ performance can be improved and whether there are any lessons to be learnt from the Singapore model </a:t>
            </a:r>
            <a:r>
              <a:rPr lang="en-US" dirty="0"/>
              <a:t> </a:t>
            </a:r>
            <a:r>
              <a:rPr lang="en-SG" dirty="0"/>
              <a:t> 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712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3200" dirty="0">
                <a:latin typeface="+mn-lt"/>
              </a:rPr>
              <a:t>Temasek Holdings: Characteristics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4960"/>
            <a:ext cx="10515600" cy="477138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Three entities under the Fifth Schedule of the Singapore Constitution to safeguard Singapore’s past reserves</a:t>
            </a:r>
          </a:p>
          <a:p>
            <a:pPr lvl="1"/>
            <a:r>
              <a:rPr lang="en-US" dirty="0"/>
              <a:t>Temasek Holdings: </a:t>
            </a:r>
          </a:p>
          <a:p>
            <a:pPr lvl="2"/>
            <a:r>
              <a:rPr lang="en-US" dirty="0"/>
              <a:t>To create and deliver sustainable returns for its shareholders over the long-run</a:t>
            </a:r>
          </a:p>
          <a:p>
            <a:pPr lvl="1"/>
            <a:r>
              <a:rPr lang="en-US" dirty="0"/>
              <a:t>GIC: </a:t>
            </a:r>
          </a:p>
          <a:p>
            <a:pPr lvl="2"/>
            <a:r>
              <a:rPr lang="en-US" dirty="0"/>
              <a:t>To preserve and enhance the real value of Singapore’s foreign reserves over time</a:t>
            </a:r>
          </a:p>
          <a:p>
            <a:pPr lvl="1"/>
            <a:r>
              <a:rPr lang="en-US" dirty="0"/>
              <a:t>MAS: </a:t>
            </a:r>
          </a:p>
          <a:p>
            <a:pPr lvl="2"/>
            <a:r>
              <a:rPr lang="en-US" dirty="0"/>
              <a:t>To maintain a diversified portfolio in mostly low-risk and liquid investments (the most conservative)</a:t>
            </a:r>
          </a:p>
          <a:p>
            <a:pPr lvl="8"/>
            <a:endParaRPr lang="en-US" dirty="0"/>
          </a:p>
          <a:p>
            <a:r>
              <a:rPr lang="en-US" dirty="0"/>
              <a:t>Three main industry sectors (Chen, 2016) </a:t>
            </a:r>
          </a:p>
          <a:p>
            <a:pPr lvl="1"/>
            <a:r>
              <a:rPr lang="en-US" dirty="0"/>
              <a:t>Financial services (about 30%)</a:t>
            </a:r>
          </a:p>
          <a:p>
            <a:pPr lvl="1"/>
            <a:r>
              <a:rPr lang="en-US" dirty="0"/>
              <a:t>Telecommunications, media and technology (23%) </a:t>
            </a:r>
          </a:p>
          <a:p>
            <a:pPr lvl="1"/>
            <a:r>
              <a:rPr lang="en-US" dirty="0"/>
              <a:t>Transport (20%)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076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3200" dirty="0">
                <a:latin typeface="+mn-lt"/>
              </a:rPr>
              <a:t> Temasek Charter</a:t>
            </a:r>
            <a:endParaRPr lang="en-US" sz="32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7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0126"/>
            <a:ext cx="10515600" cy="4626837"/>
          </a:xfrm>
        </p:spPr>
        <p:txBody>
          <a:bodyPr>
            <a:normAutofit/>
          </a:bodyPr>
          <a:lstStyle/>
          <a:p>
            <a:r>
              <a:rPr lang="en-US" dirty="0"/>
              <a:t>An active investor and shareholder: </a:t>
            </a:r>
          </a:p>
          <a:p>
            <a:pPr lvl="1"/>
            <a:r>
              <a:rPr lang="en-US" dirty="0"/>
              <a:t>“We deliver sustainable value over the long term”</a:t>
            </a:r>
          </a:p>
          <a:p>
            <a:pPr lvl="1"/>
            <a:endParaRPr lang="en-US" dirty="0"/>
          </a:p>
          <a:p>
            <a:r>
              <a:rPr lang="en-US" dirty="0"/>
              <a:t>A forward-looking institution: </a:t>
            </a:r>
          </a:p>
          <a:p>
            <a:pPr lvl="1"/>
            <a:r>
              <a:rPr lang="en-US" dirty="0"/>
              <a:t>“We act with integrity and are committed to the pursuit of excellence”</a:t>
            </a:r>
          </a:p>
          <a:p>
            <a:pPr lvl="1"/>
            <a:endParaRPr lang="en-US" dirty="0"/>
          </a:p>
          <a:p>
            <a:r>
              <a:rPr lang="en-US" dirty="0"/>
              <a:t>A trusted steward: </a:t>
            </a:r>
          </a:p>
          <a:p>
            <a:pPr lvl="1"/>
            <a:r>
              <a:rPr lang="en-US" dirty="0"/>
              <a:t>“We strive for the advancement of our communities across generations”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19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3200" dirty="0">
                <a:latin typeface="+mn-lt"/>
              </a:rPr>
              <a:t> The DNA of Temasek</a:t>
            </a:r>
            <a:endParaRPr lang="en-US" sz="32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US" dirty="0"/>
              <a:t>To do well, do right and do good, as an investor, institution and steward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Changes in accounting standards</a:t>
            </a:r>
          </a:p>
          <a:p>
            <a:pPr lvl="1"/>
            <a:r>
              <a:rPr lang="en-US" dirty="0"/>
              <a:t>International Financial Reporting Standards (IFRS) 9</a:t>
            </a:r>
          </a:p>
        </p:txBody>
      </p:sp>
    </p:spTree>
    <p:extLst>
      <p:ext uri="{BB962C8B-B14F-4D97-AF65-F5344CB8AC3E}">
        <p14:creationId xmlns:p14="http://schemas.microsoft.com/office/powerpoint/2010/main" val="1284751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2486"/>
          </a:xfrm>
        </p:spPr>
        <p:txBody>
          <a:bodyPr>
            <a:normAutofit/>
          </a:bodyPr>
          <a:lstStyle/>
          <a:p>
            <a:r>
              <a:rPr lang="en-SG" sz="3200" dirty="0">
                <a:latin typeface="+mn-lt"/>
              </a:rPr>
              <a:t>Temasek Holdings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8240"/>
            <a:ext cx="10515600" cy="5198109"/>
          </a:xfrm>
        </p:spPr>
        <p:txBody>
          <a:bodyPr>
            <a:normAutofit fontScale="92500"/>
          </a:bodyPr>
          <a:lstStyle/>
          <a:p>
            <a:r>
              <a:rPr lang="en-US" dirty="0"/>
              <a:t>Incorporated in 1974 as an investment company to hold and manage some of the Singapore government’s assets for the long-term benefit of the country (Temasek Holdings, 2013)</a:t>
            </a:r>
          </a:p>
          <a:p>
            <a:r>
              <a:rPr lang="en-US" dirty="0"/>
              <a:t>A company listed under the Fifth Schedule of the Singapore Constitution</a:t>
            </a:r>
          </a:p>
          <a:p>
            <a:pPr lvl="1"/>
            <a:r>
              <a:rPr lang="en-US" dirty="0"/>
              <a:t>Along with the Government of Singapore Investment Corporation (GIC) and the Monetary Authority of Singapore (MAS) </a:t>
            </a:r>
          </a:p>
          <a:p>
            <a:r>
              <a:rPr lang="en-US" dirty="0"/>
              <a:t>An ‘exempt private company’</a:t>
            </a:r>
          </a:p>
          <a:p>
            <a:pPr lvl="1"/>
            <a:r>
              <a:rPr lang="en-US" dirty="0"/>
              <a:t>No corporate shareholders</a:t>
            </a:r>
          </a:p>
          <a:p>
            <a:pPr lvl="1"/>
            <a:r>
              <a:rPr lang="en-US" dirty="0"/>
              <a:t>Exempted from filing its audited financial statements with the public registry</a:t>
            </a:r>
          </a:p>
          <a:p>
            <a:r>
              <a:rPr lang="en-US" dirty="0"/>
              <a:t>Has published its annual report since 2004</a:t>
            </a:r>
          </a:p>
          <a:p>
            <a:pPr lvl="1"/>
            <a:r>
              <a:rPr lang="en-US" dirty="0"/>
              <a:t>Mission stated: To create and maximize long-term shareholder value as an active investor and shareholder of successful enterprises</a:t>
            </a:r>
          </a:p>
          <a:p>
            <a:pPr lvl="1"/>
            <a:r>
              <a:rPr lang="en-US" dirty="0"/>
              <a:t>Corporate profile as To build a viable future through sustainable value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EAA1A-98EB-47DF-9BE2-019C3E5CE16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34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2109</TotalTime>
  <Words>1356</Words>
  <Application>Microsoft Office PowerPoint</Application>
  <PresentationFormat>Widescreen</PresentationFormat>
  <Paragraphs>234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Office Theme</vt:lpstr>
      <vt:lpstr>Analysis of the Performance of SOEs in Singapore</vt:lpstr>
      <vt:lpstr>Agenda</vt:lpstr>
      <vt:lpstr>Background: SOEs in Singapore</vt:lpstr>
      <vt:lpstr> Experts’ Views on GLCs in Singapore and Temasek Holdings</vt:lpstr>
      <vt:lpstr>Research Questions</vt:lpstr>
      <vt:lpstr>Temasek Holdings: Characteristics</vt:lpstr>
      <vt:lpstr> Temasek Charter</vt:lpstr>
      <vt:lpstr> The DNA of Temasek</vt:lpstr>
      <vt:lpstr>Temasek Holdings</vt:lpstr>
      <vt:lpstr> Portfolio Highlights: Geography</vt:lpstr>
      <vt:lpstr> Portfolio Highlights: Sector</vt:lpstr>
      <vt:lpstr> Portfolio Highlights: Liquidity</vt:lpstr>
      <vt:lpstr>Portfolio Highlights: Rolling S$ Total Shareholder Return (%) </vt:lpstr>
      <vt:lpstr>Portfolio Highlights: Net Portfolio Value (S$b)</vt:lpstr>
      <vt:lpstr>Portfolio Highlights: Investments and Divestments (S$b)</vt:lpstr>
      <vt:lpstr>As an Investor</vt:lpstr>
      <vt:lpstr>Temasek Net Portfolio Value since Inception</vt:lpstr>
      <vt:lpstr>Key Credit Parameters (in S$ billion)</vt:lpstr>
      <vt:lpstr>Temasek Bonds – Maturity Profile and Coupon</vt:lpstr>
      <vt:lpstr>T2023-S$ Temasek Bond</vt:lpstr>
      <vt:lpstr>As an Institution</vt:lpstr>
      <vt:lpstr>As a Steward</vt:lpstr>
      <vt:lpstr>Temasek Shophouse</vt:lpstr>
      <vt:lpstr>Major Investments at Glance</vt:lpstr>
      <vt:lpstr> </vt:lpstr>
      <vt:lpstr> </vt:lpstr>
      <vt:lpstr>Top 10 SGX Listings on Temasek’s  Portfolio</vt:lpstr>
      <vt:lpstr>Challenges</vt:lpstr>
      <vt:lpstr>Concluding Remarks</vt:lpstr>
      <vt:lpstr>Thank you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 Vehicles and Energy Insecurity in ASEAN Countries: Renewable Energy Integration and Urban Air Quality</dc:title>
  <dc:creator>Chang Young Ho (SUSS)</dc:creator>
  <cp:lastModifiedBy>Youngho Chang</cp:lastModifiedBy>
  <cp:revision>124</cp:revision>
  <cp:lastPrinted>2019-09-24T10:04:01Z</cp:lastPrinted>
  <dcterms:created xsi:type="dcterms:W3CDTF">2019-04-16T04:06:06Z</dcterms:created>
  <dcterms:modified xsi:type="dcterms:W3CDTF">2019-09-26T04:35:11Z</dcterms:modified>
</cp:coreProperties>
</file>