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69" r:id="rId4"/>
    <p:sldId id="260" r:id="rId5"/>
    <p:sldId id="261" r:id="rId6"/>
    <p:sldId id="262" r:id="rId7"/>
    <p:sldId id="270" r:id="rId8"/>
    <p:sldId id="263" r:id="rId9"/>
    <p:sldId id="264" r:id="rId10"/>
    <p:sldId id="265" r:id="rId11"/>
    <p:sldId id="267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6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B9D403-202F-481B-88F4-8FCCB1C04A20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7918933C-04CE-40F4-A7DA-3D0A42BFEA65}">
      <dgm:prSet phldrT="[Text]"/>
      <dgm:spPr/>
      <dgm:t>
        <a:bodyPr/>
        <a:lstStyle/>
        <a:p>
          <a:r>
            <a:rPr lang="en-US" dirty="0"/>
            <a:t>Sustainable Development</a:t>
          </a:r>
        </a:p>
      </dgm:t>
    </dgm:pt>
    <dgm:pt modelId="{96FCE6E2-370B-4F22-AA94-F3DEF2E921BD}" type="parTrans" cxnId="{59E24040-5F59-409E-88F6-F3536EC87126}">
      <dgm:prSet/>
      <dgm:spPr/>
      <dgm:t>
        <a:bodyPr/>
        <a:lstStyle/>
        <a:p>
          <a:endParaRPr lang="en-US"/>
        </a:p>
      </dgm:t>
    </dgm:pt>
    <dgm:pt modelId="{25C102A0-5D9F-46FD-AB16-96C7E292064E}" type="sibTrans" cxnId="{59E24040-5F59-409E-88F6-F3536EC87126}">
      <dgm:prSet/>
      <dgm:spPr/>
      <dgm:t>
        <a:bodyPr/>
        <a:lstStyle/>
        <a:p>
          <a:endParaRPr lang="en-US"/>
        </a:p>
      </dgm:t>
    </dgm:pt>
    <dgm:pt modelId="{F60C2CF0-B9A7-477A-9E81-686F8AD0679D}">
      <dgm:prSet phldrT="[Text]"/>
      <dgm:spPr/>
      <dgm:t>
        <a:bodyPr/>
        <a:lstStyle/>
        <a:p>
          <a:r>
            <a:rPr lang="en-US" dirty="0"/>
            <a:t>Economy</a:t>
          </a:r>
        </a:p>
      </dgm:t>
    </dgm:pt>
    <dgm:pt modelId="{88031025-D263-4D0C-96C6-BEBE3C3DED64}" type="parTrans" cxnId="{98B765E6-FFD5-4ECB-961B-730016D01DB0}">
      <dgm:prSet/>
      <dgm:spPr/>
      <dgm:t>
        <a:bodyPr/>
        <a:lstStyle/>
        <a:p>
          <a:endParaRPr lang="en-US"/>
        </a:p>
      </dgm:t>
    </dgm:pt>
    <dgm:pt modelId="{FFE50001-1915-41A0-B784-FB5FADACEF3E}" type="sibTrans" cxnId="{98B765E6-FFD5-4ECB-961B-730016D01DB0}">
      <dgm:prSet/>
      <dgm:spPr/>
      <dgm:t>
        <a:bodyPr/>
        <a:lstStyle/>
        <a:p>
          <a:endParaRPr lang="en-US"/>
        </a:p>
      </dgm:t>
    </dgm:pt>
    <dgm:pt modelId="{9A6330EF-4D0B-49DF-AE60-C421B1A49F4D}">
      <dgm:prSet phldrT="[Text]"/>
      <dgm:spPr/>
      <dgm:t>
        <a:bodyPr/>
        <a:lstStyle/>
        <a:p>
          <a:r>
            <a:rPr lang="en-US" dirty="0"/>
            <a:t>Jobs</a:t>
          </a:r>
        </a:p>
      </dgm:t>
    </dgm:pt>
    <dgm:pt modelId="{8020552F-E815-4289-85A6-B146896B4423}" type="parTrans" cxnId="{0EB62420-3A9E-4C4C-9C40-C9C84D802B69}">
      <dgm:prSet/>
      <dgm:spPr/>
      <dgm:t>
        <a:bodyPr/>
        <a:lstStyle/>
        <a:p>
          <a:endParaRPr lang="en-US"/>
        </a:p>
      </dgm:t>
    </dgm:pt>
    <dgm:pt modelId="{ED4AC728-C856-494B-B67A-EEE7602261AC}" type="sibTrans" cxnId="{0EB62420-3A9E-4C4C-9C40-C9C84D802B69}">
      <dgm:prSet/>
      <dgm:spPr/>
      <dgm:t>
        <a:bodyPr/>
        <a:lstStyle/>
        <a:p>
          <a:endParaRPr lang="en-US"/>
        </a:p>
      </dgm:t>
    </dgm:pt>
    <dgm:pt modelId="{25FB6CB6-D96C-4BE3-9FE2-78F73CDF5E09}" type="pres">
      <dgm:prSet presAssocID="{33B9D403-202F-481B-88F4-8FCCB1C04A2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BB9FF32-7139-46FE-8D2A-CC9F0170DDE9}" type="pres">
      <dgm:prSet presAssocID="{7918933C-04CE-40F4-A7DA-3D0A42BFEA6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06FA7-67CE-447F-B027-F3872C481950}" type="pres">
      <dgm:prSet presAssocID="{7918933C-04CE-40F4-A7DA-3D0A42BFEA65}" presName="gear1srcNode" presStyleLbl="node1" presStyleIdx="0" presStyleCnt="3"/>
      <dgm:spPr/>
      <dgm:t>
        <a:bodyPr/>
        <a:lstStyle/>
        <a:p>
          <a:endParaRPr lang="en-US"/>
        </a:p>
      </dgm:t>
    </dgm:pt>
    <dgm:pt modelId="{C6A3D750-76FE-409D-B827-1875320B021B}" type="pres">
      <dgm:prSet presAssocID="{7918933C-04CE-40F4-A7DA-3D0A42BFEA65}" presName="gear1dstNode" presStyleLbl="node1" presStyleIdx="0" presStyleCnt="3"/>
      <dgm:spPr/>
      <dgm:t>
        <a:bodyPr/>
        <a:lstStyle/>
        <a:p>
          <a:endParaRPr lang="en-US"/>
        </a:p>
      </dgm:t>
    </dgm:pt>
    <dgm:pt modelId="{CA115107-80EC-483F-9DE3-C0552A92E657}" type="pres">
      <dgm:prSet presAssocID="{F60C2CF0-B9A7-477A-9E81-686F8AD0679D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FE3A88-7AC8-4863-87E8-332388805A24}" type="pres">
      <dgm:prSet presAssocID="{F60C2CF0-B9A7-477A-9E81-686F8AD0679D}" presName="gear2srcNode" presStyleLbl="node1" presStyleIdx="1" presStyleCnt="3"/>
      <dgm:spPr/>
      <dgm:t>
        <a:bodyPr/>
        <a:lstStyle/>
        <a:p>
          <a:endParaRPr lang="en-US"/>
        </a:p>
      </dgm:t>
    </dgm:pt>
    <dgm:pt modelId="{33B6A536-F093-4A14-8017-5157F9A8964A}" type="pres">
      <dgm:prSet presAssocID="{F60C2CF0-B9A7-477A-9E81-686F8AD0679D}" presName="gear2dstNode" presStyleLbl="node1" presStyleIdx="1" presStyleCnt="3"/>
      <dgm:spPr/>
      <dgm:t>
        <a:bodyPr/>
        <a:lstStyle/>
        <a:p>
          <a:endParaRPr lang="en-US"/>
        </a:p>
      </dgm:t>
    </dgm:pt>
    <dgm:pt modelId="{DA59F015-D948-4F85-BD2B-4C5FDB7CE9A6}" type="pres">
      <dgm:prSet presAssocID="{9A6330EF-4D0B-49DF-AE60-C421B1A49F4D}" presName="gear3" presStyleLbl="node1" presStyleIdx="2" presStyleCnt="3"/>
      <dgm:spPr/>
      <dgm:t>
        <a:bodyPr/>
        <a:lstStyle/>
        <a:p>
          <a:endParaRPr lang="en-US"/>
        </a:p>
      </dgm:t>
    </dgm:pt>
    <dgm:pt modelId="{C79E22C9-1397-49AB-B840-046332A6B559}" type="pres">
      <dgm:prSet presAssocID="{9A6330EF-4D0B-49DF-AE60-C421B1A49F4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E61BCD-42F0-4DE4-A5E6-D82F0B77A9A3}" type="pres">
      <dgm:prSet presAssocID="{9A6330EF-4D0B-49DF-AE60-C421B1A49F4D}" presName="gear3srcNode" presStyleLbl="node1" presStyleIdx="2" presStyleCnt="3"/>
      <dgm:spPr/>
      <dgm:t>
        <a:bodyPr/>
        <a:lstStyle/>
        <a:p>
          <a:endParaRPr lang="en-US"/>
        </a:p>
      </dgm:t>
    </dgm:pt>
    <dgm:pt modelId="{2E54D07C-90E7-496B-A958-DC3C599C7E7B}" type="pres">
      <dgm:prSet presAssocID="{9A6330EF-4D0B-49DF-AE60-C421B1A49F4D}" presName="gear3dstNode" presStyleLbl="node1" presStyleIdx="2" presStyleCnt="3"/>
      <dgm:spPr/>
      <dgm:t>
        <a:bodyPr/>
        <a:lstStyle/>
        <a:p>
          <a:endParaRPr lang="en-US"/>
        </a:p>
      </dgm:t>
    </dgm:pt>
    <dgm:pt modelId="{30456A02-4A62-4906-BBA3-C8078CA28007}" type="pres">
      <dgm:prSet presAssocID="{25C102A0-5D9F-46FD-AB16-96C7E292064E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50781883-7C7D-4963-888A-6545A14179DD}" type="pres">
      <dgm:prSet presAssocID="{FFE50001-1915-41A0-B784-FB5FADACEF3E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04718957-7C3F-429D-9600-339CDEDB7D47}" type="pres">
      <dgm:prSet presAssocID="{ED4AC728-C856-494B-B67A-EEE7602261AC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0EB62420-3A9E-4C4C-9C40-C9C84D802B69}" srcId="{33B9D403-202F-481B-88F4-8FCCB1C04A20}" destId="{9A6330EF-4D0B-49DF-AE60-C421B1A49F4D}" srcOrd="2" destOrd="0" parTransId="{8020552F-E815-4289-85A6-B146896B4423}" sibTransId="{ED4AC728-C856-494B-B67A-EEE7602261AC}"/>
    <dgm:cxn modelId="{98B765E6-FFD5-4ECB-961B-730016D01DB0}" srcId="{33B9D403-202F-481B-88F4-8FCCB1C04A20}" destId="{F60C2CF0-B9A7-477A-9E81-686F8AD0679D}" srcOrd="1" destOrd="0" parTransId="{88031025-D263-4D0C-96C6-BEBE3C3DED64}" sibTransId="{FFE50001-1915-41A0-B784-FB5FADACEF3E}"/>
    <dgm:cxn modelId="{4C4A1DB1-11B3-4A24-BFDE-FC2499D884D5}" type="presOf" srcId="{7918933C-04CE-40F4-A7DA-3D0A42BFEA65}" destId="{90D06FA7-67CE-447F-B027-F3872C481950}" srcOrd="1" destOrd="0" presId="urn:microsoft.com/office/officeart/2005/8/layout/gear1"/>
    <dgm:cxn modelId="{C4153B04-6206-40BE-B8D4-C728F53C7E1B}" type="presOf" srcId="{ED4AC728-C856-494B-B67A-EEE7602261AC}" destId="{04718957-7C3F-429D-9600-339CDEDB7D47}" srcOrd="0" destOrd="0" presId="urn:microsoft.com/office/officeart/2005/8/layout/gear1"/>
    <dgm:cxn modelId="{22A4A582-899F-44D2-B742-3A4216405998}" type="presOf" srcId="{9A6330EF-4D0B-49DF-AE60-C421B1A49F4D}" destId="{DA59F015-D948-4F85-BD2B-4C5FDB7CE9A6}" srcOrd="0" destOrd="0" presId="urn:microsoft.com/office/officeart/2005/8/layout/gear1"/>
    <dgm:cxn modelId="{0FCC05CB-1402-4B5E-80D1-D57D63987E21}" type="presOf" srcId="{9A6330EF-4D0B-49DF-AE60-C421B1A49F4D}" destId="{2E54D07C-90E7-496B-A958-DC3C599C7E7B}" srcOrd="3" destOrd="0" presId="urn:microsoft.com/office/officeart/2005/8/layout/gear1"/>
    <dgm:cxn modelId="{726A34E5-25A6-405E-A52A-1C88A59BED67}" type="presOf" srcId="{FFE50001-1915-41A0-B784-FB5FADACEF3E}" destId="{50781883-7C7D-4963-888A-6545A14179DD}" srcOrd="0" destOrd="0" presId="urn:microsoft.com/office/officeart/2005/8/layout/gear1"/>
    <dgm:cxn modelId="{1C49F168-57A3-4852-B658-43267664FF73}" type="presOf" srcId="{7918933C-04CE-40F4-A7DA-3D0A42BFEA65}" destId="{ABB9FF32-7139-46FE-8D2A-CC9F0170DDE9}" srcOrd="0" destOrd="0" presId="urn:microsoft.com/office/officeart/2005/8/layout/gear1"/>
    <dgm:cxn modelId="{BBFA6FE9-AD02-48BB-AAFA-106E49D892FC}" type="presOf" srcId="{9A6330EF-4D0B-49DF-AE60-C421B1A49F4D}" destId="{97E61BCD-42F0-4DE4-A5E6-D82F0B77A9A3}" srcOrd="2" destOrd="0" presId="urn:microsoft.com/office/officeart/2005/8/layout/gear1"/>
    <dgm:cxn modelId="{59E24040-5F59-409E-88F6-F3536EC87126}" srcId="{33B9D403-202F-481B-88F4-8FCCB1C04A20}" destId="{7918933C-04CE-40F4-A7DA-3D0A42BFEA65}" srcOrd="0" destOrd="0" parTransId="{96FCE6E2-370B-4F22-AA94-F3DEF2E921BD}" sibTransId="{25C102A0-5D9F-46FD-AB16-96C7E292064E}"/>
    <dgm:cxn modelId="{7B62CCAF-B8D2-4807-981C-135DE6909125}" type="presOf" srcId="{F60C2CF0-B9A7-477A-9E81-686F8AD0679D}" destId="{13FE3A88-7AC8-4863-87E8-332388805A24}" srcOrd="1" destOrd="0" presId="urn:microsoft.com/office/officeart/2005/8/layout/gear1"/>
    <dgm:cxn modelId="{8B7F0CBC-BB01-416B-BDD8-DF9789BE562E}" type="presOf" srcId="{9A6330EF-4D0B-49DF-AE60-C421B1A49F4D}" destId="{C79E22C9-1397-49AB-B840-046332A6B559}" srcOrd="1" destOrd="0" presId="urn:microsoft.com/office/officeart/2005/8/layout/gear1"/>
    <dgm:cxn modelId="{CD407AE6-7BE4-4129-B6F6-061AA569060A}" type="presOf" srcId="{25C102A0-5D9F-46FD-AB16-96C7E292064E}" destId="{30456A02-4A62-4906-BBA3-C8078CA28007}" srcOrd="0" destOrd="0" presId="urn:microsoft.com/office/officeart/2005/8/layout/gear1"/>
    <dgm:cxn modelId="{D8076542-3EAD-456C-9889-A2DA1855DCEA}" type="presOf" srcId="{33B9D403-202F-481B-88F4-8FCCB1C04A20}" destId="{25FB6CB6-D96C-4BE3-9FE2-78F73CDF5E09}" srcOrd="0" destOrd="0" presId="urn:microsoft.com/office/officeart/2005/8/layout/gear1"/>
    <dgm:cxn modelId="{A217FEA7-2575-4212-B201-815ABD95BAFA}" type="presOf" srcId="{7918933C-04CE-40F4-A7DA-3D0A42BFEA65}" destId="{C6A3D750-76FE-409D-B827-1875320B021B}" srcOrd="2" destOrd="0" presId="urn:microsoft.com/office/officeart/2005/8/layout/gear1"/>
    <dgm:cxn modelId="{240D756E-1C7E-4FA3-8191-624CAE8F95EF}" type="presOf" srcId="{F60C2CF0-B9A7-477A-9E81-686F8AD0679D}" destId="{33B6A536-F093-4A14-8017-5157F9A8964A}" srcOrd="2" destOrd="0" presId="urn:microsoft.com/office/officeart/2005/8/layout/gear1"/>
    <dgm:cxn modelId="{5F754A16-9D1F-4E16-8B41-9B517AFA74B9}" type="presOf" srcId="{F60C2CF0-B9A7-477A-9E81-686F8AD0679D}" destId="{CA115107-80EC-483F-9DE3-C0552A92E657}" srcOrd="0" destOrd="0" presId="urn:microsoft.com/office/officeart/2005/8/layout/gear1"/>
    <dgm:cxn modelId="{1B574CA0-7CC2-4333-B595-49BDC7E0DC8C}" type="presParOf" srcId="{25FB6CB6-D96C-4BE3-9FE2-78F73CDF5E09}" destId="{ABB9FF32-7139-46FE-8D2A-CC9F0170DDE9}" srcOrd="0" destOrd="0" presId="urn:microsoft.com/office/officeart/2005/8/layout/gear1"/>
    <dgm:cxn modelId="{907B3D95-0969-4E62-8C39-9561FA5FF579}" type="presParOf" srcId="{25FB6CB6-D96C-4BE3-9FE2-78F73CDF5E09}" destId="{90D06FA7-67CE-447F-B027-F3872C481950}" srcOrd="1" destOrd="0" presId="urn:microsoft.com/office/officeart/2005/8/layout/gear1"/>
    <dgm:cxn modelId="{39692F7B-FEDC-4245-B01D-BBC6D0AF4834}" type="presParOf" srcId="{25FB6CB6-D96C-4BE3-9FE2-78F73CDF5E09}" destId="{C6A3D750-76FE-409D-B827-1875320B021B}" srcOrd="2" destOrd="0" presId="urn:microsoft.com/office/officeart/2005/8/layout/gear1"/>
    <dgm:cxn modelId="{202AC81F-B839-4E67-B65F-8492589DC735}" type="presParOf" srcId="{25FB6CB6-D96C-4BE3-9FE2-78F73CDF5E09}" destId="{CA115107-80EC-483F-9DE3-C0552A92E657}" srcOrd="3" destOrd="0" presId="urn:microsoft.com/office/officeart/2005/8/layout/gear1"/>
    <dgm:cxn modelId="{C2275B00-B438-43E9-8356-A2E74F5BB84C}" type="presParOf" srcId="{25FB6CB6-D96C-4BE3-9FE2-78F73CDF5E09}" destId="{13FE3A88-7AC8-4863-87E8-332388805A24}" srcOrd="4" destOrd="0" presId="urn:microsoft.com/office/officeart/2005/8/layout/gear1"/>
    <dgm:cxn modelId="{1FD6D017-C5CA-4998-B4EF-39099497463F}" type="presParOf" srcId="{25FB6CB6-D96C-4BE3-9FE2-78F73CDF5E09}" destId="{33B6A536-F093-4A14-8017-5157F9A8964A}" srcOrd="5" destOrd="0" presId="urn:microsoft.com/office/officeart/2005/8/layout/gear1"/>
    <dgm:cxn modelId="{7ED2373F-E0A8-45AE-9583-B71C8A4575C7}" type="presParOf" srcId="{25FB6CB6-D96C-4BE3-9FE2-78F73CDF5E09}" destId="{DA59F015-D948-4F85-BD2B-4C5FDB7CE9A6}" srcOrd="6" destOrd="0" presId="urn:microsoft.com/office/officeart/2005/8/layout/gear1"/>
    <dgm:cxn modelId="{8D796CB1-A156-40EA-8FC0-24AB58F33457}" type="presParOf" srcId="{25FB6CB6-D96C-4BE3-9FE2-78F73CDF5E09}" destId="{C79E22C9-1397-49AB-B840-046332A6B559}" srcOrd="7" destOrd="0" presId="urn:microsoft.com/office/officeart/2005/8/layout/gear1"/>
    <dgm:cxn modelId="{F68B269A-BC5B-424A-AFBF-27B5C81AA602}" type="presParOf" srcId="{25FB6CB6-D96C-4BE3-9FE2-78F73CDF5E09}" destId="{97E61BCD-42F0-4DE4-A5E6-D82F0B77A9A3}" srcOrd="8" destOrd="0" presId="urn:microsoft.com/office/officeart/2005/8/layout/gear1"/>
    <dgm:cxn modelId="{21736878-9797-4478-9756-1C56BC73A090}" type="presParOf" srcId="{25FB6CB6-D96C-4BE3-9FE2-78F73CDF5E09}" destId="{2E54D07C-90E7-496B-A958-DC3C599C7E7B}" srcOrd="9" destOrd="0" presId="urn:microsoft.com/office/officeart/2005/8/layout/gear1"/>
    <dgm:cxn modelId="{40BD20C9-5536-470B-8484-97CDC5EBC0BB}" type="presParOf" srcId="{25FB6CB6-D96C-4BE3-9FE2-78F73CDF5E09}" destId="{30456A02-4A62-4906-BBA3-C8078CA28007}" srcOrd="10" destOrd="0" presId="urn:microsoft.com/office/officeart/2005/8/layout/gear1"/>
    <dgm:cxn modelId="{6863A130-6E87-4505-8449-65F4B5161C7D}" type="presParOf" srcId="{25FB6CB6-D96C-4BE3-9FE2-78F73CDF5E09}" destId="{50781883-7C7D-4963-888A-6545A14179DD}" srcOrd="11" destOrd="0" presId="urn:microsoft.com/office/officeart/2005/8/layout/gear1"/>
    <dgm:cxn modelId="{8FA284B9-F977-429C-A88E-361E52674B3C}" type="presParOf" srcId="{25FB6CB6-D96C-4BE3-9FE2-78F73CDF5E09}" destId="{04718957-7C3F-429D-9600-339CDEDB7D4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9FF32-7139-46FE-8D2A-CC9F0170DDE9}">
      <dsp:nvSpPr>
        <dsp:cNvPr id="0" name=""/>
        <dsp:cNvSpPr/>
      </dsp:nvSpPr>
      <dsp:spPr>
        <a:xfrm>
          <a:off x="2542780" y="1966791"/>
          <a:ext cx="2403856" cy="240385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Sustainable Development</a:t>
          </a:r>
        </a:p>
      </dsp:txBody>
      <dsp:txXfrm>
        <a:off x="3026062" y="2529883"/>
        <a:ext cx="1437292" cy="1235631"/>
      </dsp:txXfrm>
    </dsp:sp>
    <dsp:sp modelId="{CA115107-80EC-483F-9DE3-C0552A92E657}">
      <dsp:nvSpPr>
        <dsp:cNvPr id="0" name=""/>
        <dsp:cNvSpPr/>
      </dsp:nvSpPr>
      <dsp:spPr>
        <a:xfrm>
          <a:off x="1144173" y="1398607"/>
          <a:ext cx="1748259" cy="174825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Economy</a:t>
          </a:r>
        </a:p>
      </dsp:txBody>
      <dsp:txXfrm>
        <a:off x="1584302" y="1841397"/>
        <a:ext cx="868001" cy="862679"/>
      </dsp:txXfrm>
    </dsp:sp>
    <dsp:sp modelId="{DA59F015-D948-4F85-BD2B-4C5FDB7CE9A6}">
      <dsp:nvSpPr>
        <dsp:cNvPr id="0" name=""/>
        <dsp:cNvSpPr/>
      </dsp:nvSpPr>
      <dsp:spPr>
        <a:xfrm rot="20700000">
          <a:off x="2123376" y="192486"/>
          <a:ext cx="1712937" cy="171293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Jobs</a:t>
          </a:r>
        </a:p>
      </dsp:txBody>
      <dsp:txXfrm rot="-20700000">
        <a:off x="2499074" y="568184"/>
        <a:ext cx="961542" cy="961542"/>
      </dsp:txXfrm>
    </dsp:sp>
    <dsp:sp modelId="{30456A02-4A62-4906-BBA3-C8078CA28007}">
      <dsp:nvSpPr>
        <dsp:cNvPr id="0" name=""/>
        <dsp:cNvSpPr/>
      </dsp:nvSpPr>
      <dsp:spPr>
        <a:xfrm>
          <a:off x="2359877" y="1602952"/>
          <a:ext cx="3076936" cy="3076936"/>
        </a:xfrm>
        <a:prstGeom prst="circularArrow">
          <a:avLst>
            <a:gd name="adj1" fmla="val 4687"/>
            <a:gd name="adj2" fmla="val 299029"/>
            <a:gd name="adj3" fmla="val 2520263"/>
            <a:gd name="adj4" fmla="val 15852479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81883-7C7D-4963-888A-6545A14179DD}">
      <dsp:nvSpPr>
        <dsp:cNvPr id="0" name=""/>
        <dsp:cNvSpPr/>
      </dsp:nvSpPr>
      <dsp:spPr>
        <a:xfrm>
          <a:off x="834559" y="1011026"/>
          <a:ext cx="2235586" cy="223558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18957-7C3F-429D-9600-339CDEDB7D47}">
      <dsp:nvSpPr>
        <dsp:cNvPr id="0" name=""/>
        <dsp:cNvSpPr/>
      </dsp:nvSpPr>
      <dsp:spPr>
        <a:xfrm>
          <a:off x="1727156" y="-183467"/>
          <a:ext cx="2410412" cy="241041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85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85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41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12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98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3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53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4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45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22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01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516BC-E7E0-4194-9015-9DD72D068D0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213E82F-171F-4196-BC3E-BBF9AEE4FA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62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58BFB-B6E0-477A-83DF-60FDB3C0E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398" y="3806369"/>
            <a:ext cx="11415010" cy="1135986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state Owned Enterprises &amp; </a:t>
            </a:r>
            <a:br>
              <a:rPr lang="en-US" sz="3600" dirty="0"/>
            </a:br>
            <a:r>
              <a:rPr lang="en-US" sz="3600" dirty="0"/>
              <a:t>Corporations (SOECs) General Directorate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D6266A-D376-404C-9A8E-1A65DA1C0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2177" y="1327535"/>
            <a:ext cx="4676931" cy="1135986"/>
          </a:xfrm>
        </p:spPr>
        <p:txBody>
          <a:bodyPr>
            <a:normAutofit/>
          </a:bodyPr>
          <a:lstStyle/>
          <a:p>
            <a:r>
              <a:rPr lang="en-US" b="1" dirty="0"/>
              <a:t>Islamic Republic of Afghanistan </a:t>
            </a:r>
          </a:p>
          <a:p>
            <a:r>
              <a:rPr lang="en-US" b="1" dirty="0"/>
              <a:t>Ministry of Finance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9D11274-468D-480B-8741-BA46EF3F57C7}"/>
              </a:ext>
            </a:extLst>
          </p:cNvPr>
          <p:cNvSpPr txBox="1">
            <a:spLocks/>
          </p:cNvSpPr>
          <p:nvPr/>
        </p:nvSpPr>
        <p:spPr>
          <a:xfrm>
            <a:off x="424722" y="5463914"/>
            <a:ext cx="2775678" cy="547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Bishkek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B1A206-1A30-4FBB-9FE2-3410C6870C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701" y="713636"/>
            <a:ext cx="2667090" cy="236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327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1C247-0258-4385-ACCA-A7743A6B2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Development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928C3-9115-4376-B434-47E4A1811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Taking Part of Local Investors </a:t>
            </a:r>
          </a:p>
          <a:p>
            <a:r>
              <a:rPr lang="en-US" dirty="0"/>
              <a:t>Stable Economy </a:t>
            </a:r>
          </a:p>
          <a:p>
            <a:r>
              <a:rPr lang="en-US" dirty="0"/>
              <a:t>Trustworthy Government </a:t>
            </a:r>
          </a:p>
          <a:p>
            <a:r>
              <a:rPr lang="en-US" dirty="0"/>
              <a:t>Job Creation </a:t>
            </a:r>
          </a:p>
          <a:p>
            <a:r>
              <a:rPr lang="en-US" dirty="0"/>
              <a:t>Poverty Reduction </a:t>
            </a:r>
          </a:p>
          <a:p>
            <a:r>
              <a:rPr lang="en-US" dirty="0"/>
              <a:t>Increase in GDP </a:t>
            </a:r>
          </a:p>
          <a:p>
            <a:r>
              <a:rPr lang="en-US" dirty="0"/>
              <a:t>Increase in Per Capita Income </a:t>
            </a:r>
          </a:p>
          <a:p>
            <a:r>
              <a:rPr lang="en-US" dirty="0"/>
              <a:t>Export of Goods &amp; Products 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4D978D-42D0-47D1-8EBF-6336C3F328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480181"/>
              </p:ext>
            </p:extLst>
          </p:nvPr>
        </p:nvGraphicFramePr>
        <p:xfrm>
          <a:off x="5831174" y="1806315"/>
          <a:ext cx="5522626" cy="4370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7172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F2628-B7C4-4021-87EE-8B61AEB3F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245" y="966419"/>
            <a:ext cx="5321387" cy="58713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09C9D0E-7945-4D9D-AE4E-02B12393FE40}"/>
              </a:ext>
            </a:extLst>
          </p:cNvPr>
          <p:cNvSpPr txBox="1">
            <a:spLocks/>
          </p:cNvSpPr>
          <p:nvPr/>
        </p:nvSpPr>
        <p:spPr>
          <a:xfrm>
            <a:off x="2544097" y="2249129"/>
            <a:ext cx="7359445" cy="25505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/>
              <a:t>Afghanistan, </a:t>
            </a:r>
            <a:r>
              <a:rPr lang="en-US" sz="4400" dirty="0"/>
              <a:t>Corridor to connect south </a:t>
            </a:r>
            <a:r>
              <a:rPr lang="en-US" sz="4400" dirty="0" smtClean="0"/>
              <a:t>Asia </a:t>
            </a:r>
            <a:r>
              <a:rPr lang="en-US" sz="4400" dirty="0"/>
              <a:t>with central </a:t>
            </a:r>
            <a:r>
              <a:rPr lang="en-US" sz="4400" dirty="0" smtClean="0"/>
              <a:t>Asia </a:t>
            </a:r>
            <a:r>
              <a:rPr lang="en-US" sz="4400" dirty="0"/>
              <a:t>and the west</a:t>
            </a:r>
          </a:p>
        </p:txBody>
      </p:sp>
    </p:spTree>
    <p:extLst>
      <p:ext uri="{BB962C8B-B14F-4D97-AF65-F5344CB8AC3E}">
        <p14:creationId xmlns:p14="http://schemas.microsoft.com/office/powerpoint/2010/main" val="160510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9D2F0-5FB5-468F-803F-6B35AA137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EF32B-B14B-44DE-8D1F-D272D2504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Economi</a:t>
            </a:r>
            <a:r>
              <a:rPr lang="en-US" dirty="0" smtClean="0"/>
              <a:t>c Importance</a:t>
            </a:r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/>
              <a:t>State Owned Corporations Law 2018 </a:t>
            </a:r>
          </a:p>
          <a:p>
            <a:r>
              <a:rPr lang="en-US" dirty="0" smtClean="0"/>
              <a:t>Challenges </a:t>
            </a:r>
            <a:endParaRPr lang="en-US" dirty="0"/>
          </a:p>
          <a:p>
            <a:r>
              <a:rPr lang="en-US" dirty="0"/>
              <a:t>Plans </a:t>
            </a:r>
          </a:p>
          <a:p>
            <a:r>
              <a:rPr lang="en-US" dirty="0"/>
              <a:t>Opportunities for Investment (Govt Investment Packages) </a:t>
            </a:r>
          </a:p>
          <a:p>
            <a:r>
              <a:rPr lang="en-US" dirty="0"/>
              <a:t>Economic </a:t>
            </a:r>
            <a:r>
              <a:rPr lang="en-US" dirty="0" smtClean="0"/>
              <a:t>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64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economic importance of SOEs &amp;Cs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2933340"/>
          </a:xfrm>
        </p:spPr>
        <p:txBody>
          <a:bodyPr/>
          <a:lstStyle/>
          <a:p>
            <a:r>
              <a:rPr lang="en-US" dirty="0"/>
              <a:t>In the past, more than 70 SOEs accounted for about 60% of government revenue.</a:t>
            </a:r>
          </a:p>
          <a:p>
            <a:r>
              <a:rPr lang="en-US" dirty="0"/>
              <a:t>Due to the negative effects of the last </a:t>
            </a:r>
            <a:r>
              <a:rPr lang="en-US" dirty="0" smtClean="0"/>
              <a:t>three decades</a:t>
            </a:r>
            <a:r>
              <a:rPr lang="en-US" dirty="0"/>
              <a:t>, the SOEs reduced to 35 and only carry less than 1% of state revenues.</a:t>
            </a:r>
          </a:p>
          <a:p>
            <a:r>
              <a:rPr lang="en-US" dirty="0"/>
              <a:t>The number of employees has also declined rapidly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Having vast opportunity to play in the Economy of the Country.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5282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F3537-1949-47EC-88E2-D00B7730C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9839" y="57826"/>
            <a:ext cx="7526311" cy="781623"/>
          </a:xfrm>
        </p:spPr>
        <p:txBody>
          <a:bodyPr/>
          <a:lstStyle/>
          <a:p>
            <a:r>
              <a:rPr lang="en-US" dirty="0" smtClean="0"/>
              <a:t>State </a:t>
            </a:r>
            <a:r>
              <a:rPr lang="en-US" dirty="0"/>
              <a:t>Owned Enterprises 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449545"/>
              </p:ext>
            </p:extLst>
          </p:nvPr>
        </p:nvGraphicFramePr>
        <p:xfrm>
          <a:off x="150830" y="537329"/>
          <a:ext cx="11915480" cy="6221688"/>
        </p:xfrm>
        <a:graphic>
          <a:graphicData uri="http://schemas.openxmlformats.org/drawingml/2006/table">
            <a:tbl>
              <a:tblPr/>
              <a:tblGrid>
                <a:gridCol w="465968">
                  <a:extLst>
                    <a:ext uri="{9D8B030D-6E8A-4147-A177-3AD203B41FA5}">
                      <a16:colId xmlns:a16="http://schemas.microsoft.com/office/drawing/2014/main" val="3131268171"/>
                    </a:ext>
                  </a:extLst>
                </a:gridCol>
                <a:gridCol w="3261780">
                  <a:extLst>
                    <a:ext uri="{9D8B030D-6E8A-4147-A177-3AD203B41FA5}">
                      <a16:colId xmlns:a16="http://schemas.microsoft.com/office/drawing/2014/main" val="1276480430"/>
                    </a:ext>
                  </a:extLst>
                </a:gridCol>
                <a:gridCol w="2380820">
                  <a:extLst>
                    <a:ext uri="{9D8B030D-6E8A-4147-A177-3AD203B41FA5}">
                      <a16:colId xmlns:a16="http://schemas.microsoft.com/office/drawing/2014/main" val="3636837925"/>
                    </a:ext>
                  </a:extLst>
                </a:gridCol>
                <a:gridCol w="612742">
                  <a:extLst>
                    <a:ext uri="{9D8B030D-6E8A-4147-A177-3AD203B41FA5}">
                      <a16:colId xmlns:a16="http://schemas.microsoft.com/office/drawing/2014/main" val="1148554876"/>
                    </a:ext>
                  </a:extLst>
                </a:gridCol>
                <a:gridCol w="2997462">
                  <a:extLst>
                    <a:ext uri="{9D8B030D-6E8A-4147-A177-3AD203B41FA5}">
                      <a16:colId xmlns:a16="http://schemas.microsoft.com/office/drawing/2014/main" val="1025490751"/>
                    </a:ext>
                  </a:extLst>
                </a:gridCol>
                <a:gridCol w="2196708">
                  <a:extLst>
                    <a:ext uri="{9D8B030D-6E8A-4147-A177-3AD203B41FA5}">
                      <a16:colId xmlns:a16="http://schemas.microsoft.com/office/drawing/2014/main" val="3453890253"/>
                    </a:ext>
                  </a:extLst>
                </a:gridCol>
              </a:tblGrid>
              <a:tr h="281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 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SoEs</a:t>
                      </a:r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Name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</a:t>
                      </a:r>
                      <a:r>
                        <a:rPr lang="de-D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Work/Status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 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SoEs</a:t>
                      </a:r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Name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</a:t>
                      </a:r>
                      <a:r>
                        <a:rPr lang="de-D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Work/Status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703664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 Coal Mining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Coal Extraction/Trade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Kandahar Fruits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Functioning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856587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Mazar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Feltilizer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SoE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Organic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Fertilizers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SoE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Afghanistan Hotels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Mgt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32481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Afghan Gas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 Extraction/Energy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Afghan Tour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Tourism Services 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533369"/>
                  </a:ext>
                </a:extLst>
              </a:tr>
              <a:tr h="439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Jabal-u-Seraj Cement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Cement Factory 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Azadi Printing Press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Printing of Govt Magazines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909896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Metalic Elements Production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Metalic Equipments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Slaughterhouse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Meat Supply 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573001"/>
                  </a:ext>
                </a:extLst>
              </a:tr>
              <a:tr h="439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Helmand Construction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 Constructions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Defense Construction Materials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 Materials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385923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Marif Printing Press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Printing of School Books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Frieghts Services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 of stuff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762380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Housing Construction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Housing/Real State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Mili Bus (Public Transports) 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Transport 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816582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Afghani Construction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Govt Buildings Construction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Sukuk Printing Press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Valuable Papers Printing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010364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Banaye Construction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Buildings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Pharmacy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Medicine Production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928593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 Trade &amp; Destribution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 Supply/Trade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Macroryan  Maintanence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Maintenance/Services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787997"/>
                  </a:ext>
                </a:extLst>
              </a:tr>
              <a:tr h="439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Fuel &amp; Liquid Gas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Fuel Management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Afghan Public Protection Force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Protection/Guarding Services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748064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Balkh Cotton &amp; Vegetable Oil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 Oil soaps etc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Prisons Industries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Functioning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064474"/>
                  </a:ext>
                </a:extLst>
              </a:tr>
              <a:tr h="439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Helmand Bost (Cotton &amp; Vegetable Oil)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 Oil soaps etc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Silo (Store pit, Bread &amp; Weat Storage)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Bread Production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096487"/>
                  </a:ext>
                </a:extLst>
              </a:tr>
              <a:tr h="439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Spinzar Kunduz (Cotton &amp; Vegetable Oil)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 Oil soaps etc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Balkh Silo (Store pit, Bread &amp; Weat Storage) 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Bread Production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664352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Balkh Textile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Functioning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Modified  Seeds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Agricultural Services 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460255"/>
                  </a:ext>
                </a:extLst>
              </a:tr>
              <a:tr h="439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Kandahar Weaving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Functioning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Pul-e-Khomri Silo (Store pit, Bread &amp; Weat Storage)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Bread Production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072408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Kandahar Textile SoE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Functioning</a:t>
                      </a:r>
                    </a:p>
                  </a:txBody>
                  <a:tcPr marL="3034" marR="3034" marT="3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34" marR="3034" marT="303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34" marR="3034" marT="3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34" marR="3034" marT="3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583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62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59529-0081-4103-AAEE-2BE9DBE7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162207" cy="751642"/>
          </a:xfrm>
        </p:spPr>
        <p:txBody>
          <a:bodyPr>
            <a:normAutofit/>
          </a:bodyPr>
          <a:lstStyle/>
          <a:p>
            <a:r>
              <a:rPr lang="en-US" dirty="0"/>
              <a:t>State Owned Corporations 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592980"/>
              </p:ext>
            </p:extLst>
          </p:nvPr>
        </p:nvGraphicFramePr>
        <p:xfrm>
          <a:off x="838199" y="999245"/>
          <a:ext cx="10379697" cy="5005635"/>
        </p:xfrm>
        <a:graphic>
          <a:graphicData uri="http://schemas.openxmlformats.org/drawingml/2006/table">
            <a:tbl>
              <a:tblPr/>
              <a:tblGrid>
                <a:gridCol w="643298">
                  <a:extLst>
                    <a:ext uri="{9D8B030D-6E8A-4147-A177-3AD203B41FA5}">
                      <a16:colId xmlns:a16="http://schemas.microsoft.com/office/drawing/2014/main" val="2471168241"/>
                    </a:ext>
                  </a:extLst>
                </a:gridCol>
                <a:gridCol w="5598429">
                  <a:extLst>
                    <a:ext uri="{9D8B030D-6E8A-4147-A177-3AD203B41FA5}">
                      <a16:colId xmlns:a16="http://schemas.microsoft.com/office/drawing/2014/main" val="2185343912"/>
                    </a:ext>
                  </a:extLst>
                </a:gridCol>
                <a:gridCol w="4137970">
                  <a:extLst>
                    <a:ext uri="{9D8B030D-6E8A-4147-A177-3AD203B41FA5}">
                      <a16:colId xmlns:a16="http://schemas.microsoft.com/office/drawing/2014/main" val="1791434684"/>
                    </a:ext>
                  </a:extLst>
                </a:gridCol>
              </a:tblGrid>
              <a:tr h="300282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No</a:t>
                      </a:r>
                      <a:endParaRPr lang="de-DE" sz="1400" b="1" i="0" u="sng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State-</a:t>
                      </a:r>
                      <a:r>
                        <a:rPr lang="de-DE" sz="14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owned</a:t>
                      </a:r>
                      <a:r>
                        <a:rPr lang="de-DE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Corporations (</a:t>
                      </a:r>
                      <a:r>
                        <a:rPr lang="de-DE" sz="14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SoCs</a:t>
                      </a:r>
                      <a:r>
                        <a:rPr lang="de-DE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)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Field </a:t>
                      </a:r>
                      <a:r>
                        <a:rPr lang="de-DE" sz="14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of</a:t>
                      </a:r>
                      <a:r>
                        <a:rPr lang="de-DE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Work /Status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4668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Ariana Afghan Airlines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Aviation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309583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Inter-Continental Hotel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Hotel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011654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Afghan National Insurance Company (ANIC)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MoF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Insurance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12983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Afghanistan Urban Water Supply &amp; Sewerage Corporation (AUWSSC)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Water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and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Canalization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91807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Afghan Textile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Textiles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605212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Afghan Telecom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Telecommunication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904597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Da Afghanistan Breshna Sherkat (DABS)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Electricity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Distribution/Trade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430044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14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Nangarhar Valley </a:t>
                      </a:r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Corporation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Agriculture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390491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13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Baghlan 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Sugar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Sugar /Not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Functioning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705639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Helmand Joined Aragonite &amp; Wood Work Factory.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Artistic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Carpentry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431476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Afghan Card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Cards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30424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Afsotar (Transportaion)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Not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Functioning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589794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11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Esteras (Hairatan Port Service)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Port/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Border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Services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132616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12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Afghan Poultry Company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Paultry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612546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15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Afghan Handicrafts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National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Handicrafts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287417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16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Afghanistan High Security Printing 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High Security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Printings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136438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17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Aftanto (Import and distribution of Diversified &amp; industrial Material)</a:t>
                      </a: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Not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Functioning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285" marR="3285" marT="3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35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266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1FA79-5E23-447C-9578-0B325C96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EDC7E-9D7B-4DC5-9A32-FD755F782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77181"/>
            <a:ext cx="9603275" cy="412954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 proper Law for Investment with SOCs </a:t>
            </a:r>
          </a:p>
          <a:p>
            <a:r>
              <a:rPr lang="en-US" dirty="0"/>
              <a:t>Following the Laws of 70’s and 80’s till date </a:t>
            </a:r>
          </a:p>
          <a:p>
            <a:r>
              <a:rPr lang="en-US" dirty="0"/>
              <a:t>Lack of </a:t>
            </a:r>
            <a:r>
              <a:rPr lang="en-US" dirty="0" err="1" smtClean="0"/>
              <a:t>Proffessionals</a:t>
            </a:r>
            <a:r>
              <a:rPr lang="en-US" dirty="0" smtClean="0"/>
              <a:t>/Qualified </a:t>
            </a:r>
            <a:r>
              <a:rPr lang="en-US" dirty="0"/>
              <a:t>Human Resources </a:t>
            </a:r>
          </a:p>
          <a:p>
            <a:r>
              <a:rPr lang="en-US" dirty="0"/>
              <a:t>No Strategic/Business Plans</a:t>
            </a:r>
          </a:p>
          <a:p>
            <a:r>
              <a:rPr lang="en-US" dirty="0"/>
              <a:t>Lack of Latest Technology  </a:t>
            </a:r>
          </a:p>
          <a:p>
            <a:r>
              <a:rPr lang="en-US" dirty="0"/>
              <a:t>No Awareness Programs for Investors </a:t>
            </a:r>
          </a:p>
          <a:p>
            <a:r>
              <a:rPr lang="en-US" dirty="0"/>
              <a:t>No Coordination between SOEs and </a:t>
            </a:r>
            <a:r>
              <a:rPr lang="en-US" dirty="0" smtClean="0"/>
              <a:t>SOCs </a:t>
            </a:r>
          </a:p>
          <a:p>
            <a:r>
              <a:rPr lang="en-US" dirty="0" smtClean="0"/>
              <a:t>Political Interruptions /Decisions </a:t>
            </a:r>
          </a:p>
          <a:p>
            <a:r>
              <a:rPr lang="en-US" dirty="0" smtClean="0"/>
              <a:t>Government Departments as </a:t>
            </a:r>
            <a:r>
              <a:rPr lang="en-US" dirty="0" err="1" smtClean="0"/>
              <a:t>ShareHolders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1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DA7E2-31B4-46F8-BF44-2CFEA0D2E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State Owned Corporations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85499-9E42-437D-B1E0-1F96C977D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Based on the Current Economic Conditions </a:t>
            </a:r>
            <a:r>
              <a:rPr lang="en-US" dirty="0" smtClean="0"/>
              <a:t>(law of October 2018)</a:t>
            </a:r>
            <a:endParaRPr lang="en-US" dirty="0"/>
          </a:p>
          <a:p>
            <a:r>
              <a:rPr lang="en-US" dirty="0"/>
              <a:t>All the SOEs and SOCs to change their legal status till December 2019. </a:t>
            </a:r>
          </a:p>
          <a:p>
            <a:r>
              <a:rPr lang="en-US" dirty="0"/>
              <a:t>An Oversight Board lead by Minister of Finance with Four other </a:t>
            </a:r>
            <a:r>
              <a:rPr lang="en-US" dirty="0" smtClean="0"/>
              <a:t>Members (3 from Private Sector). </a:t>
            </a:r>
            <a:endParaRPr lang="en-US" dirty="0"/>
          </a:p>
          <a:p>
            <a:r>
              <a:rPr lang="en-US" dirty="0"/>
              <a:t>Ministry of </a:t>
            </a:r>
            <a:r>
              <a:rPr lang="en-US" dirty="0" smtClean="0"/>
              <a:t>Finance (</a:t>
            </a:r>
            <a:r>
              <a:rPr lang="en-US" dirty="0" err="1" smtClean="0"/>
              <a:t>Govt</a:t>
            </a:r>
            <a:r>
              <a:rPr lang="en-US" dirty="0" smtClean="0"/>
              <a:t>) </a:t>
            </a:r>
            <a:r>
              <a:rPr lang="en-US" dirty="0"/>
              <a:t>as 100% Share holder (can be </a:t>
            </a:r>
            <a:r>
              <a:rPr lang="en-US" dirty="0" err="1"/>
              <a:t>upto</a:t>
            </a:r>
            <a:r>
              <a:rPr lang="en-US" dirty="0"/>
              <a:t> 25%) </a:t>
            </a:r>
          </a:p>
          <a:p>
            <a:r>
              <a:rPr lang="en-US" dirty="0"/>
              <a:t>All SOCs to be monitored, evaluated, directed and managed by one Board i.e. Oversight Board (SOCs General Directorate as Secretariat) </a:t>
            </a:r>
          </a:p>
          <a:p>
            <a:r>
              <a:rPr lang="en-US" dirty="0"/>
              <a:t>More Self Administered SOCs in their functions </a:t>
            </a:r>
          </a:p>
          <a:p>
            <a:r>
              <a:rPr lang="en-US" dirty="0"/>
              <a:t>Providing </a:t>
            </a:r>
            <a:r>
              <a:rPr lang="en-US" dirty="0" smtClean="0"/>
              <a:t>more Opportunities </a:t>
            </a:r>
            <a:r>
              <a:rPr lang="en-US" dirty="0"/>
              <a:t>for Investors </a:t>
            </a:r>
          </a:p>
          <a:p>
            <a:r>
              <a:rPr lang="en-US" dirty="0" smtClean="0"/>
              <a:t>Applying International Standards </a:t>
            </a:r>
            <a:r>
              <a:rPr lang="en-US" dirty="0"/>
              <a:t>(GAAP, CCAP, IFRS </a:t>
            </a:r>
            <a:r>
              <a:rPr lang="en-US" dirty="0" err="1"/>
              <a:t>etc</a:t>
            </a:r>
            <a:r>
              <a:rPr lang="en-US" dirty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94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3F1BE-1342-49E4-B717-84A4B36DD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6E7EC-CFF4-4783-A5E3-E99B9AA79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 of NEW SOCs </a:t>
            </a:r>
            <a:r>
              <a:rPr lang="en-US" dirty="0" smtClean="0"/>
              <a:t>Law </a:t>
            </a:r>
            <a:endParaRPr lang="en-US" dirty="0"/>
          </a:p>
          <a:p>
            <a:r>
              <a:rPr lang="en-US" dirty="0"/>
              <a:t>Preparation of Profiles for Each SOC </a:t>
            </a:r>
          </a:p>
          <a:p>
            <a:r>
              <a:rPr lang="en-US" dirty="0"/>
              <a:t>Conducting Meetings with Different Investors/Financial Institutes/Embassies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r>
              <a:rPr lang="en-US" dirty="0"/>
              <a:t>Meetings with Foreign Countries on sharing their Lessons Learned &amp; Experience </a:t>
            </a:r>
          </a:p>
          <a:p>
            <a:r>
              <a:rPr lang="en-US" dirty="0"/>
              <a:t>Conduct Awareness Program [Business Expo] for the Investors on investment opportunities in Afghanistan with SOCs </a:t>
            </a:r>
          </a:p>
          <a:p>
            <a:r>
              <a:rPr lang="en-US" dirty="0"/>
              <a:t>Guide, Lead and Direct the SOCS with their Strategic and Business Plans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041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70DCF-7F59-47CE-A513-E3AFE078C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Investment Opportunities in </a:t>
            </a:r>
            <a:r>
              <a:rPr lang="en-US" dirty="0" err="1" smtClean="0"/>
              <a:t>AFGhanistan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74074-B9D4-4783-91A5-596CD8022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2441"/>
            <a:ext cx="4910528" cy="3390952"/>
          </a:xfrm>
        </p:spPr>
        <p:txBody>
          <a:bodyPr>
            <a:normAutofit/>
          </a:bodyPr>
          <a:lstStyle/>
          <a:p>
            <a:r>
              <a:rPr lang="en-US" dirty="0"/>
              <a:t>Availability of Market in all Sectors </a:t>
            </a:r>
          </a:p>
          <a:p>
            <a:r>
              <a:rPr lang="en-US" dirty="0"/>
              <a:t>Availability of Infrastructure </a:t>
            </a:r>
          </a:p>
          <a:p>
            <a:r>
              <a:rPr lang="en-US" dirty="0"/>
              <a:t>Availability of Raw Materials (on site)  </a:t>
            </a:r>
          </a:p>
          <a:p>
            <a:r>
              <a:rPr lang="en-US" dirty="0"/>
              <a:t>Availability of Required Property (Land) </a:t>
            </a:r>
          </a:p>
          <a:p>
            <a:r>
              <a:rPr lang="en-US" dirty="0"/>
              <a:t>Availability of Capital </a:t>
            </a:r>
          </a:p>
          <a:p>
            <a:r>
              <a:rPr lang="en-US" dirty="0"/>
              <a:t>Availability of Electricity (Energy) 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E0FDBBF-77D0-471E-A0E1-467EC8E7DCD5}"/>
              </a:ext>
            </a:extLst>
          </p:cNvPr>
          <p:cNvSpPr txBox="1">
            <a:spLocks/>
          </p:cNvSpPr>
          <p:nvPr/>
        </p:nvSpPr>
        <p:spPr>
          <a:xfrm>
            <a:off x="5892384" y="2272244"/>
            <a:ext cx="5162470" cy="291311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Availability of Human Resources (Labor Force) </a:t>
            </a:r>
          </a:p>
          <a:p>
            <a:r>
              <a:rPr lang="en-US" dirty="0"/>
              <a:t>Assured Security </a:t>
            </a:r>
          </a:p>
          <a:p>
            <a:r>
              <a:rPr lang="en-US" dirty="0"/>
              <a:t>Transparent System of Investment and Profit in Return </a:t>
            </a:r>
          </a:p>
          <a:p>
            <a:r>
              <a:rPr lang="en-US" dirty="0"/>
              <a:t>Government of Afghanistan as Partner and Shareholder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4278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2293</TotalTime>
  <Words>874</Words>
  <Application>Microsoft Office PowerPoint</Application>
  <PresentationFormat>Widescreen</PresentationFormat>
  <Paragraphs>235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state Owned Enterprises &amp;  Corporations (SOECs) General Directorate </vt:lpstr>
      <vt:lpstr>Contents</vt:lpstr>
      <vt:lpstr>The economic importance of SOEs &amp;Cs</vt:lpstr>
      <vt:lpstr>State Owned Enterprises </vt:lpstr>
      <vt:lpstr>State Owned Corporations </vt:lpstr>
      <vt:lpstr>Challenges </vt:lpstr>
      <vt:lpstr>New State Owned Corporations Law</vt:lpstr>
      <vt:lpstr>Plans </vt:lpstr>
      <vt:lpstr>Investment Opportunities in AFGhanistan  </vt:lpstr>
      <vt:lpstr>Economic Development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Directorate of State Owned Enterprises &amp; Corporations (SOECs)</dc:title>
  <dc:creator>shafiqullah.shahrani</dc:creator>
  <cp:lastModifiedBy>Moorche</cp:lastModifiedBy>
  <cp:revision>45</cp:revision>
  <cp:lastPrinted>2019-04-17T06:30:06Z</cp:lastPrinted>
  <dcterms:created xsi:type="dcterms:W3CDTF">2019-04-14T10:35:30Z</dcterms:created>
  <dcterms:modified xsi:type="dcterms:W3CDTF">2019-09-26T05:38:16Z</dcterms:modified>
</cp:coreProperties>
</file>