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383A87-C153-4D04-9CFB-49636420C95A}" type="datetimeFigureOut">
              <a:rPr lang="en-IN" smtClean="0"/>
              <a:t>09-09-2019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2ACC26-7262-49A7-AE5D-F1578A1A5273}"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910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83A87-C153-4D04-9CFB-49636420C95A}" type="datetimeFigureOut">
              <a:rPr lang="en-IN" smtClean="0"/>
              <a:t>09-09-2019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659482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83A87-C153-4D04-9CFB-49636420C95A}" type="datetimeFigureOut">
              <a:rPr lang="en-IN" smtClean="0"/>
              <a:t>09-09-2019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411590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83A87-C153-4D04-9CFB-49636420C95A}" type="datetimeFigureOut">
              <a:rPr lang="en-IN" smtClean="0"/>
              <a:t>09-09-2019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364852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383A87-C153-4D04-9CFB-49636420C95A}" type="datetimeFigureOut">
              <a:rPr lang="en-IN" smtClean="0"/>
              <a:t>09-09-2019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2ACC26-7262-49A7-AE5D-F1578A1A5273}"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83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383A87-C153-4D04-9CFB-49636420C95A}" type="datetimeFigureOut">
              <a:rPr lang="en-IN" smtClean="0"/>
              <a:t>09-09-2019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274700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383A87-C153-4D04-9CFB-49636420C95A}" type="datetimeFigureOut">
              <a:rPr lang="en-IN" smtClean="0"/>
              <a:t>09-09-2019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316063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383A87-C153-4D04-9CFB-49636420C95A}" type="datetimeFigureOut">
              <a:rPr lang="en-IN" smtClean="0"/>
              <a:t>09-09-2019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16917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3383A87-C153-4D04-9CFB-49636420C95A}" type="datetimeFigureOut">
              <a:rPr lang="en-IN" smtClean="0"/>
              <a:t>09-09-2019</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91219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3383A87-C153-4D04-9CFB-49636420C95A}" type="datetimeFigureOut">
              <a:rPr lang="en-IN" smtClean="0"/>
              <a:t>09-09-2019</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2ACC26-7262-49A7-AE5D-F1578A1A5273}" type="slidenum">
              <a:rPr lang="en-IN" smtClean="0"/>
              <a:t>‹#›</a:t>
            </a:fld>
            <a:endParaRPr lang="en-IN"/>
          </a:p>
        </p:txBody>
      </p:sp>
    </p:spTree>
    <p:extLst>
      <p:ext uri="{BB962C8B-B14F-4D97-AF65-F5344CB8AC3E}">
        <p14:creationId xmlns:p14="http://schemas.microsoft.com/office/powerpoint/2010/main" val="277411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383A87-C153-4D04-9CFB-49636420C95A}" type="datetimeFigureOut">
              <a:rPr lang="en-IN" smtClean="0"/>
              <a:t>09-09-2019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2ACC26-7262-49A7-AE5D-F1578A1A5273}" type="slidenum">
              <a:rPr lang="en-IN" smtClean="0"/>
              <a:t>‹#›</a:t>
            </a:fld>
            <a:endParaRPr lang="en-IN"/>
          </a:p>
        </p:txBody>
      </p:sp>
    </p:spTree>
    <p:extLst>
      <p:ext uri="{BB962C8B-B14F-4D97-AF65-F5344CB8AC3E}">
        <p14:creationId xmlns:p14="http://schemas.microsoft.com/office/powerpoint/2010/main" val="2567484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3383A87-C153-4D04-9CFB-49636420C95A}" type="datetimeFigureOut">
              <a:rPr lang="en-IN" smtClean="0"/>
              <a:t>09-09-2019</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2ACC26-7262-49A7-AE5D-F1578A1A5273}"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072949"/>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81891"/>
            <a:ext cx="10058400" cy="1717963"/>
          </a:xfrm>
        </p:spPr>
        <p:txBody>
          <a:bodyPr>
            <a:normAutofit/>
          </a:bodyPr>
          <a:lstStyle/>
          <a:p>
            <a:pPr algn="just"/>
            <a:r>
              <a:rPr lang="en-US" sz="4800" b="1" dirty="0"/>
              <a:t>Reforming SOEs in Asia: Lessons from Competition Law and Policy in India</a:t>
            </a:r>
            <a:endParaRPr lang="en-IN" sz="4800" b="1" dirty="0"/>
          </a:p>
        </p:txBody>
      </p:sp>
      <p:sp>
        <p:nvSpPr>
          <p:cNvPr id="3" name="Subtitle 2"/>
          <p:cNvSpPr>
            <a:spLocks noGrp="1"/>
          </p:cNvSpPr>
          <p:nvPr>
            <p:ph type="subTitle" idx="1"/>
          </p:nvPr>
        </p:nvSpPr>
        <p:spPr>
          <a:xfrm>
            <a:off x="1224742" y="2973185"/>
            <a:ext cx="9429404" cy="1143000"/>
          </a:xfrm>
        </p:spPr>
        <p:txBody>
          <a:bodyPr>
            <a:noAutofit/>
          </a:bodyPr>
          <a:lstStyle/>
          <a:p>
            <a:pPr>
              <a:lnSpc>
                <a:spcPct val="100000"/>
              </a:lnSpc>
              <a:spcBef>
                <a:spcPts val="0"/>
              </a:spcBef>
              <a:spcAft>
                <a:spcPts val="0"/>
              </a:spcAft>
            </a:pPr>
            <a:r>
              <a:rPr lang="en-US" sz="1800" dirty="0">
                <a:solidFill>
                  <a:srgbClr val="0070C0"/>
                </a:solidFill>
              </a:rPr>
              <a:t>Policy workshop on </a:t>
            </a:r>
            <a:r>
              <a:rPr lang="en-US" sz="1800" b="1" dirty="0">
                <a:solidFill>
                  <a:srgbClr val="0070C0"/>
                </a:solidFill>
              </a:rPr>
              <a:t>Reforming State-Owned Enterprises in Central Asia: Challenges and Solutions</a:t>
            </a:r>
          </a:p>
          <a:p>
            <a:pPr>
              <a:lnSpc>
                <a:spcPct val="100000"/>
              </a:lnSpc>
              <a:spcBef>
                <a:spcPts val="0"/>
              </a:spcBef>
              <a:spcAft>
                <a:spcPts val="0"/>
              </a:spcAft>
            </a:pPr>
            <a:endParaRPr lang="en-US" sz="1800" dirty="0">
              <a:solidFill>
                <a:schemeClr val="tx1"/>
              </a:solidFill>
            </a:endParaRPr>
          </a:p>
          <a:p>
            <a:pPr>
              <a:lnSpc>
                <a:spcPct val="100000"/>
              </a:lnSpc>
              <a:spcBef>
                <a:spcPts val="0"/>
              </a:spcBef>
              <a:spcAft>
                <a:spcPts val="0"/>
              </a:spcAft>
            </a:pPr>
            <a:r>
              <a:rPr lang="en-US" sz="1800" b="1" dirty="0">
                <a:solidFill>
                  <a:srgbClr val="C00000"/>
                </a:solidFill>
              </a:rPr>
              <a:t>Session: Role of Corporate Governance and Strategy</a:t>
            </a:r>
          </a:p>
          <a:p>
            <a:pPr>
              <a:lnSpc>
                <a:spcPct val="100000"/>
              </a:lnSpc>
              <a:spcBef>
                <a:spcPts val="0"/>
              </a:spcBef>
              <a:spcAft>
                <a:spcPts val="0"/>
              </a:spcAft>
            </a:pPr>
            <a:endParaRPr lang="en-US" sz="1800" dirty="0">
              <a:solidFill>
                <a:schemeClr val="tx1"/>
              </a:solidFill>
            </a:endParaRPr>
          </a:p>
          <a:p>
            <a:pPr>
              <a:lnSpc>
                <a:spcPct val="100000"/>
              </a:lnSpc>
              <a:spcBef>
                <a:spcPts val="0"/>
              </a:spcBef>
              <a:spcAft>
                <a:spcPts val="0"/>
              </a:spcAft>
            </a:pPr>
            <a:r>
              <a:rPr lang="en-US" sz="1800" dirty="0">
                <a:solidFill>
                  <a:schemeClr val="tx1"/>
                </a:solidFill>
              </a:rPr>
              <a:t>Bishkek, Kyrgyz Republic</a:t>
            </a:r>
          </a:p>
          <a:p>
            <a:pPr>
              <a:lnSpc>
                <a:spcPct val="100000"/>
              </a:lnSpc>
              <a:spcBef>
                <a:spcPts val="0"/>
              </a:spcBef>
              <a:spcAft>
                <a:spcPts val="0"/>
              </a:spcAft>
            </a:pPr>
            <a:r>
              <a:rPr lang="en-US" sz="1800" b="1" dirty="0">
                <a:solidFill>
                  <a:schemeClr val="tx1"/>
                </a:solidFill>
              </a:rPr>
              <a:t>27</a:t>
            </a:r>
            <a:r>
              <a:rPr lang="en-US" sz="1800" b="1" baseline="30000" dirty="0">
                <a:solidFill>
                  <a:schemeClr val="tx1"/>
                </a:solidFill>
              </a:rPr>
              <a:t>th</a:t>
            </a:r>
            <a:r>
              <a:rPr lang="en-US" sz="1800" b="1" dirty="0">
                <a:solidFill>
                  <a:schemeClr val="tx1"/>
                </a:solidFill>
              </a:rPr>
              <a:t> and 28</a:t>
            </a:r>
            <a:r>
              <a:rPr lang="en-US" sz="1800" b="1" baseline="30000" dirty="0">
                <a:solidFill>
                  <a:schemeClr val="tx1"/>
                </a:solidFill>
              </a:rPr>
              <a:t>th</a:t>
            </a:r>
            <a:r>
              <a:rPr lang="en-US" sz="1800" b="1" dirty="0">
                <a:solidFill>
                  <a:schemeClr val="tx1"/>
                </a:solidFill>
              </a:rPr>
              <a:t> September 2019</a:t>
            </a:r>
            <a:endParaRPr lang="en-IN" sz="1800" b="1" dirty="0">
              <a:solidFill>
                <a:schemeClr val="tx1"/>
              </a:solidFill>
            </a:endParaRPr>
          </a:p>
        </p:txBody>
      </p:sp>
      <p:pic>
        <p:nvPicPr>
          <p:cNvPr id="4" name="img847374" descr="cid:1c94a316-392d-4189-9045-2bbaaf5ae4a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8399" y="241162"/>
            <a:ext cx="1586345" cy="68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p:cNvSpPr txBox="1">
            <a:spLocks/>
          </p:cNvSpPr>
          <p:nvPr/>
        </p:nvSpPr>
        <p:spPr>
          <a:xfrm>
            <a:off x="4980704" y="4828307"/>
            <a:ext cx="6172200" cy="1371600"/>
          </a:xfrm>
          <a:prstGeom prst="rect">
            <a:avLst/>
          </a:prstGeom>
        </p:spPr>
        <p:txBody>
          <a:bodyPr vert="horz">
            <a:normAutofit/>
          </a:bodyPr>
          <a:lstStyle>
            <a:lvl1pPr marL="0" indent="0" algn="l" rtl="0" eaLnBrk="1" latinLnBrk="0" hangingPunct="1">
              <a:spcBef>
                <a:spcPts val="600"/>
              </a:spcBef>
              <a:buClr>
                <a:schemeClr val="accent1"/>
              </a:buClr>
              <a:buSzPct val="70000"/>
              <a:buFont typeface="Wingdings"/>
              <a:buNone/>
              <a:defRPr kumimoji="0"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0" sz="2100" kern="1200">
                <a:solidFill>
                  <a:schemeClr val="tx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0" sz="1800" kern="1200">
                <a:solidFill>
                  <a:schemeClr val="tx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0" sz="1800" kern="1200">
                <a:solidFill>
                  <a:schemeClr val="tx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0"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tx2"/>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
                <a:srgbClr val="0F6FC6"/>
              </a:buClr>
              <a:buSzPct val="70000"/>
              <a:buFont typeface="Wingdings"/>
              <a:buNone/>
              <a:tabLst/>
              <a:defRPr/>
            </a:pPr>
            <a:r>
              <a:rPr kumimoji="0" lang="en-US" sz="1800" b="1" i="0" u="none" strike="noStrike" kern="1200" cap="none" spc="0" normalizeH="0" baseline="0" noProof="0" dirty="0">
                <a:ln>
                  <a:noFill/>
                </a:ln>
                <a:solidFill>
                  <a:srgbClr val="C00000"/>
                </a:solidFill>
                <a:effectLst/>
                <a:uLnTx/>
                <a:uFillTx/>
                <a:latin typeface="Century Schoolbook"/>
                <a:ea typeface="+mn-ea"/>
                <a:cs typeface="+mn-cs"/>
              </a:rPr>
              <a:t>Dr. Vijay Kumar Singh</a:t>
            </a:r>
          </a:p>
          <a:p>
            <a:pPr marL="0" marR="0" lvl="0" indent="0" algn="r" defTabSz="914400" rtl="0" eaLnBrk="1" fontAlgn="auto" latinLnBrk="0" hangingPunct="1">
              <a:lnSpc>
                <a:spcPct val="100000"/>
              </a:lnSpc>
              <a:spcBef>
                <a:spcPts val="600"/>
              </a:spcBef>
              <a:spcAft>
                <a:spcPts val="0"/>
              </a:spcAft>
              <a:buClr>
                <a:srgbClr val="0F6FC6"/>
              </a:buClr>
              <a:buSzPct val="70000"/>
              <a:buFont typeface="Wingdings"/>
              <a:buNone/>
              <a:tabLst/>
              <a:defRPr/>
            </a:pPr>
            <a:r>
              <a:rPr kumimoji="0" lang="en-US" sz="1800" b="0" i="1" u="none" strike="noStrike" kern="1200" cap="none" spc="0" normalizeH="0" baseline="0" noProof="0" dirty="0">
                <a:ln>
                  <a:noFill/>
                </a:ln>
                <a:solidFill>
                  <a:srgbClr val="C00000"/>
                </a:solidFill>
                <a:effectLst/>
                <a:uLnTx/>
                <a:uFillTx/>
                <a:latin typeface="Century Schoolbook"/>
                <a:ea typeface="+mn-ea"/>
                <a:cs typeface="+mn-cs"/>
              </a:rPr>
              <a:t>Professor and Officiating Dean</a:t>
            </a:r>
          </a:p>
          <a:p>
            <a:pPr marL="0" marR="0" lvl="0" indent="0" algn="r" defTabSz="914400" rtl="0" eaLnBrk="1" fontAlgn="auto" latinLnBrk="0" hangingPunct="1">
              <a:lnSpc>
                <a:spcPct val="100000"/>
              </a:lnSpc>
              <a:spcBef>
                <a:spcPts val="600"/>
              </a:spcBef>
              <a:spcAft>
                <a:spcPts val="0"/>
              </a:spcAft>
              <a:buClr>
                <a:srgbClr val="0F6FC6"/>
              </a:buClr>
              <a:buSzPct val="70000"/>
              <a:buFont typeface="Wingdings"/>
              <a:buNone/>
              <a:tabLst/>
              <a:defRPr/>
            </a:pPr>
            <a:r>
              <a:rPr lang="en-US" i="1" dirty="0">
                <a:solidFill>
                  <a:srgbClr val="0F6FC6">
                    <a:lumMod val="75000"/>
                  </a:srgbClr>
                </a:solidFill>
                <a:latin typeface="Century Schoolbook"/>
              </a:rPr>
              <a:t>UPES School of Law, INDIA</a:t>
            </a:r>
            <a:endParaRPr kumimoji="0" lang="en-US" sz="1800" b="1" i="1" u="none" strike="noStrike" kern="1200" cap="none" spc="0" normalizeH="0" baseline="0" noProof="0" dirty="0">
              <a:ln>
                <a:noFill/>
              </a:ln>
              <a:solidFill>
                <a:srgbClr val="0F6FC6">
                  <a:lumMod val="75000"/>
                </a:srgbClr>
              </a:solidFill>
              <a:effectLst/>
              <a:uLnTx/>
              <a:uFillTx/>
              <a:latin typeface="Century Schoolbook"/>
              <a:ea typeface="+mn-ea"/>
              <a:cs typeface="+mn-cs"/>
            </a:endParaRPr>
          </a:p>
        </p:txBody>
      </p:sp>
    </p:spTree>
    <p:extLst>
      <p:ext uri="{BB962C8B-B14F-4D97-AF65-F5344CB8AC3E}">
        <p14:creationId xmlns:p14="http://schemas.microsoft.com/office/powerpoint/2010/main" val="1180045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endParaRPr lang="en-IN" dirty="0"/>
          </a:p>
        </p:txBody>
      </p:sp>
      <p:sp>
        <p:nvSpPr>
          <p:cNvPr id="3" name="Content Placeholder 2"/>
          <p:cNvSpPr>
            <a:spLocks noGrp="1"/>
          </p:cNvSpPr>
          <p:nvPr>
            <p:ph idx="1"/>
          </p:nvPr>
        </p:nvSpPr>
        <p:spPr/>
        <p:txBody>
          <a:bodyPr>
            <a:normAutofit fontScale="62500" lnSpcReduction="20000"/>
          </a:bodyPr>
          <a:lstStyle/>
          <a:p>
            <a:pPr lvl="0" algn="just"/>
            <a:r>
              <a:rPr lang="en-US" dirty="0"/>
              <a:t>A definition of ‘enterprise’, including the government departments except the departments engaged in sovereign functions provides clarity to the SOEs that they are subject to enforcement of competition law.</a:t>
            </a:r>
            <a:endParaRPr lang="en-IN" dirty="0"/>
          </a:p>
          <a:p>
            <a:pPr lvl="0" algn="just"/>
            <a:r>
              <a:rPr lang="en-US" dirty="0"/>
              <a:t>The aforesaid definition, however, does not set the ‘competition culture’ amongst SOEs.  This is attempted to be instilled by way of focused advocacy efforts of competition agency and government.</a:t>
            </a:r>
            <a:endParaRPr lang="en-IN" dirty="0"/>
          </a:p>
          <a:p>
            <a:pPr lvl="0" algn="just"/>
            <a:r>
              <a:rPr lang="en-US" dirty="0"/>
              <a:t>In terms of enforcement, the competition regulator has fined many SOEs, however, at times have appeared giving a leeway due to existing policies and practices with some suggestions to improve their way of functioning (for e.g. Coal India Case).</a:t>
            </a:r>
            <a:endParaRPr lang="en-IN" dirty="0"/>
          </a:p>
          <a:p>
            <a:pPr lvl="0" algn="just"/>
            <a:r>
              <a:rPr lang="en-US" dirty="0"/>
              <a:t>Government is taking efforts to withdraw itself from not important sectors like running hotels, however, it has been difficult to convince itself to lose complete control of important sectors like ‘commercial airlines’, railways, etc.</a:t>
            </a:r>
            <a:endParaRPr lang="en-IN" dirty="0"/>
          </a:p>
          <a:p>
            <a:pPr lvl="0" algn="just"/>
            <a:r>
              <a:rPr lang="en-US" dirty="0"/>
              <a:t>Differentiating between ‘commercial activities’ and ‘social-obligations’ of SOEs requires attention.  In certain situations, ‘de jure’ differentiation doesn’t help ‘de facto’ reforms.</a:t>
            </a:r>
            <a:endParaRPr lang="en-IN" dirty="0"/>
          </a:p>
          <a:p>
            <a:pPr lvl="0" algn="just"/>
            <a:r>
              <a:rPr lang="en-US" dirty="0"/>
              <a:t>Collaboration between the competition regulator and sectoral regulators is very important.  A mandatory consultation mechanism under the competition law may help.</a:t>
            </a:r>
            <a:endParaRPr lang="en-IN" dirty="0"/>
          </a:p>
          <a:p>
            <a:pPr lvl="0" algn="just"/>
            <a:r>
              <a:rPr lang="en-US" dirty="0"/>
              <a:t>Corporatization of functioning of the SOEs would help reforming SOEs.  There are incentives for performing SOEs on different parameters including ‘good corporate governance’; including ‘competition compliance’ as a parameter may prove useful.</a:t>
            </a:r>
            <a:endParaRPr lang="en-IN" dirty="0"/>
          </a:p>
          <a:p>
            <a:pPr lvl="0" algn="just"/>
            <a:r>
              <a:rPr lang="en-US" dirty="0"/>
              <a:t>Judiciary shall accord priority to the cases which require setting ground rules for operation of these SOEs.  A delay in resolution may be harmful to the markets and economy, ultimately the citizens of the country.</a:t>
            </a:r>
            <a:endParaRPr lang="en-IN" dirty="0"/>
          </a:p>
          <a:p>
            <a:pPr algn="just"/>
            <a:r>
              <a:rPr lang="en-US" dirty="0"/>
              <a:t>Political perceptions and interventions shall be minimized in dealing with the issue of reforms.  Education and advocacy in these matters would be very useful.</a:t>
            </a:r>
            <a:endParaRPr lang="en-IN" dirty="0"/>
          </a:p>
        </p:txBody>
      </p:sp>
    </p:spTree>
    <p:extLst>
      <p:ext uri="{BB962C8B-B14F-4D97-AF65-F5344CB8AC3E}">
        <p14:creationId xmlns:p14="http://schemas.microsoft.com/office/powerpoint/2010/main" val="2559480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Thank You…</a:t>
            </a:r>
            <a:endParaRPr lang="en-IN" b="1" dirty="0"/>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292180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46452"/>
          </a:xfrm>
        </p:spPr>
        <p:txBody>
          <a:bodyPr/>
          <a:lstStyle/>
          <a:p>
            <a:r>
              <a:rPr lang="en-US" b="1" dirty="0"/>
              <a:t>Introduction…</a:t>
            </a:r>
            <a:endParaRPr lang="en-IN" b="1" dirty="0"/>
          </a:p>
        </p:txBody>
      </p:sp>
      <p:sp>
        <p:nvSpPr>
          <p:cNvPr id="3" name="Content Placeholder 2"/>
          <p:cNvSpPr>
            <a:spLocks noGrp="1"/>
          </p:cNvSpPr>
          <p:nvPr>
            <p:ph idx="1"/>
          </p:nvPr>
        </p:nvSpPr>
        <p:spPr/>
        <p:txBody>
          <a:bodyPr/>
          <a:lstStyle/>
          <a:p>
            <a:r>
              <a:rPr lang="en-US" sz="2800" dirty="0"/>
              <a:t>Origin of State Owned Enterprises (SOEs)…</a:t>
            </a:r>
          </a:p>
          <a:p>
            <a:endParaRPr lang="en-US" sz="2800" dirty="0"/>
          </a:p>
          <a:p>
            <a:r>
              <a:rPr lang="en-US" sz="2800" dirty="0"/>
              <a:t>The Constitution of India</a:t>
            </a:r>
          </a:p>
          <a:p>
            <a:endParaRPr lang="en-US" sz="2800" dirty="0"/>
          </a:p>
          <a:p>
            <a:r>
              <a:rPr lang="en-US" sz="2800" dirty="0"/>
              <a:t>Pre and Post Liberalization Phase</a:t>
            </a:r>
          </a:p>
          <a:p>
            <a:endParaRPr lang="en-US" sz="2800" dirty="0"/>
          </a:p>
          <a:p>
            <a:r>
              <a:rPr lang="en-US" sz="2800" dirty="0"/>
              <a:t>Competition Act, 2002 and Amendment 2007 (proposed 2019)</a:t>
            </a:r>
          </a:p>
          <a:p>
            <a:endParaRPr lang="en-IN" dirty="0"/>
          </a:p>
        </p:txBody>
      </p:sp>
    </p:spTree>
    <p:extLst>
      <p:ext uri="{BB962C8B-B14F-4D97-AF65-F5344CB8AC3E}">
        <p14:creationId xmlns:p14="http://schemas.microsoft.com/office/powerpoint/2010/main" val="195164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87" y="-170600"/>
            <a:ext cx="10058400" cy="974161"/>
          </a:xfrm>
        </p:spPr>
        <p:txBody>
          <a:bodyPr/>
          <a:lstStyle/>
          <a:p>
            <a:r>
              <a:rPr lang="en-US" b="1" dirty="0"/>
              <a:t>The Concept of SOEs in India</a:t>
            </a:r>
            <a:endParaRPr lang="en-IN" b="1" dirty="0"/>
          </a:p>
        </p:txBody>
      </p:sp>
      <p:sp>
        <p:nvSpPr>
          <p:cNvPr id="3" name="Content Placeholder 2"/>
          <p:cNvSpPr>
            <a:spLocks noGrp="1"/>
          </p:cNvSpPr>
          <p:nvPr>
            <p:ph idx="1"/>
          </p:nvPr>
        </p:nvSpPr>
        <p:spPr>
          <a:xfrm>
            <a:off x="290945" y="803555"/>
            <a:ext cx="11665528" cy="4608330"/>
          </a:xfrm>
        </p:spPr>
        <p:txBody>
          <a:bodyPr>
            <a:noAutofit/>
          </a:bodyPr>
          <a:lstStyle/>
          <a:p>
            <a:pPr lvl="0"/>
            <a:r>
              <a:rPr lang="en-US" i="1" dirty="0"/>
              <a:t>Government Companies</a:t>
            </a:r>
            <a:r>
              <a:rPr lang="en-US" dirty="0"/>
              <a:t> – based on the ownership structure, and are Companies formed under the Companies Act with 51% of the share capital being held by the Central or the State Governments. For e.g. Gas Authority of India Limited (GAIL).</a:t>
            </a:r>
            <a:endParaRPr lang="en-IN" dirty="0"/>
          </a:p>
          <a:p>
            <a:pPr lvl="0"/>
            <a:r>
              <a:rPr lang="en-US" i="1" dirty="0"/>
              <a:t>Public Corporations</a:t>
            </a:r>
            <a:r>
              <a:rPr lang="en-US" dirty="0"/>
              <a:t> – statutory corporations set up under a specific enactment by the Central or State Government. For e.g. Food Corporation of India Limited.</a:t>
            </a:r>
            <a:endParaRPr lang="en-IN" dirty="0"/>
          </a:p>
          <a:p>
            <a:pPr lvl="0"/>
            <a:r>
              <a:rPr lang="en-US" i="1" dirty="0"/>
              <a:t>Departmental Enterprises</a:t>
            </a:r>
            <a:r>
              <a:rPr lang="en-US" dirty="0"/>
              <a:t> – (quasi-corporations) set up by the central or state governments to carry out an economic activity controlled by the Ministry itself, for e.g. railways.</a:t>
            </a:r>
            <a:endParaRPr lang="en-IN" dirty="0"/>
          </a:p>
          <a:p>
            <a:pPr lvl="0"/>
            <a:r>
              <a:rPr lang="en-US" i="1" dirty="0"/>
              <a:t>Public Sector Banks / Financial Institutions</a:t>
            </a:r>
            <a:r>
              <a:rPr lang="en-US" dirty="0"/>
              <a:t> – dealt with under separate framework in India.  For e.g. State Bank of India and Small Industries Development Bank of India (SIDBI).</a:t>
            </a:r>
            <a:endParaRPr lang="en-IN" dirty="0"/>
          </a:p>
          <a:p>
            <a:pPr lvl="0"/>
            <a:r>
              <a:rPr lang="en-US" i="1" dirty="0"/>
              <a:t>Cooperative Societies</a:t>
            </a:r>
            <a:r>
              <a:rPr lang="en-US" dirty="0"/>
              <a:t> – entities established pursuant to some policy objective and are involved in business in India. For e.g. National Cooperative Consumers’ Federation of India Limited (NCCF) under Department of Consumer Affairs.</a:t>
            </a:r>
            <a:endParaRPr lang="en-IN" dirty="0"/>
          </a:p>
          <a:p>
            <a:pPr lvl="0"/>
            <a:r>
              <a:rPr lang="en-US" i="1" dirty="0"/>
              <a:t>Autonomous Bodies</a:t>
            </a:r>
            <a:r>
              <a:rPr lang="en-US" dirty="0"/>
              <a:t> – set up as societies under various ministries to promote designated objective, for e.g. Indian Institute of Corporate Affairs (IICA).</a:t>
            </a:r>
            <a:endParaRPr lang="en-IN" dirty="0"/>
          </a:p>
          <a:p>
            <a:r>
              <a:rPr lang="en-US" i="1" dirty="0"/>
              <a:t>Trusts </a:t>
            </a:r>
            <a:r>
              <a:rPr lang="en-US" dirty="0"/>
              <a:t>– an SOE holding assets of the central or the state governments in pubic trusts.  For e.g. Indian Port Trusts Act 1908 covers many major and minor ports.</a:t>
            </a:r>
            <a:endParaRPr lang="en-IN" dirty="0"/>
          </a:p>
        </p:txBody>
      </p:sp>
    </p:spTree>
    <p:extLst>
      <p:ext uri="{BB962C8B-B14F-4D97-AF65-F5344CB8AC3E}">
        <p14:creationId xmlns:p14="http://schemas.microsoft.com/office/powerpoint/2010/main" val="43266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Reforms in SOEs…</a:t>
            </a:r>
            <a:endParaRPr lang="en-IN" b="1" dirty="0"/>
          </a:p>
        </p:txBody>
      </p:sp>
      <p:sp>
        <p:nvSpPr>
          <p:cNvPr id="3" name="Content Placeholder 2"/>
          <p:cNvSpPr>
            <a:spLocks noGrp="1"/>
          </p:cNvSpPr>
          <p:nvPr>
            <p:ph idx="1"/>
          </p:nvPr>
        </p:nvSpPr>
        <p:spPr/>
        <p:txBody>
          <a:bodyPr/>
          <a:lstStyle/>
          <a:p>
            <a:r>
              <a:rPr lang="en-US" dirty="0"/>
              <a:t>The performance of SOEs were initiated with the French performance contracting system adopted on the basis of </a:t>
            </a:r>
            <a:r>
              <a:rPr lang="en-US" i="1" dirty="0"/>
              <a:t>Arjun Sengupta</a:t>
            </a:r>
            <a:r>
              <a:rPr lang="en-US" dirty="0"/>
              <a:t> Committee Report (1984) which recommended for Memorandum of Understanding (MOU) between administrative (line) ministries and SOE managers…</a:t>
            </a:r>
          </a:p>
          <a:p>
            <a:r>
              <a:rPr lang="en-US" i="1" dirty="0"/>
              <a:t>Change in Governance – Towards Autonomy – 1991</a:t>
            </a:r>
          </a:p>
          <a:p>
            <a:r>
              <a:rPr lang="en-US" dirty="0"/>
              <a:t>The Department of Public Enterprises (DPE) under the Ministry of Heavy Industries and Public Enterprises (known as Bureau of Public Enterprises before 1991) is the nodal department for all the Central Public Sector Enterprises (CPSEs) and formulates policy pertaining to CPSEs</a:t>
            </a:r>
          </a:p>
          <a:p>
            <a:endParaRPr lang="en-US" dirty="0"/>
          </a:p>
          <a:p>
            <a:r>
              <a:rPr lang="en-US" dirty="0"/>
              <a:t>Performance Management and recognition system of CPSEs..</a:t>
            </a:r>
          </a:p>
          <a:p>
            <a:endParaRPr lang="en-IN" dirty="0"/>
          </a:p>
        </p:txBody>
      </p:sp>
    </p:spTree>
    <p:extLst>
      <p:ext uri="{BB962C8B-B14F-4D97-AF65-F5344CB8AC3E}">
        <p14:creationId xmlns:p14="http://schemas.microsoft.com/office/powerpoint/2010/main" val="2307351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12158"/>
            <a:ext cx="10058400" cy="960306"/>
          </a:xfrm>
        </p:spPr>
        <p:txBody>
          <a:bodyPr/>
          <a:lstStyle/>
          <a:p>
            <a:r>
              <a:rPr lang="en-US" dirty="0"/>
              <a:t>Categorization of CPSEs…</a:t>
            </a:r>
            <a:endParaRPr lang="en-IN" dirty="0"/>
          </a:p>
        </p:txBody>
      </p:sp>
      <p:sp>
        <p:nvSpPr>
          <p:cNvPr id="3" name="Content Placeholder 2"/>
          <p:cNvSpPr>
            <a:spLocks noGrp="1"/>
          </p:cNvSpPr>
          <p:nvPr>
            <p:ph idx="1"/>
          </p:nvPr>
        </p:nvSpPr>
        <p:spPr>
          <a:xfrm>
            <a:off x="1097280" y="931331"/>
            <a:ext cx="10058400" cy="3460560"/>
          </a:xfrm>
        </p:spPr>
        <p:txBody>
          <a:bodyPr>
            <a:noAutofit/>
          </a:bodyPr>
          <a:lstStyle/>
          <a:p>
            <a:pPr algn="just"/>
            <a:r>
              <a:rPr lang="en-US" dirty="0"/>
              <a:t>The categorization of CPSEs is based upon rating obtained by them on their performance under the MOU system in the last three out of five years.  </a:t>
            </a:r>
          </a:p>
          <a:p>
            <a:pPr algn="just"/>
            <a:r>
              <a:rPr lang="en-US" dirty="0"/>
              <a:t>A composite score is arrived at to rate them as excellent, very good, good, etc. considering the six factors namely net profit, net worth, manpower cost, production cost, earning per share, inter-sectoral performance and, etc. (DPE, 2011)</a:t>
            </a:r>
          </a:p>
          <a:p>
            <a:pPr marL="457200" lvl="0" indent="-457200" algn="just">
              <a:buFont typeface="+mj-lt"/>
              <a:buAutoNum type="arabicPeriod"/>
            </a:pPr>
            <a:r>
              <a:rPr lang="en-US" dirty="0"/>
              <a:t>Maha Ratna – 8</a:t>
            </a:r>
            <a:endParaRPr lang="en-IN" dirty="0"/>
          </a:p>
          <a:p>
            <a:pPr marL="457200" lvl="0" indent="-457200" algn="just">
              <a:buFont typeface="+mj-lt"/>
              <a:buAutoNum type="arabicPeriod"/>
            </a:pPr>
            <a:r>
              <a:rPr lang="en-US" dirty="0"/>
              <a:t>Nav Ratna – 16</a:t>
            </a:r>
            <a:endParaRPr lang="en-IN" dirty="0"/>
          </a:p>
          <a:p>
            <a:pPr marL="457200" lvl="0" indent="-457200" algn="just">
              <a:buFont typeface="+mj-lt"/>
              <a:buAutoNum type="arabicPeriod"/>
            </a:pPr>
            <a:r>
              <a:rPr lang="en-US" dirty="0"/>
              <a:t>Mini Ratna Category I – 61</a:t>
            </a:r>
            <a:endParaRPr lang="en-IN" dirty="0"/>
          </a:p>
          <a:p>
            <a:pPr marL="457200" lvl="0" indent="-457200" algn="just">
              <a:buFont typeface="+mj-lt"/>
              <a:buAutoNum type="arabicPeriod"/>
            </a:pPr>
            <a:r>
              <a:rPr lang="en-US" dirty="0"/>
              <a:t>Mini Ratna Category II – 12</a:t>
            </a:r>
            <a:endParaRPr lang="en-IN" dirty="0"/>
          </a:p>
          <a:p>
            <a:pPr algn="just"/>
            <a:r>
              <a:rPr lang="en-US" dirty="0"/>
              <a:t>CPSEs are also categorized into four scheduled, i.e. schedule A (65), schedule B (66), schedule C (44) and scheduled D (5).  </a:t>
            </a:r>
          </a:p>
          <a:p>
            <a:pPr algn="just"/>
            <a:r>
              <a:rPr lang="en-US" dirty="0"/>
              <a:t>This categorization impacts the organizational structure and Board-level salary of respective CPSEs</a:t>
            </a:r>
            <a:r>
              <a:rPr lang="en-IN" dirty="0"/>
              <a:t> </a:t>
            </a:r>
          </a:p>
          <a:p>
            <a:pPr algn="just"/>
            <a:endParaRPr lang="en-IN" dirty="0"/>
          </a:p>
        </p:txBody>
      </p:sp>
    </p:spTree>
    <p:extLst>
      <p:ext uri="{BB962C8B-B14F-4D97-AF65-F5344CB8AC3E}">
        <p14:creationId xmlns:p14="http://schemas.microsoft.com/office/powerpoint/2010/main" val="353065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Disinvestment of SOEs…</a:t>
            </a:r>
            <a:endParaRPr lang="en-IN" b="1" dirty="0"/>
          </a:p>
        </p:txBody>
      </p:sp>
      <p:sp>
        <p:nvSpPr>
          <p:cNvPr id="3" name="Content Placeholder 2"/>
          <p:cNvSpPr>
            <a:spLocks noGrp="1"/>
          </p:cNvSpPr>
          <p:nvPr>
            <p:ph idx="1"/>
          </p:nvPr>
        </p:nvSpPr>
        <p:spPr/>
        <p:txBody>
          <a:bodyPr>
            <a:noAutofit/>
          </a:bodyPr>
          <a:lstStyle/>
          <a:p>
            <a:r>
              <a:rPr lang="en-US" sz="2800" dirty="0"/>
              <a:t>Nationalization Debate</a:t>
            </a:r>
          </a:p>
          <a:p>
            <a:r>
              <a:rPr lang="en-US" sz="2800" dirty="0"/>
              <a:t>Department (2004) /Ministry (2009) of Disinvestment deals with this.</a:t>
            </a:r>
          </a:p>
          <a:p>
            <a:r>
              <a:rPr lang="en-US" sz="2800" dirty="0"/>
              <a:t>In April 2016, the Ministry of Disinvestment was christened as Department of Investment and Public Asset Management (DIPAM).</a:t>
            </a:r>
          </a:p>
          <a:p>
            <a:pPr marL="514350" indent="-514350">
              <a:buFont typeface="+mj-lt"/>
              <a:buAutoNum type="arabicPeriod"/>
            </a:pPr>
            <a:r>
              <a:rPr lang="en-US" sz="2800" dirty="0"/>
              <a:t>Divestment of National Carrier – Air India</a:t>
            </a:r>
          </a:p>
          <a:p>
            <a:pPr marL="514350" indent="-514350">
              <a:buFont typeface="+mj-lt"/>
              <a:buAutoNum type="arabicPeriod"/>
            </a:pPr>
            <a:r>
              <a:rPr lang="en-US" sz="2800" dirty="0"/>
              <a:t>Divestment of Airports and Railway Stations</a:t>
            </a:r>
            <a:endParaRPr lang="en-IN" sz="2800" dirty="0"/>
          </a:p>
        </p:txBody>
      </p:sp>
    </p:spTree>
    <p:extLst>
      <p:ext uri="{BB962C8B-B14F-4D97-AF65-F5344CB8AC3E}">
        <p14:creationId xmlns:p14="http://schemas.microsoft.com/office/powerpoint/2010/main" val="1781901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Competitive Neutrality… </a:t>
            </a:r>
            <a:endParaRPr lang="en-IN" b="1" dirty="0"/>
          </a:p>
        </p:txBody>
      </p:sp>
      <p:sp>
        <p:nvSpPr>
          <p:cNvPr id="3" name="Content Placeholder 2"/>
          <p:cNvSpPr>
            <a:spLocks noGrp="1"/>
          </p:cNvSpPr>
          <p:nvPr>
            <p:ph idx="1"/>
          </p:nvPr>
        </p:nvSpPr>
        <p:spPr/>
        <p:txBody>
          <a:bodyPr>
            <a:normAutofit/>
          </a:bodyPr>
          <a:lstStyle/>
          <a:p>
            <a:r>
              <a:rPr lang="en-US" sz="2400" dirty="0"/>
              <a:t>Section 2(h) of the Competition Act, 2002</a:t>
            </a:r>
          </a:p>
          <a:p>
            <a:r>
              <a:rPr lang="en-US" sz="2400" dirty="0"/>
              <a:t>Definition of ‘Enterprise’</a:t>
            </a:r>
          </a:p>
          <a:p>
            <a:r>
              <a:rPr lang="en-US" sz="2400" dirty="0"/>
              <a:t>include even the department of Governments engaged in commercial activities only with an exception to activity of the Government relatable to the sovereign functions (all activities carried on by the departments of the Central Government dealing with atomic energy, currency, defence and space).</a:t>
            </a:r>
          </a:p>
          <a:p>
            <a:endParaRPr lang="en-US" sz="2400" dirty="0"/>
          </a:p>
          <a:p>
            <a:r>
              <a:rPr lang="en-US" sz="2400" dirty="0"/>
              <a:t>Competitive Neutrality Framework (CNF)</a:t>
            </a:r>
            <a:endParaRPr lang="en-IN" sz="2400" dirty="0"/>
          </a:p>
        </p:txBody>
      </p:sp>
    </p:spTree>
    <p:extLst>
      <p:ext uri="{BB962C8B-B14F-4D97-AF65-F5344CB8AC3E}">
        <p14:creationId xmlns:p14="http://schemas.microsoft.com/office/powerpoint/2010/main" val="343160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Energy Sector Reforms…</a:t>
            </a:r>
            <a:endParaRPr lang="en-IN" b="1" dirty="0"/>
          </a:p>
        </p:txBody>
      </p:sp>
      <p:sp>
        <p:nvSpPr>
          <p:cNvPr id="3" name="Content Placeholder 2"/>
          <p:cNvSpPr>
            <a:spLocks noGrp="1"/>
          </p:cNvSpPr>
          <p:nvPr>
            <p:ph idx="1"/>
          </p:nvPr>
        </p:nvSpPr>
        <p:spPr/>
        <p:txBody>
          <a:bodyPr>
            <a:normAutofit/>
          </a:bodyPr>
          <a:lstStyle/>
          <a:p>
            <a:r>
              <a:rPr lang="en-US" sz="3600" dirty="0"/>
              <a:t>Coal India Case</a:t>
            </a:r>
          </a:p>
          <a:p>
            <a:r>
              <a:rPr lang="en-US" sz="3600" dirty="0"/>
              <a:t>Oil and Gas</a:t>
            </a:r>
          </a:p>
          <a:p>
            <a:r>
              <a:rPr lang="en-US" sz="3600" dirty="0"/>
              <a:t>Electricity</a:t>
            </a:r>
          </a:p>
          <a:p>
            <a:r>
              <a:rPr lang="en-US" sz="3600" dirty="0"/>
              <a:t>Sectoral Gap</a:t>
            </a:r>
          </a:p>
          <a:p>
            <a:r>
              <a:rPr lang="en-US" sz="3600" dirty="0"/>
              <a:t>Renewables</a:t>
            </a:r>
          </a:p>
          <a:p>
            <a:endParaRPr lang="en-US" sz="3600" dirty="0"/>
          </a:p>
        </p:txBody>
      </p:sp>
    </p:spTree>
    <p:extLst>
      <p:ext uri="{BB962C8B-B14F-4D97-AF65-F5344CB8AC3E}">
        <p14:creationId xmlns:p14="http://schemas.microsoft.com/office/powerpoint/2010/main" val="184419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more examples..</a:t>
            </a:r>
            <a:endParaRPr lang="en-IN" dirty="0"/>
          </a:p>
        </p:txBody>
      </p:sp>
      <p:sp>
        <p:nvSpPr>
          <p:cNvPr id="3" name="Content Placeholder 2"/>
          <p:cNvSpPr>
            <a:spLocks noGrp="1"/>
          </p:cNvSpPr>
          <p:nvPr>
            <p:ph idx="1"/>
          </p:nvPr>
        </p:nvSpPr>
        <p:spPr/>
        <p:txBody>
          <a:bodyPr>
            <a:normAutofit/>
          </a:bodyPr>
          <a:lstStyle/>
          <a:p>
            <a:r>
              <a:rPr lang="en-US" sz="2800" dirty="0"/>
              <a:t>Telecommunications Sector</a:t>
            </a:r>
          </a:p>
          <a:p>
            <a:r>
              <a:rPr lang="en-US" sz="2800" dirty="0"/>
              <a:t>Insurance Sector</a:t>
            </a:r>
          </a:p>
          <a:p>
            <a:r>
              <a:rPr lang="en-US" sz="2800" dirty="0"/>
              <a:t>Transport </a:t>
            </a:r>
            <a:r>
              <a:rPr lang="en-IN" sz="2800" dirty="0"/>
              <a:t>Sector – Railways</a:t>
            </a:r>
          </a:p>
          <a:p>
            <a:r>
              <a:rPr lang="en-US" sz="2800" dirty="0"/>
              <a:t>Real Estate Sector</a:t>
            </a:r>
          </a:p>
          <a:p>
            <a:endParaRPr lang="en-US" sz="2800" dirty="0"/>
          </a:p>
          <a:p>
            <a:r>
              <a:rPr lang="en-US" sz="2800" dirty="0"/>
              <a:t>Public Procurement and SOEs</a:t>
            </a:r>
          </a:p>
        </p:txBody>
      </p:sp>
    </p:spTree>
    <p:extLst>
      <p:ext uri="{BB962C8B-B14F-4D97-AF65-F5344CB8AC3E}">
        <p14:creationId xmlns:p14="http://schemas.microsoft.com/office/powerpoint/2010/main" val="209509527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7F02B62C47A4291C07E0E26F559D7" ma:contentTypeVersion="0" ma:contentTypeDescription="Create a new document." ma:contentTypeScope="" ma:versionID="6713dbc9d3e89ee363bf31a3a46fc8f2">
  <xsd:schema xmlns:xsd="http://www.w3.org/2001/XMLSchema" xmlns:xs="http://www.w3.org/2001/XMLSchema" xmlns:p="http://schemas.microsoft.com/office/2006/metadata/properties" targetNamespace="http://schemas.microsoft.com/office/2006/metadata/properties" ma:root="true" ma:fieldsID="fec24b596f00f9089ba7029de868ddf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8F3BF2-6731-4E71-A032-D911773559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812C13D-6EFF-4280-A9BC-634F17BD558E}">
  <ds:schemaRefs>
    <ds:schemaRef ds:uri="http://schemas.microsoft.com/sharepoint/v3/contenttype/forms"/>
  </ds:schemaRefs>
</ds:datastoreItem>
</file>

<file path=customXml/itemProps3.xml><?xml version="1.0" encoding="utf-8"?>
<ds:datastoreItem xmlns:ds="http://schemas.openxmlformats.org/officeDocument/2006/customXml" ds:itemID="{403DDC9C-42E4-4740-A5AD-3C55D931CF75}">
  <ds:schemaRefs>
    <ds:schemaRef ds:uri="http://www.w3.org/XML/1998/namespac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133</TotalTime>
  <Words>1045</Words>
  <Application>Microsoft Office PowerPoint</Application>
  <PresentationFormat>Widescreen</PresentationFormat>
  <Paragraphs>77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Calibri Light</vt:lpstr>
      <vt:lpstr>Century Schoolbook</vt:lpstr>
      <vt:lpstr>Wingdings</vt:lpstr>
      <vt:lpstr>Retrospect</vt:lpstr>
      <vt:lpstr>Reforming SOEs in Asia: Lessons from Competition Law and Policy in India</vt:lpstr>
      <vt:lpstr>Introduction…</vt:lpstr>
      <vt:lpstr>The Concept of SOEs in India</vt:lpstr>
      <vt:lpstr>Reforms in SOEs…</vt:lpstr>
      <vt:lpstr>Categorization of CPSEs…</vt:lpstr>
      <vt:lpstr>Disinvestment of SOEs…</vt:lpstr>
      <vt:lpstr>Competitive Neutrality… </vt:lpstr>
      <vt:lpstr>Energy Sector Reforms…</vt:lpstr>
      <vt:lpstr>Some more examples..</vt:lpstr>
      <vt:lpstr>Conclusions…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Reforming SOEs in Asia: Lessons from Competition Law and Policy in India</dc:title>
  <dc:creator>Dr. Vijay Kumar Singh</dc:creator>
  <cp:lastModifiedBy>Widya Alwarritzi</cp:lastModifiedBy>
  <cp:revision>16</cp:revision>
  <dcterms:created xsi:type="dcterms:W3CDTF">2019-09-04T07:55:11Z</dcterms:created>
  <dcterms:modified xsi:type="dcterms:W3CDTF">2019-09-09T04:28:09Z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0x010100C9C7F02B62C47A4291C07E0E26F559D7</vt:lpwstr>
  </property>
  <property fmtid="{D5CDD505-2E9C-101B-9397-08002B2CF9AE}" pid="3" name="d61536b25a8a4fedb48bb564279be82a">
    <vt:lpwstr>ADBI|6ab333e4-840e-4a36-ad3a-4369eaad4122</vt:lpwstr>
  </property>
  <property fmtid="{D5CDD505-2E9C-101B-9397-08002B2CF9AE}" pid="4" name="j78542b1fffc4a1c84659474212e3133">
    <vt:lpwstr>ADBI|6ab333e4-840e-4a36-ad3a-4369eaad4122</vt:lpwstr>
  </property>
  <property fmtid="{D5CDD505-2E9C-101B-9397-08002B2CF9AE}" pid="5" name="TaxCatchAll">
    <vt:lpwstr>4;#ADBI;#3;#ADBI</vt:lpwstr>
  </property>
</Properties>
</file>