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drawing2.xml" ContentType="application/vnd.ms-office.drawingml.diagramDrawing+xml"/>
  <Override PartName="/ppt/diagrams/colors2.xml" ContentType="application/vnd.openxmlformats-officedocument.drawingml.diagramColors+xml"/>
  <Override PartName="/ppt/diagrams/quickStyle1.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54"/>
  </p:notesMasterIdLst>
  <p:sldIdLst>
    <p:sldId id="257" r:id="rId2"/>
    <p:sldId id="259" r:id="rId3"/>
    <p:sldId id="285" r:id="rId4"/>
    <p:sldId id="299" r:id="rId5"/>
    <p:sldId id="286" r:id="rId6"/>
    <p:sldId id="297" r:id="rId7"/>
    <p:sldId id="300" r:id="rId8"/>
    <p:sldId id="301" r:id="rId9"/>
    <p:sldId id="298" r:id="rId10"/>
    <p:sldId id="322" r:id="rId11"/>
    <p:sldId id="323" r:id="rId12"/>
    <p:sldId id="325" r:id="rId13"/>
    <p:sldId id="327" r:id="rId14"/>
    <p:sldId id="328" r:id="rId15"/>
    <p:sldId id="329" r:id="rId16"/>
    <p:sldId id="326" r:id="rId17"/>
    <p:sldId id="330" r:id="rId18"/>
    <p:sldId id="331" r:id="rId19"/>
    <p:sldId id="332" r:id="rId20"/>
    <p:sldId id="335" r:id="rId21"/>
    <p:sldId id="287" r:id="rId22"/>
    <p:sldId id="290" r:id="rId23"/>
    <p:sldId id="291" r:id="rId24"/>
    <p:sldId id="292" r:id="rId25"/>
    <p:sldId id="293" r:id="rId26"/>
    <p:sldId id="295" r:id="rId27"/>
    <p:sldId id="333" r:id="rId28"/>
    <p:sldId id="294" r:id="rId29"/>
    <p:sldId id="334" r:id="rId30"/>
    <p:sldId id="296" r:id="rId31"/>
    <p:sldId id="302" r:id="rId32"/>
    <p:sldId id="311" r:id="rId33"/>
    <p:sldId id="312" r:id="rId34"/>
    <p:sldId id="315" r:id="rId35"/>
    <p:sldId id="316" r:id="rId36"/>
    <p:sldId id="313" r:id="rId37"/>
    <p:sldId id="317" r:id="rId38"/>
    <p:sldId id="336" r:id="rId39"/>
    <p:sldId id="288" r:id="rId40"/>
    <p:sldId id="304" r:id="rId41"/>
    <p:sldId id="305" r:id="rId42"/>
    <p:sldId id="306" r:id="rId43"/>
    <p:sldId id="309" r:id="rId44"/>
    <p:sldId id="310" r:id="rId45"/>
    <p:sldId id="318" r:id="rId46"/>
    <p:sldId id="319" r:id="rId47"/>
    <p:sldId id="320" r:id="rId48"/>
    <p:sldId id="321" r:id="rId49"/>
    <p:sldId id="303" r:id="rId50"/>
    <p:sldId id="308" r:id="rId51"/>
    <p:sldId id="289" r:id="rId52"/>
    <p:sldId id="284"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81" d="100"/>
          <a:sy n="81" d="100"/>
        </p:scale>
        <p:origin x="75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customXml" Target="../customXml/item3.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CC0C7B-715B-4CF2-B845-EBAADA1A3116}"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AU"/>
        </a:p>
      </dgm:t>
    </dgm:pt>
    <dgm:pt modelId="{696F5CE1-274E-4B3B-B17C-2AE70C3B48B8}">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pPr algn="ctr"/>
          <a:r>
            <a:rPr lang="en-AU" b="1" dirty="0"/>
            <a:t>I: Reform of Electricity Supply Industry (ESI)</a:t>
          </a:r>
          <a:endParaRPr lang="en-AU" dirty="0"/>
        </a:p>
      </dgm:t>
    </dgm:pt>
    <dgm:pt modelId="{5F4234A3-68CC-487A-8F72-BC2B344D2948}" type="parTrans" cxnId="{B2EC1184-22CE-4855-BE85-1C6815009BB0}">
      <dgm:prSet/>
      <dgm:spPr/>
      <dgm:t>
        <a:bodyPr/>
        <a:lstStyle/>
        <a:p>
          <a:pPr algn="ctr"/>
          <a:endParaRPr lang="en-AU"/>
        </a:p>
      </dgm:t>
    </dgm:pt>
    <dgm:pt modelId="{3AAE98B1-FC35-4D5B-AB22-11DAF0708466}" type="sibTrans" cxnId="{B2EC1184-22CE-4855-BE85-1C6815009BB0}">
      <dgm:prSet/>
      <dgm:spPr/>
      <dgm:t>
        <a:bodyPr/>
        <a:lstStyle/>
        <a:p>
          <a:pPr algn="ctr"/>
          <a:endParaRPr lang="en-AU"/>
        </a:p>
      </dgm:t>
    </dgm:pt>
    <dgm:pt modelId="{A177D670-6D1D-461D-A1E6-B977227B3F68}">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pPr algn="ctr"/>
          <a:r>
            <a:rPr lang="en-AU" b="1" dirty="0"/>
            <a:t>II: Using EGAT as the primary power purchaser (1998-2001)</a:t>
          </a:r>
          <a:r>
            <a:rPr lang="en-AU" dirty="0"/>
            <a:t> </a:t>
          </a:r>
        </a:p>
      </dgm:t>
    </dgm:pt>
    <dgm:pt modelId="{FDEA76E9-51C8-43C0-8593-DA328CA3ED7E}" type="parTrans" cxnId="{6A6A5E3B-5108-469F-94AA-33306374226D}">
      <dgm:prSet/>
      <dgm:spPr/>
      <dgm:t>
        <a:bodyPr/>
        <a:lstStyle/>
        <a:p>
          <a:pPr algn="ctr"/>
          <a:endParaRPr lang="en-AU"/>
        </a:p>
      </dgm:t>
    </dgm:pt>
    <dgm:pt modelId="{BFA786B8-65C3-4C04-BA1C-CCE0A45B9DD0}" type="sibTrans" cxnId="{6A6A5E3B-5108-469F-94AA-33306374226D}">
      <dgm:prSet/>
      <dgm:spPr/>
      <dgm:t>
        <a:bodyPr/>
        <a:lstStyle/>
        <a:p>
          <a:pPr algn="ctr"/>
          <a:endParaRPr lang="en-AU"/>
        </a:p>
      </dgm:t>
    </dgm:pt>
    <dgm:pt modelId="{FB2AD7A6-E90E-4CE8-802C-CE52A76D2BB0}">
      <dgm:prSet phldrT="[Text]">
        <dgm:style>
          <a:lnRef idx="1">
            <a:schemeClr val="accent1"/>
          </a:lnRef>
          <a:fillRef idx="3">
            <a:schemeClr val="accent1"/>
          </a:fillRef>
          <a:effectRef idx="2">
            <a:schemeClr val="accent1"/>
          </a:effectRef>
          <a:fontRef idx="minor">
            <a:schemeClr val="lt1"/>
          </a:fontRef>
        </dgm:style>
      </dgm:prSet>
      <dgm:spPr/>
      <dgm:t>
        <a:bodyPr/>
        <a:lstStyle/>
        <a:p>
          <a:pPr algn="ctr"/>
          <a:r>
            <a:rPr lang="en-AU" b="1" dirty="0"/>
            <a:t>III: EGAT as the central supplier of power, with gradual introduction of competition. (2001-2003)</a:t>
          </a:r>
          <a:r>
            <a:rPr lang="en-AU" dirty="0"/>
            <a:t> </a:t>
          </a:r>
        </a:p>
      </dgm:t>
    </dgm:pt>
    <dgm:pt modelId="{EBBF5F4C-FFEB-4574-A9BF-C7227387C9F3}" type="parTrans" cxnId="{4FDFBD72-7981-4BA0-AE64-92ED9AA8F101}">
      <dgm:prSet/>
      <dgm:spPr/>
      <dgm:t>
        <a:bodyPr/>
        <a:lstStyle/>
        <a:p>
          <a:pPr algn="ctr"/>
          <a:endParaRPr lang="en-AU"/>
        </a:p>
      </dgm:t>
    </dgm:pt>
    <dgm:pt modelId="{1C417872-8EA2-4958-9A7F-BDA63119BB9B}" type="sibTrans" cxnId="{4FDFBD72-7981-4BA0-AE64-92ED9AA8F101}">
      <dgm:prSet/>
      <dgm:spPr/>
      <dgm:t>
        <a:bodyPr/>
        <a:lstStyle/>
        <a:p>
          <a:pPr algn="ctr"/>
          <a:endParaRPr lang="en-AU"/>
        </a:p>
      </dgm:t>
    </dgm:pt>
    <dgm:pt modelId="{27DE2FEA-C276-4FB0-89D4-145D950C994E}">
      <dgm:prSet phldrT="[Text]">
        <dgm:style>
          <a:lnRef idx="1">
            <a:schemeClr val="accent1"/>
          </a:lnRef>
          <a:fillRef idx="3">
            <a:schemeClr val="accent1"/>
          </a:fillRef>
          <a:effectRef idx="2">
            <a:schemeClr val="accent1"/>
          </a:effectRef>
          <a:fontRef idx="minor">
            <a:schemeClr val="lt1"/>
          </a:fontRef>
        </dgm:style>
      </dgm:prSet>
      <dgm:spPr>
        <a:solidFill>
          <a:srgbClr val="FF0000"/>
        </a:solidFill>
      </dgm:spPr>
      <dgm:t>
        <a:bodyPr/>
        <a:lstStyle/>
        <a:p>
          <a:pPr algn="ctr"/>
          <a:r>
            <a:rPr lang="en-AU" b="1" dirty="0"/>
            <a:t>IV: Competitive wholesale power pool / introduction of retail competition (From year 2003 onward)</a:t>
          </a:r>
          <a:endParaRPr lang="en-AU" dirty="0"/>
        </a:p>
      </dgm:t>
    </dgm:pt>
    <dgm:pt modelId="{B2EB2C40-2DAA-4E61-A18B-7E53607C1A4B}" type="parTrans" cxnId="{F1EF9447-C583-47EE-BBEC-AEF4DD0A719D}">
      <dgm:prSet/>
      <dgm:spPr/>
      <dgm:t>
        <a:bodyPr/>
        <a:lstStyle/>
        <a:p>
          <a:pPr algn="ctr"/>
          <a:endParaRPr lang="en-AU"/>
        </a:p>
      </dgm:t>
    </dgm:pt>
    <dgm:pt modelId="{BC03D0F2-2876-46BB-961D-0A6590A55B43}" type="sibTrans" cxnId="{F1EF9447-C583-47EE-BBEC-AEF4DD0A719D}">
      <dgm:prSet/>
      <dgm:spPr/>
      <dgm:t>
        <a:bodyPr/>
        <a:lstStyle/>
        <a:p>
          <a:pPr algn="ctr"/>
          <a:endParaRPr lang="en-AU"/>
        </a:p>
      </dgm:t>
    </dgm:pt>
    <dgm:pt modelId="{C369C038-96BF-425E-B951-CDE117FB2925}" type="pres">
      <dgm:prSet presAssocID="{76CC0C7B-715B-4CF2-B845-EBAADA1A3116}" presName="Name0" presStyleCnt="0">
        <dgm:presLayoutVars>
          <dgm:dir/>
          <dgm:resizeHandles val="exact"/>
        </dgm:presLayoutVars>
      </dgm:prSet>
      <dgm:spPr/>
    </dgm:pt>
    <dgm:pt modelId="{F9B13721-8EEB-4B6B-9009-EADBDF76F7A1}" type="pres">
      <dgm:prSet presAssocID="{696F5CE1-274E-4B3B-B17C-2AE70C3B48B8}" presName="node" presStyleLbl="node1" presStyleIdx="0" presStyleCnt="4">
        <dgm:presLayoutVars>
          <dgm:bulletEnabled val="1"/>
        </dgm:presLayoutVars>
      </dgm:prSet>
      <dgm:spPr/>
    </dgm:pt>
    <dgm:pt modelId="{7B3B8275-F642-4CA0-9149-E8CF5DF9C131}" type="pres">
      <dgm:prSet presAssocID="{3AAE98B1-FC35-4D5B-AB22-11DAF0708466}" presName="sibTrans" presStyleLbl="sibTrans2D1" presStyleIdx="0" presStyleCnt="3"/>
      <dgm:spPr/>
    </dgm:pt>
    <dgm:pt modelId="{5540A6CD-CAB4-4251-A12E-EC6EB1DD4C28}" type="pres">
      <dgm:prSet presAssocID="{3AAE98B1-FC35-4D5B-AB22-11DAF0708466}" presName="connectorText" presStyleLbl="sibTrans2D1" presStyleIdx="0" presStyleCnt="3"/>
      <dgm:spPr/>
    </dgm:pt>
    <dgm:pt modelId="{9C86A33B-AAFD-4235-9FE4-A7DD2DD694F2}" type="pres">
      <dgm:prSet presAssocID="{A177D670-6D1D-461D-A1E6-B977227B3F68}" presName="node" presStyleLbl="node1" presStyleIdx="1" presStyleCnt="4">
        <dgm:presLayoutVars>
          <dgm:bulletEnabled val="1"/>
        </dgm:presLayoutVars>
      </dgm:prSet>
      <dgm:spPr/>
    </dgm:pt>
    <dgm:pt modelId="{778D7D3E-B9AE-4E17-AA31-5B336475A824}" type="pres">
      <dgm:prSet presAssocID="{BFA786B8-65C3-4C04-BA1C-CCE0A45B9DD0}" presName="sibTrans" presStyleLbl="sibTrans2D1" presStyleIdx="1" presStyleCnt="3"/>
      <dgm:spPr/>
    </dgm:pt>
    <dgm:pt modelId="{A4705177-A8FB-4057-A2EC-0B41DC851BC7}" type="pres">
      <dgm:prSet presAssocID="{BFA786B8-65C3-4C04-BA1C-CCE0A45B9DD0}" presName="connectorText" presStyleLbl="sibTrans2D1" presStyleIdx="1" presStyleCnt="3"/>
      <dgm:spPr/>
    </dgm:pt>
    <dgm:pt modelId="{45FB517D-8889-4D84-BD7F-81F977E43697}" type="pres">
      <dgm:prSet presAssocID="{FB2AD7A6-E90E-4CE8-802C-CE52A76D2BB0}" presName="node" presStyleLbl="node1" presStyleIdx="2" presStyleCnt="4">
        <dgm:presLayoutVars>
          <dgm:bulletEnabled val="1"/>
        </dgm:presLayoutVars>
      </dgm:prSet>
      <dgm:spPr/>
    </dgm:pt>
    <dgm:pt modelId="{CC6A877C-5275-496F-9DDF-DC9F735985F1}" type="pres">
      <dgm:prSet presAssocID="{1C417872-8EA2-4958-9A7F-BDA63119BB9B}" presName="sibTrans" presStyleLbl="sibTrans2D1" presStyleIdx="2" presStyleCnt="3"/>
      <dgm:spPr/>
    </dgm:pt>
    <dgm:pt modelId="{90C4EE40-8CA3-4157-A886-073D07971E89}" type="pres">
      <dgm:prSet presAssocID="{1C417872-8EA2-4958-9A7F-BDA63119BB9B}" presName="connectorText" presStyleLbl="sibTrans2D1" presStyleIdx="2" presStyleCnt="3"/>
      <dgm:spPr/>
    </dgm:pt>
    <dgm:pt modelId="{0D793BA6-AA15-45E8-99A9-95E84632C991}" type="pres">
      <dgm:prSet presAssocID="{27DE2FEA-C276-4FB0-89D4-145D950C994E}" presName="node" presStyleLbl="node1" presStyleIdx="3" presStyleCnt="4">
        <dgm:presLayoutVars>
          <dgm:bulletEnabled val="1"/>
        </dgm:presLayoutVars>
      </dgm:prSet>
      <dgm:spPr/>
    </dgm:pt>
  </dgm:ptLst>
  <dgm:cxnLst>
    <dgm:cxn modelId="{01EDB402-4889-4F20-A18A-D09BFF3DFFF9}" type="presOf" srcId="{A177D670-6D1D-461D-A1E6-B977227B3F68}" destId="{9C86A33B-AAFD-4235-9FE4-A7DD2DD694F2}" srcOrd="0" destOrd="0" presId="urn:microsoft.com/office/officeart/2005/8/layout/process1"/>
    <dgm:cxn modelId="{6A6A5E3B-5108-469F-94AA-33306374226D}" srcId="{76CC0C7B-715B-4CF2-B845-EBAADA1A3116}" destId="{A177D670-6D1D-461D-A1E6-B977227B3F68}" srcOrd="1" destOrd="0" parTransId="{FDEA76E9-51C8-43C0-8593-DA328CA3ED7E}" sibTransId="{BFA786B8-65C3-4C04-BA1C-CCE0A45B9DD0}"/>
    <dgm:cxn modelId="{5833E95E-83E0-4DF7-A2F6-1ECF46F2D4C5}" type="presOf" srcId="{27DE2FEA-C276-4FB0-89D4-145D950C994E}" destId="{0D793BA6-AA15-45E8-99A9-95E84632C991}" srcOrd="0" destOrd="0" presId="urn:microsoft.com/office/officeart/2005/8/layout/process1"/>
    <dgm:cxn modelId="{78041A41-A839-422C-AD44-E28907F278AF}" type="presOf" srcId="{1C417872-8EA2-4958-9A7F-BDA63119BB9B}" destId="{CC6A877C-5275-496F-9DDF-DC9F735985F1}" srcOrd="0" destOrd="0" presId="urn:microsoft.com/office/officeart/2005/8/layout/process1"/>
    <dgm:cxn modelId="{9482A861-2104-4FBA-BD34-B8FE864A3EA3}" type="presOf" srcId="{1C417872-8EA2-4958-9A7F-BDA63119BB9B}" destId="{90C4EE40-8CA3-4157-A886-073D07971E89}" srcOrd="1" destOrd="0" presId="urn:microsoft.com/office/officeart/2005/8/layout/process1"/>
    <dgm:cxn modelId="{7E7F4D65-0C1D-4447-B9F3-A57AB1F592EA}" type="presOf" srcId="{3AAE98B1-FC35-4D5B-AB22-11DAF0708466}" destId="{7B3B8275-F642-4CA0-9149-E8CF5DF9C131}" srcOrd="0" destOrd="0" presId="urn:microsoft.com/office/officeart/2005/8/layout/process1"/>
    <dgm:cxn modelId="{F1EF9447-C583-47EE-BBEC-AEF4DD0A719D}" srcId="{76CC0C7B-715B-4CF2-B845-EBAADA1A3116}" destId="{27DE2FEA-C276-4FB0-89D4-145D950C994E}" srcOrd="3" destOrd="0" parTransId="{B2EB2C40-2DAA-4E61-A18B-7E53607C1A4B}" sibTransId="{BC03D0F2-2876-46BB-961D-0A6590A55B43}"/>
    <dgm:cxn modelId="{B1AC6B6B-5750-4769-9712-DACEDF40DD52}" type="presOf" srcId="{76CC0C7B-715B-4CF2-B845-EBAADA1A3116}" destId="{C369C038-96BF-425E-B951-CDE117FB2925}" srcOrd="0" destOrd="0" presId="urn:microsoft.com/office/officeart/2005/8/layout/process1"/>
    <dgm:cxn modelId="{4B32A651-D82C-41CE-BC6B-6ED6456D0F94}" type="presOf" srcId="{696F5CE1-274E-4B3B-B17C-2AE70C3B48B8}" destId="{F9B13721-8EEB-4B6B-9009-EADBDF76F7A1}" srcOrd="0" destOrd="0" presId="urn:microsoft.com/office/officeart/2005/8/layout/process1"/>
    <dgm:cxn modelId="{4FDFBD72-7981-4BA0-AE64-92ED9AA8F101}" srcId="{76CC0C7B-715B-4CF2-B845-EBAADA1A3116}" destId="{FB2AD7A6-E90E-4CE8-802C-CE52A76D2BB0}" srcOrd="2" destOrd="0" parTransId="{EBBF5F4C-FFEB-4574-A9BF-C7227387C9F3}" sibTransId="{1C417872-8EA2-4958-9A7F-BDA63119BB9B}"/>
    <dgm:cxn modelId="{657C0C75-A506-4326-B50A-BF0C8A67E145}" type="presOf" srcId="{FB2AD7A6-E90E-4CE8-802C-CE52A76D2BB0}" destId="{45FB517D-8889-4D84-BD7F-81F977E43697}" srcOrd="0" destOrd="0" presId="urn:microsoft.com/office/officeart/2005/8/layout/process1"/>
    <dgm:cxn modelId="{B2EC1184-22CE-4855-BE85-1C6815009BB0}" srcId="{76CC0C7B-715B-4CF2-B845-EBAADA1A3116}" destId="{696F5CE1-274E-4B3B-B17C-2AE70C3B48B8}" srcOrd="0" destOrd="0" parTransId="{5F4234A3-68CC-487A-8F72-BC2B344D2948}" sibTransId="{3AAE98B1-FC35-4D5B-AB22-11DAF0708466}"/>
    <dgm:cxn modelId="{F9D6D690-5018-45C1-BBD8-BB61FA1C0D8E}" type="presOf" srcId="{BFA786B8-65C3-4C04-BA1C-CCE0A45B9DD0}" destId="{A4705177-A8FB-4057-A2EC-0B41DC851BC7}" srcOrd="1" destOrd="0" presId="urn:microsoft.com/office/officeart/2005/8/layout/process1"/>
    <dgm:cxn modelId="{CB90C697-4683-4E40-B7B2-B19423398CA8}" type="presOf" srcId="{3AAE98B1-FC35-4D5B-AB22-11DAF0708466}" destId="{5540A6CD-CAB4-4251-A12E-EC6EB1DD4C28}" srcOrd="1" destOrd="0" presId="urn:microsoft.com/office/officeart/2005/8/layout/process1"/>
    <dgm:cxn modelId="{33F6DAD5-5024-4911-9491-1343555D2718}" type="presOf" srcId="{BFA786B8-65C3-4C04-BA1C-CCE0A45B9DD0}" destId="{778D7D3E-B9AE-4E17-AA31-5B336475A824}" srcOrd="0" destOrd="0" presId="urn:microsoft.com/office/officeart/2005/8/layout/process1"/>
    <dgm:cxn modelId="{A975F783-1713-4A05-AFD9-D50C18D23774}" type="presParOf" srcId="{C369C038-96BF-425E-B951-CDE117FB2925}" destId="{F9B13721-8EEB-4B6B-9009-EADBDF76F7A1}" srcOrd="0" destOrd="0" presId="urn:microsoft.com/office/officeart/2005/8/layout/process1"/>
    <dgm:cxn modelId="{46855764-988C-47FB-A055-ECF8C7A5B003}" type="presParOf" srcId="{C369C038-96BF-425E-B951-CDE117FB2925}" destId="{7B3B8275-F642-4CA0-9149-E8CF5DF9C131}" srcOrd="1" destOrd="0" presId="urn:microsoft.com/office/officeart/2005/8/layout/process1"/>
    <dgm:cxn modelId="{13D8C2B8-07EB-4202-971E-5E4827B14FBA}" type="presParOf" srcId="{7B3B8275-F642-4CA0-9149-E8CF5DF9C131}" destId="{5540A6CD-CAB4-4251-A12E-EC6EB1DD4C28}" srcOrd="0" destOrd="0" presId="urn:microsoft.com/office/officeart/2005/8/layout/process1"/>
    <dgm:cxn modelId="{E67FC40D-AE39-49B9-84DD-F8C89C1DF3F1}" type="presParOf" srcId="{C369C038-96BF-425E-B951-CDE117FB2925}" destId="{9C86A33B-AAFD-4235-9FE4-A7DD2DD694F2}" srcOrd="2" destOrd="0" presId="urn:microsoft.com/office/officeart/2005/8/layout/process1"/>
    <dgm:cxn modelId="{5546B02D-2DAD-490C-9376-F02DB06F2ED5}" type="presParOf" srcId="{C369C038-96BF-425E-B951-CDE117FB2925}" destId="{778D7D3E-B9AE-4E17-AA31-5B336475A824}" srcOrd="3" destOrd="0" presId="urn:microsoft.com/office/officeart/2005/8/layout/process1"/>
    <dgm:cxn modelId="{C4629032-E680-46C6-A574-80DCBA282C9D}" type="presParOf" srcId="{778D7D3E-B9AE-4E17-AA31-5B336475A824}" destId="{A4705177-A8FB-4057-A2EC-0B41DC851BC7}" srcOrd="0" destOrd="0" presId="urn:microsoft.com/office/officeart/2005/8/layout/process1"/>
    <dgm:cxn modelId="{B30AA054-0E56-43DD-8862-526D899A17C4}" type="presParOf" srcId="{C369C038-96BF-425E-B951-CDE117FB2925}" destId="{45FB517D-8889-4D84-BD7F-81F977E43697}" srcOrd="4" destOrd="0" presId="urn:microsoft.com/office/officeart/2005/8/layout/process1"/>
    <dgm:cxn modelId="{0DB9BA9F-82A4-4D0D-A93A-1B71CC58F73C}" type="presParOf" srcId="{C369C038-96BF-425E-B951-CDE117FB2925}" destId="{CC6A877C-5275-496F-9DDF-DC9F735985F1}" srcOrd="5" destOrd="0" presId="urn:microsoft.com/office/officeart/2005/8/layout/process1"/>
    <dgm:cxn modelId="{22CAD4E3-8598-4A0C-AE7F-385355C783F6}" type="presParOf" srcId="{CC6A877C-5275-496F-9DDF-DC9F735985F1}" destId="{90C4EE40-8CA3-4157-A886-073D07971E89}" srcOrd="0" destOrd="0" presId="urn:microsoft.com/office/officeart/2005/8/layout/process1"/>
    <dgm:cxn modelId="{B89D6308-8E2B-4F5F-9B34-0878CB3F1D1A}" type="presParOf" srcId="{C369C038-96BF-425E-B951-CDE117FB2925}" destId="{0D793BA6-AA15-45E8-99A9-95E84632C991}"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CE71B9-E7E9-4175-B5E6-798B405D257B}" type="doc">
      <dgm:prSet loTypeId="urn:microsoft.com/office/officeart/2005/8/layout/orgChart1" loCatId="hierarchy" qsTypeId="urn:microsoft.com/office/officeart/2005/8/quickstyle/simple1" qsCatId="simple" csTypeId="urn:microsoft.com/office/officeart/2005/8/colors/colorful3" csCatId="colorful" phldr="1"/>
      <dgm:spPr/>
      <dgm:t>
        <a:bodyPr/>
        <a:lstStyle/>
        <a:p>
          <a:endParaRPr lang="en-US"/>
        </a:p>
      </dgm:t>
    </dgm:pt>
    <dgm:pt modelId="{C1A07FB5-40C7-4EEA-A5DE-0690CFE87BFB}">
      <dgm:prSet phldrT="[Text]" custT="1"/>
      <dgm:spPr/>
      <dgm:t>
        <a:bodyPr/>
        <a:lstStyle/>
        <a:p>
          <a:r>
            <a:rPr lang="en-US" sz="3200" dirty="0"/>
            <a:t>NBTC</a:t>
          </a:r>
        </a:p>
      </dgm:t>
    </dgm:pt>
    <dgm:pt modelId="{7187DBE6-B3F1-4BE6-BC89-BF5637B5F90D}" type="parTrans" cxnId="{301BE993-F869-47DD-AB79-FB2F2F752EF0}">
      <dgm:prSet/>
      <dgm:spPr/>
      <dgm:t>
        <a:bodyPr/>
        <a:lstStyle/>
        <a:p>
          <a:endParaRPr lang="en-US" sz="1800"/>
        </a:p>
      </dgm:t>
    </dgm:pt>
    <dgm:pt modelId="{368F410A-44AD-4874-A590-AF502D475369}" type="sibTrans" cxnId="{301BE993-F869-47DD-AB79-FB2F2F752EF0}">
      <dgm:prSet/>
      <dgm:spPr/>
      <dgm:t>
        <a:bodyPr/>
        <a:lstStyle/>
        <a:p>
          <a:endParaRPr lang="en-US" sz="1800"/>
        </a:p>
      </dgm:t>
    </dgm:pt>
    <dgm:pt modelId="{65BBCE83-7F41-4BFC-919A-F945CE620D2D}">
      <dgm:prSet phldrT="[Text]" custT="1"/>
      <dgm:spPr/>
      <dgm:t>
        <a:bodyPr/>
        <a:lstStyle/>
        <a:p>
          <a:r>
            <a:rPr lang="en-US" sz="2800" dirty="0"/>
            <a:t>Telecom</a:t>
          </a:r>
        </a:p>
      </dgm:t>
    </dgm:pt>
    <dgm:pt modelId="{77632679-6930-4D2E-B277-88EA7EB6B91E}" type="parTrans" cxnId="{DFCF7ECD-44A0-4CE8-864D-0528E6974A2A}">
      <dgm:prSet/>
      <dgm:spPr/>
      <dgm:t>
        <a:bodyPr/>
        <a:lstStyle/>
        <a:p>
          <a:endParaRPr lang="en-US" sz="1800"/>
        </a:p>
      </dgm:t>
    </dgm:pt>
    <dgm:pt modelId="{B10BE597-C905-4B99-87FA-6A9BB42958AB}" type="sibTrans" cxnId="{DFCF7ECD-44A0-4CE8-864D-0528E6974A2A}">
      <dgm:prSet/>
      <dgm:spPr/>
      <dgm:t>
        <a:bodyPr/>
        <a:lstStyle/>
        <a:p>
          <a:endParaRPr lang="en-US" sz="1800"/>
        </a:p>
      </dgm:t>
    </dgm:pt>
    <dgm:pt modelId="{65D15487-6C9B-4682-A558-862FD4DB234E}">
      <dgm:prSet phldrT="[Text]" custT="1"/>
      <dgm:spPr/>
      <dgm:t>
        <a:bodyPr/>
        <a:lstStyle/>
        <a:p>
          <a:r>
            <a:rPr lang="en-US" sz="2800" dirty="0"/>
            <a:t>Broadcasting</a:t>
          </a:r>
        </a:p>
      </dgm:t>
    </dgm:pt>
    <dgm:pt modelId="{39C6ACF0-C102-4D07-8C6B-D9DDAABECEA9}" type="parTrans" cxnId="{26429DCA-96ED-4092-BD4D-A27C514D6EEF}">
      <dgm:prSet/>
      <dgm:spPr/>
      <dgm:t>
        <a:bodyPr/>
        <a:lstStyle/>
        <a:p>
          <a:endParaRPr lang="en-US" sz="1800"/>
        </a:p>
      </dgm:t>
    </dgm:pt>
    <dgm:pt modelId="{ED5AC8DE-4C2E-423A-A9E9-ED1172AE2DF9}" type="sibTrans" cxnId="{26429DCA-96ED-4092-BD4D-A27C514D6EEF}">
      <dgm:prSet/>
      <dgm:spPr/>
      <dgm:t>
        <a:bodyPr/>
        <a:lstStyle/>
        <a:p>
          <a:endParaRPr lang="en-US" sz="1800"/>
        </a:p>
      </dgm:t>
    </dgm:pt>
    <dgm:pt modelId="{E11198C0-8116-4716-B824-3912D6D4C7A6}">
      <dgm:prSet phldrT="[Text]" custT="1"/>
      <dgm:spPr/>
      <dgm:t>
        <a:bodyPr/>
        <a:lstStyle/>
        <a:p>
          <a:r>
            <a:rPr lang="en-US" sz="2800" dirty="0"/>
            <a:t>Spectrum Management</a:t>
          </a:r>
        </a:p>
      </dgm:t>
    </dgm:pt>
    <dgm:pt modelId="{7C14E4C8-6D32-437F-9494-A5302611E12A}" type="parTrans" cxnId="{185B20B0-3164-42FE-95A7-78F1CC64E7C5}">
      <dgm:prSet/>
      <dgm:spPr/>
      <dgm:t>
        <a:bodyPr/>
        <a:lstStyle/>
        <a:p>
          <a:endParaRPr lang="en-US" sz="1800"/>
        </a:p>
      </dgm:t>
    </dgm:pt>
    <dgm:pt modelId="{BFADC262-C06D-4B44-9529-C1B2E2651759}" type="sibTrans" cxnId="{185B20B0-3164-42FE-95A7-78F1CC64E7C5}">
      <dgm:prSet/>
      <dgm:spPr/>
      <dgm:t>
        <a:bodyPr/>
        <a:lstStyle/>
        <a:p>
          <a:endParaRPr lang="en-US" sz="1800"/>
        </a:p>
      </dgm:t>
    </dgm:pt>
    <dgm:pt modelId="{0BC1D339-9F54-48FA-BE29-EC7F5ACB5811}" type="pres">
      <dgm:prSet presAssocID="{E0CE71B9-E7E9-4175-B5E6-798B405D257B}" presName="hierChild1" presStyleCnt="0">
        <dgm:presLayoutVars>
          <dgm:orgChart val="1"/>
          <dgm:chPref val="1"/>
          <dgm:dir/>
          <dgm:animOne val="branch"/>
          <dgm:animLvl val="lvl"/>
          <dgm:resizeHandles/>
        </dgm:presLayoutVars>
      </dgm:prSet>
      <dgm:spPr/>
    </dgm:pt>
    <dgm:pt modelId="{03E77B26-2511-4247-8315-1B9823DB3D9A}" type="pres">
      <dgm:prSet presAssocID="{C1A07FB5-40C7-4EEA-A5DE-0690CFE87BFB}" presName="hierRoot1" presStyleCnt="0">
        <dgm:presLayoutVars>
          <dgm:hierBranch val="init"/>
        </dgm:presLayoutVars>
      </dgm:prSet>
      <dgm:spPr/>
    </dgm:pt>
    <dgm:pt modelId="{4752296F-11CA-4F41-A609-1AA936AEEAAE}" type="pres">
      <dgm:prSet presAssocID="{C1A07FB5-40C7-4EEA-A5DE-0690CFE87BFB}" presName="rootComposite1" presStyleCnt="0"/>
      <dgm:spPr/>
    </dgm:pt>
    <dgm:pt modelId="{CF6EC51E-C54B-41F1-B755-D767778EED36}" type="pres">
      <dgm:prSet presAssocID="{C1A07FB5-40C7-4EEA-A5DE-0690CFE87BFB}" presName="rootText1" presStyleLbl="node0" presStyleIdx="0" presStyleCnt="1">
        <dgm:presLayoutVars>
          <dgm:chPref val="3"/>
        </dgm:presLayoutVars>
      </dgm:prSet>
      <dgm:spPr/>
    </dgm:pt>
    <dgm:pt modelId="{07815690-4F1E-4C3F-9A53-856AA697791A}" type="pres">
      <dgm:prSet presAssocID="{C1A07FB5-40C7-4EEA-A5DE-0690CFE87BFB}" presName="rootConnector1" presStyleLbl="node1" presStyleIdx="0" presStyleCnt="0"/>
      <dgm:spPr/>
    </dgm:pt>
    <dgm:pt modelId="{10D6A132-6E7F-4744-BF5C-B42DD0542C47}" type="pres">
      <dgm:prSet presAssocID="{C1A07FB5-40C7-4EEA-A5DE-0690CFE87BFB}" presName="hierChild2" presStyleCnt="0"/>
      <dgm:spPr/>
    </dgm:pt>
    <dgm:pt modelId="{5BA6F8C8-0674-425F-ABD1-023C08EF6388}" type="pres">
      <dgm:prSet presAssocID="{77632679-6930-4D2E-B277-88EA7EB6B91E}" presName="Name37" presStyleLbl="parChTrans1D2" presStyleIdx="0" presStyleCnt="3"/>
      <dgm:spPr/>
    </dgm:pt>
    <dgm:pt modelId="{B41BEBE6-47FB-4592-905D-FEF3584D455B}" type="pres">
      <dgm:prSet presAssocID="{65BBCE83-7F41-4BFC-919A-F945CE620D2D}" presName="hierRoot2" presStyleCnt="0">
        <dgm:presLayoutVars>
          <dgm:hierBranch val="init"/>
        </dgm:presLayoutVars>
      </dgm:prSet>
      <dgm:spPr/>
    </dgm:pt>
    <dgm:pt modelId="{C5ABD7CA-82A6-423E-9589-C467157328A2}" type="pres">
      <dgm:prSet presAssocID="{65BBCE83-7F41-4BFC-919A-F945CE620D2D}" presName="rootComposite" presStyleCnt="0"/>
      <dgm:spPr/>
    </dgm:pt>
    <dgm:pt modelId="{87DEF063-9693-46D5-AFA3-B7DCCE13D6AE}" type="pres">
      <dgm:prSet presAssocID="{65BBCE83-7F41-4BFC-919A-F945CE620D2D}" presName="rootText" presStyleLbl="node2" presStyleIdx="0" presStyleCnt="3">
        <dgm:presLayoutVars>
          <dgm:chPref val="3"/>
        </dgm:presLayoutVars>
      </dgm:prSet>
      <dgm:spPr/>
    </dgm:pt>
    <dgm:pt modelId="{B60EC8BC-7BC5-495A-9DE1-754F9B3D3F6C}" type="pres">
      <dgm:prSet presAssocID="{65BBCE83-7F41-4BFC-919A-F945CE620D2D}" presName="rootConnector" presStyleLbl="node2" presStyleIdx="0" presStyleCnt="3"/>
      <dgm:spPr/>
    </dgm:pt>
    <dgm:pt modelId="{A1B77A1E-B17A-41CE-A7BE-18ECF347C942}" type="pres">
      <dgm:prSet presAssocID="{65BBCE83-7F41-4BFC-919A-F945CE620D2D}" presName="hierChild4" presStyleCnt="0"/>
      <dgm:spPr/>
    </dgm:pt>
    <dgm:pt modelId="{63B02D0C-B2F7-4618-A422-3D89D5737855}" type="pres">
      <dgm:prSet presAssocID="{65BBCE83-7F41-4BFC-919A-F945CE620D2D}" presName="hierChild5" presStyleCnt="0"/>
      <dgm:spPr/>
    </dgm:pt>
    <dgm:pt modelId="{E7B8D5C3-8DB8-4823-99A9-3989DF4DD111}" type="pres">
      <dgm:prSet presAssocID="{39C6ACF0-C102-4D07-8C6B-D9DDAABECEA9}" presName="Name37" presStyleLbl="parChTrans1D2" presStyleIdx="1" presStyleCnt="3"/>
      <dgm:spPr/>
    </dgm:pt>
    <dgm:pt modelId="{1E162FD7-3E56-4B3F-9591-1F05182EF91A}" type="pres">
      <dgm:prSet presAssocID="{65D15487-6C9B-4682-A558-862FD4DB234E}" presName="hierRoot2" presStyleCnt="0">
        <dgm:presLayoutVars>
          <dgm:hierBranch val="init"/>
        </dgm:presLayoutVars>
      </dgm:prSet>
      <dgm:spPr/>
    </dgm:pt>
    <dgm:pt modelId="{0E4546C9-245D-4B2C-8CF6-7FF9DA4C2F20}" type="pres">
      <dgm:prSet presAssocID="{65D15487-6C9B-4682-A558-862FD4DB234E}" presName="rootComposite" presStyleCnt="0"/>
      <dgm:spPr/>
    </dgm:pt>
    <dgm:pt modelId="{F473C49D-F7BC-41EA-BD5B-1F03CEBF3264}" type="pres">
      <dgm:prSet presAssocID="{65D15487-6C9B-4682-A558-862FD4DB234E}" presName="rootText" presStyleLbl="node2" presStyleIdx="1" presStyleCnt="3">
        <dgm:presLayoutVars>
          <dgm:chPref val="3"/>
        </dgm:presLayoutVars>
      </dgm:prSet>
      <dgm:spPr/>
    </dgm:pt>
    <dgm:pt modelId="{BCF13A88-5669-4E10-B91C-82745E16EB1F}" type="pres">
      <dgm:prSet presAssocID="{65D15487-6C9B-4682-A558-862FD4DB234E}" presName="rootConnector" presStyleLbl="node2" presStyleIdx="1" presStyleCnt="3"/>
      <dgm:spPr/>
    </dgm:pt>
    <dgm:pt modelId="{2CFA35EF-5A40-4F32-9BE0-A293CFF9D8AF}" type="pres">
      <dgm:prSet presAssocID="{65D15487-6C9B-4682-A558-862FD4DB234E}" presName="hierChild4" presStyleCnt="0"/>
      <dgm:spPr/>
    </dgm:pt>
    <dgm:pt modelId="{E48B32CC-DDB5-40C6-AA59-C1B5F088CC4E}" type="pres">
      <dgm:prSet presAssocID="{65D15487-6C9B-4682-A558-862FD4DB234E}" presName="hierChild5" presStyleCnt="0"/>
      <dgm:spPr/>
    </dgm:pt>
    <dgm:pt modelId="{8B62E59A-D9B9-4BE4-A0B2-6B98468727C7}" type="pres">
      <dgm:prSet presAssocID="{7C14E4C8-6D32-437F-9494-A5302611E12A}" presName="Name37" presStyleLbl="parChTrans1D2" presStyleIdx="2" presStyleCnt="3"/>
      <dgm:spPr/>
    </dgm:pt>
    <dgm:pt modelId="{6D9AC968-77F0-43CD-A9B4-649D8286FE38}" type="pres">
      <dgm:prSet presAssocID="{E11198C0-8116-4716-B824-3912D6D4C7A6}" presName="hierRoot2" presStyleCnt="0">
        <dgm:presLayoutVars>
          <dgm:hierBranch val="init"/>
        </dgm:presLayoutVars>
      </dgm:prSet>
      <dgm:spPr/>
    </dgm:pt>
    <dgm:pt modelId="{F30A8878-ADA7-4CCB-BDF6-DA58DB9314A1}" type="pres">
      <dgm:prSet presAssocID="{E11198C0-8116-4716-B824-3912D6D4C7A6}" presName="rootComposite" presStyleCnt="0"/>
      <dgm:spPr/>
    </dgm:pt>
    <dgm:pt modelId="{3B077D5B-84ED-421A-A4CA-B06975C942FA}" type="pres">
      <dgm:prSet presAssocID="{E11198C0-8116-4716-B824-3912D6D4C7A6}" presName="rootText" presStyleLbl="node2" presStyleIdx="2" presStyleCnt="3">
        <dgm:presLayoutVars>
          <dgm:chPref val="3"/>
        </dgm:presLayoutVars>
      </dgm:prSet>
      <dgm:spPr/>
    </dgm:pt>
    <dgm:pt modelId="{1CDBCD9A-9287-4407-9875-9240F70B8FA0}" type="pres">
      <dgm:prSet presAssocID="{E11198C0-8116-4716-B824-3912D6D4C7A6}" presName="rootConnector" presStyleLbl="node2" presStyleIdx="2" presStyleCnt="3"/>
      <dgm:spPr/>
    </dgm:pt>
    <dgm:pt modelId="{391FE836-937A-4FF2-9174-1C4F7A79AAB6}" type="pres">
      <dgm:prSet presAssocID="{E11198C0-8116-4716-B824-3912D6D4C7A6}" presName="hierChild4" presStyleCnt="0"/>
      <dgm:spPr/>
    </dgm:pt>
    <dgm:pt modelId="{5914B08A-B993-42E2-A9C0-D5AD253F6290}" type="pres">
      <dgm:prSet presAssocID="{E11198C0-8116-4716-B824-3912D6D4C7A6}" presName="hierChild5" presStyleCnt="0"/>
      <dgm:spPr/>
    </dgm:pt>
    <dgm:pt modelId="{7CA1EEA8-21C7-4040-8488-E65EF8E7D318}" type="pres">
      <dgm:prSet presAssocID="{C1A07FB5-40C7-4EEA-A5DE-0690CFE87BFB}" presName="hierChild3" presStyleCnt="0"/>
      <dgm:spPr/>
    </dgm:pt>
  </dgm:ptLst>
  <dgm:cxnLst>
    <dgm:cxn modelId="{866EEC1B-1FEC-4008-B615-9A2D65742AD2}" type="presOf" srcId="{7C14E4C8-6D32-437F-9494-A5302611E12A}" destId="{8B62E59A-D9B9-4BE4-A0B2-6B98468727C7}" srcOrd="0" destOrd="0" presId="urn:microsoft.com/office/officeart/2005/8/layout/orgChart1"/>
    <dgm:cxn modelId="{A4264823-C096-415B-9677-04AC709B0643}" type="presOf" srcId="{65BBCE83-7F41-4BFC-919A-F945CE620D2D}" destId="{87DEF063-9693-46D5-AFA3-B7DCCE13D6AE}" srcOrd="0" destOrd="0" presId="urn:microsoft.com/office/officeart/2005/8/layout/orgChart1"/>
    <dgm:cxn modelId="{9280917D-9CE7-4AC2-B771-9AFB03106F8A}" type="presOf" srcId="{C1A07FB5-40C7-4EEA-A5DE-0690CFE87BFB}" destId="{07815690-4F1E-4C3F-9A53-856AA697791A}" srcOrd="1" destOrd="0" presId="urn:microsoft.com/office/officeart/2005/8/layout/orgChart1"/>
    <dgm:cxn modelId="{E151EC89-28A7-4F32-8DE2-7AF5CD02B7C8}" type="presOf" srcId="{E11198C0-8116-4716-B824-3912D6D4C7A6}" destId="{3B077D5B-84ED-421A-A4CA-B06975C942FA}" srcOrd="0" destOrd="0" presId="urn:microsoft.com/office/officeart/2005/8/layout/orgChart1"/>
    <dgm:cxn modelId="{4CFAF28F-6A15-4144-8F26-9C16CE0CB34A}" type="presOf" srcId="{E0CE71B9-E7E9-4175-B5E6-798B405D257B}" destId="{0BC1D339-9F54-48FA-BE29-EC7F5ACB5811}" srcOrd="0" destOrd="0" presId="urn:microsoft.com/office/officeart/2005/8/layout/orgChart1"/>
    <dgm:cxn modelId="{42B4F98F-7966-42CB-BC75-AA0FA0478C67}" type="presOf" srcId="{77632679-6930-4D2E-B277-88EA7EB6B91E}" destId="{5BA6F8C8-0674-425F-ABD1-023C08EF6388}" srcOrd="0" destOrd="0" presId="urn:microsoft.com/office/officeart/2005/8/layout/orgChart1"/>
    <dgm:cxn modelId="{6268BE90-AA22-4714-AB2C-9F78F34A0EA6}" type="presOf" srcId="{39C6ACF0-C102-4D07-8C6B-D9DDAABECEA9}" destId="{E7B8D5C3-8DB8-4823-99A9-3989DF4DD111}" srcOrd="0" destOrd="0" presId="urn:microsoft.com/office/officeart/2005/8/layout/orgChart1"/>
    <dgm:cxn modelId="{C7263B91-F5B1-43A8-8DA9-78920BE8F89E}" type="presOf" srcId="{65BBCE83-7F41-4BFC-919A-F945CE620D2D}" destId="{B60EC8BC-7BC5-495A-9DE1-754F9B3D3F6C}" srcOrd="1" destOrd="0" presId="urn:microsoft.com/office/officeart/2005/8/layout/orgChart1"/>
    <dgm:cxn modelId="{301BE993-F869-47DD-AB79-FB2F2F752EF0}" srcId="{E0CE71B9-E7E9-4175-B5E6-798B405D257B}" destId="{C1A07FB5-40C7-4EEA-A5DE-0690CFE87BFB}" srcOrd="0" destOrd="0" parTransId="{7187DBE6-B3F1-4BE6-BC89-BF5637B5F90D}" sibTransId="{368F410A-44AD-4874-A590-AF502D475369}"/>
    <dgm:cxn modelId="{D029BDA3-04F1-43D7-9603-6722CE2B6AFD}" type="presOf" srcId="{65D15487-6C9B-4682-A558-862FD4DB234E}" destId="{F473C49D-F7BC-41EA-BD5B-1F03CEBF3264}" srcOrd="0" destOrd="0" presId="urn:microsoft.com/office/officeart/2005/8/layout/orgChart1"/>
    <dgm:cxn modelId="{185B20B0-3164-42FE-95A7-78F1CC64E7C5}" srcId="{C1A07FB5-40C7-4EEA-A5DE-0690CFE87BFB}" destId="{E11198C0-8116-4716-B824-3912D6D4C7A6}" srcOrd="2" destOrd="0" parTransId="{7C14E4C8-6D32-437F-9494-A5302611E12A}" sibTransId="{BFADC262-C06D-4B44-9529-C1B2E2651759}"/>
    <dgm:cxn modelId="{8111EEC6-60D6-4B23-A2F6-21460346DCD4}" type="presOf" srcId="{C1A07FB5-40C7-4EEA-A5DE-0690CFE87BFB}" destId="{CF6EC51E-C54B-41F1-B755-D767778EED36}" srcOrd="0" destOrd="0" presId="urn:microsoft.com/office/officeart/2005/8/layout/orgChart1"/>
    <dgm:cxn modelId="{26429DCA-96ED-4092-BD4D-A27C514D6EEF}" srcId="{C1A07FB5-40C7-4EEA-A5DE-0690CFE87BFB}" destId="{65D15487-6C9B-4682-A558-862FD4DB234E}" srcOrd="1" destOrd="0" parTransId="{39C6ACF0-C102-4D07-8C6B-D9DDAABECEA9}" sibTransId="{ED5AC8DE-4C2E-423A-A9E9-ED1172AE2DF9}"/>
    <dgm:cxn modelId="{DFCF7ECD-44A0-4CE8-864D-0528E6974A2A}" srcId="{C1A07FB5-40C7-4EEA-A5DE-0690CFE87BFB}" destId="{65BBCE83-7F41-4BFC-919A-F945CE620D2D}" srcOrd="0" destOrd="0" parTransId="{77632679-6930-4D2E-B277-88EA7EB6B91E}" sibTransId="{B10BE597-C905-4B99-87FA-6A9BB42958AB}"/>
    <dgm:cxn modelId="{E4B6B0D7-5A7C-4212-84CF-92648435619B}" type="presOf" srcId="{E11198C0-8116-4716-B824-3912D6D4C7A6}" destId="{1CDBCD9A-9287-4407-9875-9240F70B8FA0}" srcOrd="1" destOrd="0" presId="urn:microsoft.com/office/officeart/2005/8/layout/orgChart1"/>
    <dgm:cxn modelId="{D228ABFD-D190-4B41-BF57-C3A06B28C77E}" type="presOf" srcId="{65D15487-6C9B-4682-A558-862FD4DB234E}" destId="{BCF13A88-5669-4E10-B91C-82745E16EB1F}" srcOrd="1" destOrd="0" presId="urn:microsoft.com/office/officeart/2005/8/layout/orgChart1"/>
    <dgm:cxn modelId="{48C6FE0A-FCCD-42A4-B2A0-AB78CD4105B2}" type="presParOf" srcId="{0BC1D339-9F54-48FA-BE29-EC7F5ACB5811}" destId="{03E77B26-2511-4247-8315-1B9823DB3D9A}" srcOrd="0" destOrd="0" presId="urn:microsoft.com/office/officeart/2005/8/layout/orgChart1"/>
    <dgm:cxn modelId="{B19DC8BA-7C2E-4AC8-AF02-24EA6DFF500F}" type="presParOf" srcId="{03E77B26-2511-4247-8315-1B9823DB3D9A}" destId="{4752296F-11CA-4F41-A609-1AA936AEEAAE}" srcOrd="0" destOrd="0" presId="urn:microsoft.com/office/officeart/2005/8/layout/orgChart1"/>
    <dgm:cxn modelId="{6C74B443-3BAD-4AAD-9BE7-51ADAAF9B563}" type="presParOf" srcId="{4752296F-11CA-4F41-A609-1AA936AEEAAE}" destId="{CF6EC51E-C54B-41F1-B755-D767778EED36}" srcOrd="0" destOrd="0" presId="urn:microsoft.com/office/officeart/2005/8/layout/orgChart1"/>
    <dgm:cxn modelId="{F1C5E3E6-718E-45C4-BFB7-7469EBD27263}" type="presParOf" srcId="{4752296F-11CA-4F41-A609-1AA936AEEAAE}" destId="{07815690-4F1E-4C3F-9A53-856AA697791A}" srcOrd="1" destOrd="0" presId="urn:microsoft.com/office/officeart/2005/8/layout/orgChart1"/>
    <dgm:cxn modelId="{4ED7AEDB-AEE4-42C5-B7D8-99F378FE6F9F}" type="presParOf" srcId="{03E77B26-2511-4247-8315-1B9823DB3D9A}" destId="{10D6A132-6E7F-4744-BF5C-B42DD0542C47}" srcOrd="1" destOrd="0" presId="urn:microsoft.com/office/officeart/2005/8/layout/orgChart1"/>
    <dgm:cxn modelId="{E116E25C-D037-4052-99E0-D646AD040EE1}" type="presParOf" srcId="{10D6A132-6E7F-4744-BF5C-B42DD0542C47}" destId="{5BA6F8C8-0674-425F-ABD1-023C08EF6388}" srcOrd="0" destOrd="0" presId="urn:microsoft.com/office/officeart/2005/8/layout/orgChart1"/>
    <dgm:cxn modelId="{E2524325-CE34-4216-B45F-AFDB9177DC7D}" type="presParOf" srcId="{10D6A132-6E7F-4744-BF5C-B42DD0542C47}" destId="{B41BEBE6-47FB-4592-905D-FEF3584D455B}" srcOrd="1" destOrd="0" presId="urn:microsoft.com/office/officeart/2005/8/layout/orgChart1"/>
    <dgm:cxn modelId="{D9DCE3BC-66E2-4605-B82A-62CB582D80EC}" type="presParOf" srcId="{B41BEBE6-47FB-4592-905D-FEF3584D455B}" destId="{C5ABD7CA-82A6-423E-9589-C467157328A2}" srcOrd="0" destOrd="0" presId="urn:microsoft.com/office/officeart/2005/8/layout/orgChart1"/>
    <dgm:cxn modelId="{CA6E8225-2662-4138-8779-A7A2E96AB712}" type="presParOf" srcId="{C5ABD7CA-82A6-423E-9589-C467157328A2}" destId="{87DEF063-9693-46D5-AFA3-B7DCCE13D6AE}" srcOrd="0" destOrd="0" presId="urn:microsoft.com/office/officeart/2005/8/layout/orgChart1"/>
    <dgm:cxn modelId="{AEC346E9-DCC5-4149-9A5C-D76D8B278864}" type="presParOf" srcId="{C5ABD7CA-82A6-423E-9589-C467157328A2}" destId="{B60EC8BC-7BC5-495A-9DE1-754F9B3D3F6C}" srcOrd="1" destOrd="0" presId="urn:microsoft.com/office/officeart/2005/8/layout/orgChart1"/>
    <dgm:cxn modelId="{8C5C0594-7F0F-4ABD-809B-A923324249C0}" type="presParOf" srcId="{B41BEBE6-47FB-4592-905D-FEF3584D455B}" destId="{A1B77A1E-B17A-41CE-A7BE-18ECF347C942}" srcOrd="1" destOrd="0" presId="urn:microsoft.com/office/officeart/2005/8/layout/orgChart1"/>
    <dgm:cxn modelId="{DD5A0F3E-3575-414A-9E09-FB7589644204}" type="presParOf" srcId="{B41BEBE6-47FB-4592-905D-FEF3584D455B}" destId="{63B02D0C-B2F7-4618-A422-3D89D5737855}" srcOrd="2" destOrd="0" presId="urn:microsoft.com/office/officeart/2005/8/layout/orgChart1"/>
    <dgm:cxn modelId="{00BEBEDB-8D07-4490-8D68-8ED080FF58AB}" type="presParOf" srcId="{10D6A132-6E7F-4744-BF5C-B42DD0542C47}" destId="{E7B8D5C3-8DB8-4823-99A9-3989DF4DD111}" srcOrd="2" destOrd="0" presId="urn:microsoft.com/office/officeart/2005/8/layout/orgChart1"/>
    <dgm:cxn modelId="{8803EB6C-44A8-4535-8FB9-180D847B2654}" type="presParOf" srcId="{10D6A132-6E7F-4744-BF5C-B42DD0542C47}" destId="{1E162FD7-3E56-4B3F-9591-1F05182EF91A}" srcOrd="3" destOrd="0" presId="urn:microsoft.com/office/officeart/2005/8/layout/orgChart1"/>
    <dgm:cxn modelId="{B5C9E274-D002-4A95-85BF-FE8821B42A3F}" type="presParOf" srcId="{1E162FD7-3E56-4B3F-9591-1F05182EF91A}" destId="{0E4546C9-245D-4B2C-8CF6-7FF9DA4C2F20}" srcOrd="0" destOrd="0" presId="urn:microsoft.com/office/officeart/2005/8/layout/orgChart1"/>
    <dgm:cxn modelId="{1AF3ADAB-D304-4F13-83D0-F22315F13000}" type="presParOf" srcId="{0E4546C9-245D-4B2C-8CF6-7FF9DA4C2F20}" destId="{F473C49D-F7BC-41EA-BD5B-1F03CEBF3264}" srcOrd="0" destOrd="0" presId="urn:microsoft.com/office/officeart/2005/8/layout/orgChart1"/>
    <dgm:cxn modelId="{887B22DA-4DC8-4187-BA9B-047B6B4DE173}" type="presParOf" srcId="{0E4546C9-245D-4B2C-8CF6-7FF9DA4C2F20}" destId="{BCF13A88-5669-4E10-B91C-82745E16EB1F}" srcOrd="1" destOrd="0" presId="urn:microsoft.com/office/officeart/2005/8/layout/orgChart1"/>
    <dgm:cxn modelId="{620961EF-2B86-4682-95A6-F7B418172AA1}" type="presParOf" srcId="{1E162FD7-3E56-4B3F-9591-1F05182EF91A}" destId="{2CFA35EF-5A40-4F32-9BE0-A293CFF9D8AF}" srcOrd="1" destOrd="0" presId="urn:microsoft.com/office/officeart/2005/8/layout/orgChart1"/>
    <dgm:cxn modelId="{A89AEBAF-AF06-4E45-9D65-C2E1782BDF20}" type="presParOf" srcId="{1E162FD7-3E56-4B3F-9591-1F05182EF91A}" destId="{E48B32CC-DDB5-40C6-AA59-C1B5F088CC4E}" srcOrd="2" destOrd="0" presId="urn:microsoft.com/office/officeart/2005/8/layout/orgChart1"/>
    <dgm:cxn modelId="{C8B4DD87-7337-4B14-B5D9-C8C0EEC7CFDA}" type="presParOf" srcId="{10D6A132-6E7F-4744-BF5C-B42DD0542C47}" destId="{8B62E59A-D9B9-4BE4-A0B2-6B98468727C7}" srcOrd="4" destOrd="0" presId="urn:microsoft.com/office/officeart/2005/8/layout/orgChart1"/>
    <dgm:cxn modelId="{3A4F6924-4BFC-4405-BA74-7C4184B78606}" type="presParOf" srcId="{10D6A132-6E7F-4744-BF5C-B42DD0542C47}" destId="{6D9AC968-77F0-43CD-A9B4-649D8286FE38}" srcOrd="5" destOrd="0" presId="urn:microsoft.com/office/officeart/2005/8/layout/orgChart1"/>
    <dgm:cxn modelId="{EEF02272-ADB3-446B-8DCB-BADBB7B52882}" type="presParOf" srcId="{6D9AC968-77F0-43CD-A9B4-649D8286FE38}" destId="{F30A8878-ADA7-4CCB-BDF6-DA58DB9314A1}" srcOrd="0" destOrd="0" presId="urn:microsoft.com/office/officeart/2005/8/layout/orgChart1"/>
    <dgm:cxn modelId="{9A6BB240-6999-4C87-8899-736A0764464D}" type="presParOf" srcId="{F30A8878-ADA7-4CCB-BDF6-DA58DB9314A1}" destId="{3B077D5B-84ED-421A-A4CA-B06975C942FA}" srcOrd="0" destOrd="0" presId="urn:microsoft.com/office/officeart/2005/8/layout/orgChart1"/>
    <dgm:cxn modelId="{79E980B9-DBEF-4D0D-B8F7-B4EEB35FC25F}" type="presParOf" srcId="{F30A8878-ADA7-4CCB-BDF6-DA58DB9314A1}" destId="{1CDBCD9A-9287-4407-9875-9240F70B8FA0}" srcOrd="1" destOrd="0" presId="urn:microsoft.com/office/officeart/2005/8/layout/orgChart1"/>
    <dgm:cxn modelId="{56FFF059-4ABC-4A6A-9836-55666D10DB3C}" type="presParOf" srcId="{6D9AC968-77F0-43CD-A9B4-649D8286FE38}" destId="{391FE836-937A-4FF2-9174-1C4F7A79AAB6}" srcOrd="1" destOrd="0" presId="urn:microsoft.com/office/officeart/2005/8/layout/orgChart1"/>
    <dgm:cxn modelId="{CD4BF6A6-DF9D-490F-A2B1-8397A31C500F}" type="presParOf" srcId="{6D9AC968-77F0-43CD-A9B4-649D8286FE38}" destId="{5914B08A-B993-42E2-A9C0-D5AD253F6290}" srcOrd="2" destOrd="0" presId="urn:microsoft.com/office/officeart/2005/8/layout/orgChart1"/>
    <dgm:cxn modelId="{45F9EC5E-14AF-47BB-B474-9C4C1BA60EDD}" type="presParOf" srcId="{03E77B26-2511-4247-8315-1B9823DB3D9A}" destId="{7CA1EEA8-21C7-4040-8488-E65EF8E7D318}"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B13721-8EEB-4B6B-9009-EADBDF76F7A1}">
      <dsp:nvSpPr>
        <dsp:cNvPr id="0" name=""/>
        <dsp:cNvSpPr/>
      </dsp:nvSpPr>
      <dsp:spPr>
        <a:xfrm>
          <a:off x="4757" y="366274"/>
          <a:ext cx="2080290" cy="2169677"/>
        </a:xfrm>
        <a:prstGeom prst="roundRect">
          <a:avLst>
            <a:gd name="adj" fmla="val 10000"/>
          </a:avLst>
        </a:prstGeom>
        <a:solidFill>
          <a:schemeClr val="accent3"/>
        </a:solidFill>
        <a:ln w="15875"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b="1" kern="1200" dirty="0"/>
            <a:t>I: Reform of Electricity Supply Industry (ESI)</a:t>
          </a:r>
          <a:endParaRPr lang="en-AU" sz="1800" kern="1200" dirty="0"/>
        </a:p>
      </dsp:txBody>
      <dsp:txXfrm>
        <a:off x="65687" y="427204"/>
        <a:ext cx="1958430" cy="2047817"/>
      </dsp:txXfrm>
    </dsp:sp>
    <dsp:sp modelId="{7B3B8275-F642-4CA0-9149-E8CF5DF9C131}">
      <dsp:nvSpPr>
        <dsp:cNvPr id="0" name=""/>
        <dsp:cNvSpPr/>
      </dsp:nvSpPr>
      <dsp:spPr>
        <a:xfrm>
          <a:off x="2293077" y="1193157"/>
          <a:ext cx="441021" cy="51591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AU" sz="1400" kern="1200"/>
        </a:p>
      </dsp:txBody>
      <dsp:txXfrm>
        <a:off x="2293077" y="1296339"/>
        <a:ext cx="308715" cy="309547"/>
      </dsp:txXfrm>
    </dsp:sp>
    <dsp:sp modelId="{9C86A33B-AAFD-4235-9FE4-A7DD2DD694F2}">
      <dsp:nvSpPr>
        <dsp:cNvPr id="0" name=""/>
        <dsp:cNvSpPr/>
      </dsp:nvSpPr>
      <dsp:spPr>
        <a:xfrm>
          <a:off x="2917164" y="366274"/>
          <a:ext cx="2080290" cy="2169677"/>
        </a:xfrm>
        <a:prstGeom prst="roundRect">
          <a:avLst>
            <a:gd name="adj" fmla="val 10000"/>
          </a:avLst>
        </a:prstGeom>
        <a:solidFill>
          <a:schemeClr val="accent2"/>
        </a:solidFill>
        <a:ln w="15875"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b="1" kern="1200" dirty="0"/>
            <a:t>II: Using EGAT as the primary power purchaser (1998-2001)</a:t>
          </a:r>
          <a:r>
            <a:rPr lang="en-AU" sz="1800" kern="1200" dirty="0"/>
            <a:t> </a:t>
          </a:r>
        </a:p>
      </dsp:txBody>
      <dsp:txXfrm>
        <a:off x="2978094" y="427204"/>
        <a:ext cx="1958430" cy="2047817"/>
      </dsp:txXfrm>
    </dsp:sp>
    <dsp:sp modelId="{778D7D3E-B9AE-4E17-AA31-5B336475A824}">
      <dsp:nvSpPr>
        <dsp:cNvPr id="0" name=""/>
        <dsp:cNvSpPr/>
      </dsp:nvSpPr>
      <dsp:spPr>
        <a:xfrm>
          <a:off x="5205483" y="1193157"/>
          <a:ext cx="441021" cy="515911"/>
        </a:xfrm>
        <a:prstGeom prst="rightArrow">
          <a:avLst>
            <a:gd name="adj1" fmla="val 60000"/>
            <a:gd name="adj2" fmla="val 50000"/>
          </a:avLst>
        </a:prstGeom>
        <a:solidFill>
          <a:schemeClr val="accent2">
            <a:hueOff val="-1696488"/>
            <a:satOff val="5592"/>
            <a:lumOff val="598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AU" sz="1400" kern="1200"/>
        </a:p>
      </dsp:txBody>
      <dsp:txXfrm>
        <a:off x="5205483" y="1296339"/>
        <a:ext cx="308715" cy="309547"/>
      </dsp:txXfrm>
    </dsp:sp>
    <dsp:sp modelId="{45FB517D-8889-4D84-BD7F-81F977E43697}">
      <dsp:nvSpPr>
        <dsp:cNvPr id="0" name=""/>
        <dsp:cNvSpPr/>
      </dsp:nvSpPr>
      <dsp:spPr>
        <a:xfrm>
          <a:off x="5829570" y="366274"/>
          <a:ext cx="2080290" cy="2169677"/>
        </a:xfrm>
        <a:prstGeom prst="roundRect">
          <a:avLst>
            <a:gd name="adj" fmla="val 10000"/>
          </a:avLst>
        </a:prstGeom>
        <a:gradFill rotWithShape="1">
          <a:gsLst>
            <a:gs pos="0">
              <a:schemeClr val="accent1">
                <a:tint val="98000"/>
                <a:satMod val="110000"/>
                <a:lumMod val="104000"/>
              </a:schemeClr>
            </a:gs>
            <a:gs pos="69000">
              <a:schemeClr val="accent1">
                <a:shade val="88000"/>
                <a:satMod val="130000"/>
                <a:lumMod val="92000"/>
              </a:schemeClr>
            </a:gs>
            <a:gs pos="100000">
              <a:schemeClr val="accent1">
                <a:shade val="78000"/>
                <a:satMod val="130000"/>
                <a:lumMod val="92000"/>
              </a:schemeClr>
            </a:gs>
          </a:gsLst>
          <a:lin ang="5400000" scaled="0"/>
        </a:gradFill>
        <a:ln w="9525" cap="flat" cmpd="sng" algn="ctr">
          <a:solidFill>
            <a:schemeClr val="accent1"/>
          </a:solid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b="1" kern="1200" dirty="0"/>
            <a:t>III: EGAT as the central supplier of power, with gradual introduction of competition. (2001-2003)</a:t>
          </a:r>
          <a:r>
            <a:rPr lang="en-AU" sz="1800" kern="1200" dirty="0"/>
            <a:t> </a:t>
          </a:r>
        </a:p>
      </dsp:txBody>
      <dsp:txXfrm>
        <a:off x="5890500" y="427204"/>
        <a:ext cx="1958430" cy="2047817"/>
      </dsp:txXfrm>
    </dsp:sp>
    <dsp:sp modelId="{CC6A877C-5275-496F-9DDF-DC9F735985F1}">
      <dsp:nvSpPr>
        <dsp:cNvPr id="0" name=""/>
        <dsp:cNvSpPr/>
      </dsp:nvSpPr>
      <dsp:spPr>
        <a:xfrm>
          <a:off x="8117889" y="1193157"/>
          <a:ext cx="441021" cy="515911"/>
        </a:xfrm>
        <a:prstGeom prst="rightArrow">
          <a:avLst>
            <a:gd name="adj1" fmla="val 60000"/>
            <a:gd name="adj2" fmla="val 50000"/>
          </a:avLst>
        </a:prstGeom>
        <a:solidFill>
          <a:schemeClr val="accent2">
            <a:hueOff val="-3392975"/>
            <a:satOff val="11185"/>
            <a:lumOff val="1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AU" sz="1400" kern="1200"/>
        </a:p>
      </dsp:txBody>
      <dsp:txXfrm>
        <a:off x="8117889" y="1296339"/>
        <a:ext cx="308715" cy="309547"/>
      </dsp:txXfrm>
    </dsp:sp>
    <dsp:sp modelId="{0D793BA6-AA15-45E8-99A9-95E84632C991}">
      <dsp:nvSpPr>
        <dsp:cNvPr id="0" name=""/>
        <dsp:cNvSpPr/>
      </dsp:nvSpPr>
      <dsp:spPr>
        <a:xfrm>
          <a:off x="8741976" y="366274"/>
          <a:ext cx="2080290" cy="2169677"/>
        </a:xfrm>
        <a:prstGeom prst="roundRect">
          <a:avLst>
            <a:gd name="adj" fmla="val 10000"/>
          </a:avLst>
        </a:prstGeom>
        <a:solidFill>
          <a:srgbClr val="FF0000"/>
        </a:solidFill>
        <a:ln w="9525" cap="flat" cmpd="sng" algn="ctr">
          <a:solidFill>
            <a:schemeClr val="accent1"/>
          </a:solidFill>
          <a:prstDash val="solid"/>
        </a:ln>
        <a:effectLst/>
      </dsp:spPr>
      <dsp:style>
        <a:lnRef idx="1">
          <a:schemeClr val="accent1"/>
        </a:lnRef>
        <a:fillRef idx="3">
          <a:schemeClr val="accent1"/>
        </a:fillRef>
        <a:effectRef idx="2">
          <a:schemeClr val="accent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AU" sz="1800" b="1" kern="1200" dirty="0"/>
            <a:t>IV: Competitive wholesale power pool / introduction of retail competition (From year 2003 onward)</a:t>
          </a:r>
          <a:endParaRPr lang="en-AU" sz="1800" kern="1200" dirty="0"/>
        </a:p>
      </dsp:txBody>
      <dsp:txXfrm>
        <a:off x="8802906" y="427204"/>
        <a:ext cx="1958430" cy="2047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62E59A-D9B9-4BE4-A0B2-6B98468727C7}">
      <dsp:nvSpPr>
        <dsp:cNvPr id="0" name=""/>
        <dsp:cNvSpPr/>
      </dsp:nvSpPr>
      <dsp:spPr>
        <a:xfrm>
          <a:off x="5307526" y="1143389"/>
          <a:ext cx="2763418" cy="479601"/>
        </a:xfrm>
        <a:custGeom>
          <a:avLst/>
          <a:gdLst/>
          <a:ahLst/>
          <a:cxnLst/>
          <a:rect l="0" t="0" r="0" b="0"/>
          <a:pathLst>
            <a:path>
              <a:moveTo>
                <a:pt x="0" y="0"/>
              </a:moveTo>
              <a:lnTo>
                <a:pt x="0" y="239800"/>
              </a:lnTo>
              <a:lnTo>
                <a:pt x="2763418" y="239800"/>
              </a:lnTo>
              <a:lnTo>
                <a:pt x="2763418" y="479601"/>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B8D5C3-8DB8-4823-99A9-3989DF4DD111}">
      <dsp:nvSpPr>
        <dsp:cNvPr id="0" name=""/>
        <dsp:cNvSpPr/>
      </dsp:nvSpPr>
      <dsp:spPr>
        <a:xfrm>
          <a:off x="5261806" y="1143389"/>
          <a:ext cx="91440" cy="479601"/>
        </a:xfrm>
        <a:custGeom>
          <a:avLst/>
          <a:gdLst/>
          <a:ahLst/>
          <a:cxnLst/>
          <a:rect l="0" t="0" r="0" b="0"/>
          <a:pathLst>
            <a:path>
              <a:moveTo>
                <a:pt x="45720" y="0"/>
              </a:moveTo>
              <a:lnTo>
                <a:pt x="45720" y="479601"/>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A6F8C8-0674-425F-ABD1-023C08EF6388}">
      <dsp:nvSpPr>
        <dsp:cNvPr id="0" name=""/>
        <dsp:cNvSpPr/>
      </dsp:nvSpPr>
      <dsp:spPr>
        <a:xfrm>
          <a:off x="2544107" y="1143389"/>
          <a:ext cx="2763418" cy="479601"/>
        </a:xfrm>
        <a:custGeom>
          <a:avLst/>
          <a:gdLst/>
          <a:ahLst/>
          <a:cxnLst/>
          <a:rect l="0" t="0" r="0" b="0"/>
          <a:pathLst>
            <a:path>
              <a:moveTo>
                <a:pt x="2763418" y="0"/>
              </a:moveTo>
              <a:lnTo>
                <a:pt x="2763418" y="239800"/>
              </a:lnTo>
              <a:lnTo>
                <a:pt x="0" y="239800"/>
              </a:lnTo>
              <a:lnTo>
                <a:pt x="0" y="479601"/>
              </a:lnTo>
            </a:path>
          </a:pathLst>
        </a:custGeom>
        <a:noFill/>
        <a:ln w="1587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6EC51E-C54B-41F1-B755-D767778EED36}">
      <dsp:nvSpPr>
        <dsp:cNvPr id="0" name=""/>
        <dsp:cNvSpPr/>
      </dsp:nvSpPr>
      <dsp:spPr>
        <a:xfrm>
          <a:off x="4165617" y="1481"/>
          <a:ext cx="2283817" cy="1141908"/>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t>NBTC</a:t>
          </a:r>
        </a:p>
      </dsp:txBody>
      <dsp:txXfrm>
        <a:off x="4165617" y="1481"/>
        <a:ext cx="2283817" cy="1141908"/>
      </dsp:txXfrm>
    </dsp:sp>
    <dsp:sp modelId="{87DEF063-9693-46D5-AFA3-B7DCCE13D6AE}">
      <dsp:nvSpPr>
        <dsp:cNvPr id="0" name=""/>
        <dsp:cNvSpPr/>
      </dsp:nvSpPr>
      <dsp:spPr>
        <a:xfrm>
          <a:off x="1402199" y="1622991"/>
          <a:ext cx="2283817" cy="114190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Telecom</a:t>
          </a:r>
        </a:p>
      </dsp:txBody>
      <dsp:txXfrm>
        <a:off x="1402199" y="1622991"/>
        <a:ext cx="2283817" cy="1141908"/>
      </dsp:txXfrm>
    </dsp:sp>
    <dsp:sp modelId="{F473C49D-F7BC-41EA-BD5B-1F03CEBF3264}">
      <dsp:nvSpPr>
        <dsp:cNvPr id="0" name=""/>
        <dsp:cNvSpPr/>
      </dsp:nvSpPr>
      <dsp:spPr>
        <a:xfrm>
          <a:off x="4165617" y="1622991"/>
          <a:ext cx="2283817" cy="114190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Broadcasting</a:t>
          </a:r>
        </a:p>
      </dsp:txBody>
      <dsp:txXfrm>
        <a:off x="4165617" y="1622991"/>
        <a:ext cx="2283817" cy="1141908"/>
      </dsp:txXfrm>
    </dsp:sp>
    <dsp:sp modelId="{3B077D5B-84ED-421A-A4CA-B06975C942FA}">
      <dsp:nvSpPr>
        <dsp:cNvPr id="0" name=""/>
        <dsp:cNvSpPr/>
      </dsp:nvSpPr>
      <dsp:spPr>
        <a:xfrm>
          <a:off x="6929036" y="1622991"/>
          <a:ext cx="2283817" cy="1141908"/>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Spectrum Management</a:t>
          </a:r>
        </a:p>
      </dsp:txBody>
      <dsp:txXfrm>
        <a:off x="6929036" y="1622991"/>
        <a:ext cx="2283817" cy="11419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35B82-4994-4582-9BB8-66373697E21A}" type="datetimeFigureOut">
              <a:rPr lang="en-US" smtClean="0"/>
              <a:t>9/2/2019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4DA318-B77D-4C98-8CE0-F34C835A953B}" type="slidenum">
              <a:rPr lang="en-US" smtClean="0"/>
              <a:t>‹#›</a:t>
            </a:fld>
            <a:endParaRPr lang="en-US"/>
          </a:p>
        </p:txBody>
      </p:sp>
    </p:spTree>
    <p:extLst>
      <p:ext uri="{BB962C8B-B14F-4D97-AF65-F5344CB8AC3E}">
        <p14:creationId xmlns:p14="http://schemas.microsoft.com/office/powerpoint/2010/main" val="3008589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connews.co.th/%e0%b8%9b%e0%b8%8f%e0%b8%b4%e0%b8%a3%e0%b8%b9%e0%b8%9b-%e0%b8%a3%e0%b8%b1%e0%b8%90%e0%b8%a7%e0%b8%b4%e0%b8%aa%e0%b8%b2%e0%b8%ab%e0%b8%81%e0%b8%b4%e0%b8%88%e0%b9%84%e0%b8%97%e0%b8%a2/"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a:t>The expansion of SOEs (1932-1960)</a:t>
            </a:r>
          </a:p>
          <a:p>
            <a:pPr lvl="1"/>
            <a:r>
              <a:rPr lang="en-US" sz="2000" dirty="0"/>
              <a:t>Until the 1930s, Siam was ruled as an absolute monarchy and the economy was mainly run by barter transactions. </a:t>
            </a:r>
          </a:p>
          <a:p>
            <a:pPr lvl="1"/>
            <a:r>
              <a:rPr lang="en-US" sz="2000" dirty="0"/>
              <a:t>The State </a:t>
            </a:r>
            <a:r>
              <a:rPr lang="en-US" sz="2000" dirty="0" err="1"/>
              <a:t>monopolised</a:t>
            </a:r>
            <a:r>
              <a:rPr lang="en-US" sz="2000" dirty="0"/>
              <a:t> foreign trade, and warehousing provided a substantial part of the royal revenue from them </a:t>
            </a:r>
          </a:p>
          <a:p>
            <a:pPr lvl="1"/>
            <a:r>
              <a:rPr lang="en-US" sz="2000" dirty="0"/>
              <a:t> This period witnessed the continuation of the long-standing tradition of royal monopoly and the establishment of SOEs to provide services to the public and, in the later stages, to strengthen Siam’s security and </a:t>
            </a:r>
            <a:r>
              <a:rPr lang="en-US" sz="2000" dirty="0" err="1"/>
              <a:t>modernisation</a:t>
            </a:r>
            <a:r>
              <a:rPr lang="en-US" sz="2000" dirty="0"/>
              <a:t> during the period of colonial expansion by European nations. </a:t>
            </a:r>
          </a:p>
          <a:p>
            <a:pPr lvl="1"/>
            <a:r>
              <a:rPr lang="en-US" sz="2000" dirty="0"/>
              <a:t>King Rama V launched notable public finance reforms that prevented the country from insolvency </a:t>
            </a:r>
          </a:p>
          <a:p>
            <a:pPr lvl="1"/>
            <a:r>
              <a:rPr lang="en-US" sz="2000" dirty="0"/>
              <a:t>Newly formed SOEs were essential instruments for strengthening and developing the economy of Siam during the period of colonial expansion, and for developing national infrastructure and the economy.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84DA318-B77D-4C98-8CE0-F34C835A953B}" type="slidenum">
              <a:rPr lang="en-US" smtClean="0"/>
              <a:t>12</a:t>
            </a:fld>
            <a:endParaRPr lang="en-US"/>
          </a:p>
        </p:txBody>
      </p:sp>
    </p:spTree>
    <p:extLst>
      <p:ext uri="{BB962C8B-B14F-4D97-AF65-F5344CB8AC3E}">
        <p14:creationId xmlns:p14="http://schemas.microsoft.com/office/powerpoint/2010/main" val="3883781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84DA318-B77D-4C98-8CE0-F34C835A953B}" type="slidenum">
              <a:rPr lang="en-US" smtClean="0"/>
              <a:t>14</a:t>
            </a:fld>
            <a:endParaRPr lang="en-US"/>
          </a:p>
        </p:txBody>
      </p:sp>
    </p:spTree>
    <p:extLst>
      <p:ext uri="{BB962C8B-B14F-4D97-AF65-F5344CB8AC3E}">
        <p14:creationId xmlns:p14="http://schemas.microsoft.com/office/powerpoint/2010/main" val="13048698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h-TH" sz="1200" b="1" i="0" u="none" strike="noStrike" kern="1200" dirty="0">
                <a:solidFill>
                  <a:schemeClr val="tx1"/>
                </a:solidFill>
                <a:effectLst/>
                <a:latin typeface="+mn-lt"/>
                <a:ea typeface="+mn-ea"/>
                <a:cs typeface="+mn-cs"/>
                <a:hlinkClick r:id="rId3"/>
              </a:rPr>
              <a:t>จาก ‘แปรรูป’ สู่ ‘ปฏิรูป’ รัฐวิสาหกิจไทย?</a:t>
            </a:r>
            <a:endParaRPr lang="en-US" sz="1200" b="1" i="0" u="none" strike="noStrike" kern="1200" dirty="0">
              <a:solidFill>
                <a:schemeClr val="tx1"/>
              </a:solidFill>
              <a:effectLst/>
              <a:latin typeface="+mn-lt"/>
              <a:ea typeface="+mn-ea"/>
              <a:cs typeface="+mn-cs"/>
            </a:endParaRPr>
          </a:p>
          <a:p>
            <a:r>
              <a:rPr lang="th-TH" sz="1200" b="0" i="0" kern="1200" dirty="0">
                <a:solidFill>
                  <a:schemeClr val="tx1"/>
                </a:solidFill>
                <a:effectLst/>
                <a:latin typeface="+mn-lt"/>
                <a:ea typeface="+mn-ea"/>
                <a:cs typeface="+mn-cs"/>
              </a:rPr>
              <a:t>‘รัฐวิสาหกิจไทย’มีแนวโน้มที่ขนาดสินทรัพย์และเงินลงทุนจะเพิ่มสูงมากขึ้นทุกปี เมื่อเทียบกับขนาดเศรษฐกิจหรือ </a:t>
            </a:r>
            <a:r>
              <a:rPr lang="en-US" sz="1200" b="0" i="0" kern="1200" dirty="0">
                <a:solidFill>
                  <a:schemeClr val="tx1"/>
                </a:solidFill>
                <a:effectLst/>
                <a:latin typeface="+mn-lt"/>
                <a:ea typeface="+mn-ea"/>
                <a:cs typeface="+mn-cs"/>
              </a:rPr>
              <a:t>GDP </a:t>
            </a:r>
            <a:r>
              <a:rPr lang="th-TH" sz="1200" b="0" i="0" kern="1200" dirty="0">
                <a:solidFill>
                  <a:schemeClr val="tx1"/>
                </a:solidFill>
                <a:effectLst/>
                <a:latin typeface="+mn-lt"/>
                <a:ea typeface="+mn-ea"/>
                <a:cs typeface="+mn-cs"/>
              </a:rPr>
              <a:t>ของประเทศ แต่กลับมีส่วนร่วมในการสร้างรายได้และผลตอบแทนที่ค่อนข้างน้อย ทำให้เกิดการกระจุกตัวของทรัพยากรและสินทรัพย์ในประเทศในวงจำกัด การกระจายส่วนแบ่งที่ไม่เป็นธรรมจากผลประโยชน์การเติบโตทางเศรษฐกิจ และการสร้างผลตอบแทนที่ขาดประสิทธิภาพ เมื่อเทียบกับความได้เปรียบจากขนาด นอกจากนี้ ที่ผ่านมา ยังถูกแทรกแซงจากนักการเมืองเข้ามาใช้รัฐวิสาหกิจเป็นเครื่องมือในการทุจริตคอร์รัปชั่นและตอบสนองนโยบายประชานิยมที่ด้อยคุณภาพ</a:t>
            </a:r>
          </a:p>
          <a:p>
            <a:r>
              <a:rPr lang="th-TH" sz="1200" b="0" i="0" kern="1200" dirty="0">
                <a:solidFill>
                  <a:schemeClr val="tx1"/>
                </a:solidFill>
                <a:effectLst/>
                <a:latin typeface="+mn-lt"/>
                <a:ea typeface="+mn-ea"/>
                <a:cs typeface="+mn-cs"/>
              </a:rPr>
              <a:t>แนวทางปฏิรูปรัฐวิสาหกิจ จึงเป็นหนึ่งในงานหลักของรัฐบาลพลเอกประยุทธ์ จันทร์โอชา นายกรัฐมนตรี อย่างไรก็ตาม ยังคงมีข้อสังเกตต่อรูปแบบแนวทางในการปฏิรูป โดยเห็นว่าไม่ควรยึดถือรูปแบบของการรวมศูนย์อำนาจและความเป็นเจ้าของ แต่ต้องลดการครอบครองและผูกขาดทรัพยากร รวมทั้งความได้เปรียบในกลไกการแข่งขันของรัฐวิสาหกิจ เพื่อก้าวสู่แนวคิดใหม่ในการส่งเสริมอำนาจบริหารจัดการทางเศรษฐกิจ กระจายและทุ่มเททรัพยากรให้กับภาคเอกชนในการเร่งลงทุน ดำเนินธุรกิจสร้างรายได้และผลตอบแทนที่จะขับเคลื่อนการเติบโตเศรษฐกิจอย่างยั่งยืน</a:t>
            </a:r>
          </a:p>
          <a:p>
            <a:pPr marL="0" marR="0" indent="0" algn="l" defTabSz="914400" rtl="0" eaLnBrk="1" fontAlgn="auto" latinLnBrk="0" hangingPunct="1">
              <a:lnSpc>
                <a:spcPct val="100000"/>
              </a:lnSpc>
              <a:spcBef>
                <a:spcPts val="0"/>
              </a:spcBef>
              <a:spcAft>
                <a:spcPts val="0"/>
              </a:spcAft>
              <a:buClrTx/>
              <a:buSzTx/>
              <a:buFontTx/>
              <a:buNone/>
              <a:tabLst/>
              <a:defRPr/>
            </a:pPr>
            <a:endParaRPr lang="th-TH" sz="1200" b="1"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84DA318-B77D-4C98-8CE0-F34C835A953B}" type="slidenum">
              <a:rPr lang="en-US" smtClean="0"/>
              <a:t>20</a:t>
            </a:fld>
            <a:endParaRPr lang="en-US"/>
          </a:p>
        </p:txBody>
      </p:sp>
    </p:spTree>
    <p:extLst>
      <p:ext uri="{BB962C8B-B14F-4D97-AF65-F5344CB8AC3E}">
        <p14:creationId xmlns:p14="http://schemas.microsoft.com/office/powerpoint/2010/main" val="1902095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 outlets (known as TNB Shops) in major shopping complexes for payment of bills and as customer information </a:t>
            </a:r>
            <a:r>
              <a:rPr lang="en-US" dirty="0" err="1"/>
              <a:t>centres</a:t>
            </a:r>
            <a:r>
              <a:rPr lang="en-US" dirty="0"/>
              <a:t>. The number of payment points was also increased.</a:t>
            </a:r>
          </a:p>
          <a:p>
            <a:r>
              <a:rPr lang="en-US" dirty="0"/>
              <a:t>Providing a dedicated national hotline, to enable customers to lodge complaints regarding outages. Each complaint is given a number for easy identification, and customers are contacted if the supply cannot be restored within a certain time.</a:t>
            </a:r>
          </a:p>
          <a:p>
            <a:r>
              <a:rPr lang="en-US" dirty="0" err="1"/>
              <a:t>Minimising</a:t>
            </a:r>
            <a:r>
              <a:rPr lang="en-US" dirty="0"/>
              <a:t> estimated reads through the use of telescopic devices.</a:t>
            </a:r>
          </a:p>
          <a:p>
            <a:r>
              <a:rPr lang="en-US" dirty="0"/>
              <a:t>Installing meters with a transparent casing, for easy detection of defects or tampering.</a:t>
            </a:r>
          </a:p>
          <a:p>
            <a:r>
              <a:rPr lang="en-US" dirty="0"/>
              <a:t>Providing a minor repair service to customers at a nominal charge, if a breakdown has been caused by a defect in the customer’s electrical installation.</a:t>
            </a:r>
          </a:p>
          <a:p>
            <a:r>
              <a:rPr lang="en-US" dirty="0"/>
              <a:t>Offering advice to customers on power quality, demand side management and energy efficiency.</a:t>
            </a:r>
          </a:p>
          <a:p>
            <a:endParaRPr lang="en-US" dirty="0"/>
          </a:p>
        </p:txBody>
      </p:sp>
      <p:sp>
        <p:nvSpPr>
          <p:cNvPr id="4" name="Slide Number Placeholder 3"/>
          <p:cNvSpPr>
            <a:spLocks noGrp="1"/>
          </p:cNvSpPr>
          <p:nvPr>
            <p:ph type="sldNum" sz="quarter" idx="10"/>
          </p:nvPr>
        </p:nvSpPr>
        <p:spPr/>
        <p:txBody>
          <a:bodyPr/>
          <a:lstStyle/>
          <a:p>
            <a:fld id="{B84DA318-B77D-4C98-8CE0-F34C835A953B}" type="slidenum">
              <a:rPr lang="en-US" smtClean="0"/>
              <a:t>41</a:t>
            </a:fld>
            <a:endParaRPr lang="en-US"/>
          </a:p>
        </p:txBody>
      </p:sp>
    </p:spTree>
    <p:extLst>
      <p:ext uri="{BB962C8B-B14F-4D97-AF65-F5344CB8AC3E}">
        <p14:creationId xmlns:p14="http://schemas.microsoft.com/office/powerpoint/2010/main" val="2449104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57066" indent="-291179" eaLnBrk="0" hangingPunct="0">
              <a:defRPr>
                <a:solidFill>
                  <a:schemeClr val="tx1"/>
                </a:solidFill>
                <a:latin typeface="Arial" pitchFamily="34" charset="0"/>
                <a:ea typeface="MS PGothic" pitchFamily="34" charset="-128"/>
              </a:defRPr>
            </a:lvl2pPr>
            <a:lvl3pPr marL="1164717" indent="-232943" eaLnBrk="0" hangingPunct="0">
              <a:defRPr>
                <a:solidFill>
                  <a:schemeClr val="tx1"/>
                </a:solidFill>
                <a:latin typeface="Arial" pitchFamily="34" charset="0"/>
                <a:ea typeface="MS PGothic" pitchFamily="34" charset="-128"/>
              </a:defRPr>
            </a:lvl3pPr>
            <a:lvl4pPr marL="1630604" indent="-232943" eaLnBrk="0" hangingPunct="0">
              <a:defRPr>
                <a:solidFill>
                  <a:schemeClr val="tx1"/>
                </a:solidFill>
                <a:latin typeface="Arial" pitchFamily="34" charset="0"/>
                <a:ea typeface="MS PGothic" pitchFamily="34" charset="-128"/>
              </a:defRPr>
            </a:lvl4pPr>
            <a:lvl5pPr marL="2096491" indent="-232943" eaLnBrk="0" hangingPunct="0">
              <a:defRPr>
                <a:solidFill>
                  <a:schemeClr val="tx1"/>
                </a:solidFill>
                <a:latin typeface="Arial" pitchFamily="34" charset="0"/>
                <a:ea typeface="MS PGothic" pitchFamily="34" charset="-128"/>
              </a:defRPr>
            </a:lvl5pPr>
            <a:lvl6pPr marL="2562377" indent="-232943" eaLnBrk="0" fontAlgn="base" hangingPunct="0">
              <a:spcBef>
                <a:spcPct val="0"/>
              </a:spcBef>
              <a:spcAft>
                <a:spcPct val="0"/>
              </a:spcAft>
              <a:defRPr>
                <a:solidFill>
                  <a:schemeClr val="tx1"/>
                </a:solidFill>
                <a:latin typeface="Arial" pitchFamily="34" charset="0"/>
                <a:ea typeface="MS PGothic" pitchFamily="34" charset="-128"/>
              </a:defRPr>
            </a:lvl6pPr>
            <a:lvl7pPr marL="3028264" indent="-232943" eaLnBrk="0" fontAlgn="base" hangingPunct="0">
              <a:spcBef>
                <a:spcPct val="0"/>
              </a:spcBef>
              <a:spcAft>
                <a:spcPct val="0"/>
              </a:spcAft>
              <a:defRPr>
                <a:solidFill>
                  <a:schemeClr val="tx1"/>
                </a:solidFill>
                <a:latin typeface="Arial" pitchFamily="34" charset="0"/>
                <a:ea typeface="MS PGothic" pitchFamily="34" charset="-128"/>
              </a:defRPr>
            </a:lvl7pPr>
            <a:lvl8pPr marL="3494151" indent="-232943" eaLnBrk="0" fontAlgn="base" hangingPunct="0">
              <a:spcBef>
                <a:spcPct val="0"/>
              </a:spcBef>
              <a:spcAft>
                <a:spcPct val="0"/>
              </a:spcAft>
              <a:defRPr>
                <a:solidFill>
                  <a:schemeClr val="tx1"/>
                </a:solidFill>
                <a:latin typeface="Arial" pitchFamily="34" charset="0"/>
                <a:ea typeface="MS PGothic" pitchFamily="34" charset="-128"/>
              </a:defRPr>
            </a:lvl8pPr>
            <a:lvl9pPr marL="3960038" indent="-232943"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4E1482F4-4FE0-471C-A917-47ECF6E38AA1}" type="slidenum">
              <a:rPr lang="en-US" smtClean="0"/>
              <a:pPr eaLnBrk="1" hangingPunct="1"/>
              <a:t>52</a:t>
            </a:fld>
            <a:endParaRPr lang="en-US"/>
          </a:p>
        </p:txBody>
      </p:sp>
    </p:spTree>
    <p:extLst>
      <p:ext uri="{BB962C8B-B14F-4D97-AF65-F5344CB8AC3E}">
        <p14:creationId xmlns:p14="http://schemas.microsoft.com/office/powerpoint/2010/main" val="2187313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70EC00D-18ED-4823-80E8-22D1D6ECF3FE}" type="datetimeFigureOut">
              <a:rPr lang="en-US" smtClean="0"/>
              <a:t>9/2/2019</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5D6F414B-9D72-4CEA-8CDC-EABF9E46FCC8}"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9011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0EC00D-18ED-4823-80E8-22D1D6ECF3FE}"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F414B-9D72-4CEA-8CDC-EABF9E46FCC8}"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09200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0EC00D-18ED-4823-80E8-22D1D6ECF3FE}"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F414B-9D72-4CEA-8CDC-EABF9E46FCC8}"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24170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70EC00D-18ED-4823-80E8-22D1D6ECF3FE}"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F414B-9D72-4CEA-8CDC-EABF9E46FCC8}"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63812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0EC00D-18ED-4823-80E8-22D1D6ECF3FE}"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6F414B-9D72-4CEA-8CDC-EABF9E46FCC8}"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3797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70EC00D-18ED-4823-80E8-22D1D6ECF3FE}" type="datetimeFigureOut">
              <a:rPr lang="en-US" smtClean="0"/>
              <a:t>9/2/2019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F414B-9D72-4CEA-8CDC-EABF9E46FCC8}"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06912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0EC00D-18ED-4823-80E8-22D1D6ECF3FE}" type="datetimeFigureOut">
              <a:rPr lang="en-US" smtClean="0"/>
              <a:t>9/2/2019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6F414B-9D72-4CEA-8CDC-EABF9E46FCC8}"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55675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0EC00D-18ED-4823-80E8-22D1D6ECF3FE}" type="datetimeFigureOut">
              <a:rPr lang="en-US" smtClean="0"/>
              <a:t>9/2/2019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6F414B-9D72-4CEA-8CDC-EABF9E46FCC8}"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8192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0EC00D-18ED-4823-80E8-22D1D6ECF3FE}" type="datetimeFigureOut">
              <a:rPr lang="en-US" smtClean="0"/>
              <a:t>9/2/2019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6F414B-9D72-4CEA-8CDC-EABF9E46FCC8}" type="slidenum">
              <a:rPr lang="en-US" smtClean="0"/>
              <a:t>‹#›</a:t>
            </a:fld>
            <a:endParaRPr lang="en-US"/>
          </a:p>
        </p:txBody>
      </p:sp>
    </p:spTree>
    <p:extLst>
      <p:ext uri="{BB962C8B-B14F-4D97-AF65-F5344CB8AC3E}">
        <p14:creationId xmlns:p14="http://schemas.microsoft.com/office/powerpoint/2010/main" val="294226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0EC00D-18ED-4823-80E8-22D1D6ECF3FE}" type="datetimeFigureOut">
              <a:rPr lang="en-US" smtClean="0"/>
              <a:t>9/2/2019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6F414B-9D72-4CEA-8CDC-EABF9E46FCC8}"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04388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170EC00D-18ED-4823-80E8-22D1D6ECF3FE}" type="datetimeFigureOut">
              <a:rPr lang="en-US" smtClean="0"/>
              <a:t>9/2/2019</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5D6F414B-9D72-4CEA-8CDC-EABF9E46FCC8}"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5516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70EC00D-18ED-4823-80E8-22D1D6ECF3FE}" type="datetimeFigureOut">
              <a:rPr lang="en-US" smtClean="0"/>
              <a:t>9/2/2019</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D6F414B-9D72-4CEA-8CDC-EABF9E46FCC8}"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790876"/>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4075" y="611443"/>
            <a:ext cx="8678587" cy="2448272"/>
          </a:xfrm>
        </p:spPr>
        <p:txBody>
          <a:bodyPr>
            <a:noAutofit/>
          </a:bodyPr>
          <a:lstStyle/>
          <a:p>
            <a:pPr algn="ctr"/>
            <a:br>
              <a:rPr lang="en-US" sz="3200" b="1" dirty="0"/>
            </a:br>
            <a:r>
              <a:rPr lang="en-US" sz="3200" b="1" dirty="0"/>
              <a:t>  Thailand and Malaysia’s Incentive and Regulatory Design for SOE Performance </a:t>
            </a:r>
            <a:br>
              <a:rPr lang="en-AU" sz="3600" b="1" dirty="0">
                <a:latin typeface="Calibri" pitchFamily="34" charset="0"/>
              </a:rPr>
            </a:br>
            <a:endParaRPr lang="en-AU" sz="3600" b="1" dirty="0">
              <a:latin typeface="Calibri" pitchFamily="34" charset="0"/>
            </a:endParaRPr>
          </a:p>
        </p:txBody>
      </p:sp>
      <p:sp>
        <p:nvSpPr>
          <p:cNvPr id="3" name="Subtitle 2"/>
          <p:cNvSpPr>
            <a:spLocks noGrp="1"/>
          </p:cNvSpPr>
          <p:nvPr>
            <p:ph type="subTitle" idx="1"/>
          </p:nvPr>
        </p:nvSpPr>
        <p:spPr>
          <a:xfrm>
            <a:off x="1643730" y="2480499"/>
            <a:ext cx="7344816" cy="2448272"/>
          </a:xfrm>
        </p:spPr>
        <p:txBody>
          <a:bodyPr>
            <a:noAutofit/>
          </a:bodyPr>
          <a:lstStyle/>
          <a:p>
            <a:endParaRPr lang="en-US" sz="1600" dirty="0"/>
          </a:p>
          <a:p>
            <a:pPr algn="ctr"/>
            <a:r>
              <a:rPr lang="en-US" sz="1800" dirty="0"/>
              <a:t> </a:t>
            </a:r>
            <a:r>
              <a:rPr lang="en-US" sz="2800" b="1" i="1" dirty="0" err="1"/>
              <a:t>Pornchai</a:t>
            </a:r>
            <a:r>
              <a:rPr lang="en-US" sz="2800" b="1" i="1" dirty="0"/>
              <a:t>  </a:t>
            </a:r>
            <a:r>
              <a:rPr lang="en-US" sz="2800" b="1" i="1" dirty="0" err="1"/>
              <a:t>Wisuttisak</a:t>
            </a:r>
            <a:r>
              <a:rPr lang="en-US" sz="2800" b="1" i="1" dirty="0"/>
              <a:t> </a:t>
            </a:r>
          </a:p>
          <a:p>
            <a:pPr algn="ctr"/>
            <a:r>
              <a:rPr lang="en-US" sz="1200" i="1" dirty="0"/>
              <a:t>Dean of Faculty of Law, Chiang Mai University, Thailand </a:t>
            </a:r>
          </a:p>
          <a:p>
            <a:pPr algn="ctr"/>
            <a:r>
              <a:rPr lang="en-US" sz="1200" i="1" dirty="0"/>
              <a:t>PhD in Business Law and Taxation, UNSW</a:t>
            </a:r>
          </a:p>
          <a:p>
            <a:pPr algn="ctr"/>
            <a:r>
              <a:rPr lang="en-US" sz="1200" i="1" dirty="0"/>
              <a:t>Email: pornchai.w@cmu.ac.th </a:t>
            </a:r>
          </a:p>
          <a:p>
            <a:pPr algn="ctr"/>
            <a:endParaRPr lang="en-US" sz="1000" dirty="0"/>
          </a:p>
          <a:p>
            <a:pPr algn="ctr"/>
            <a:endParaRPr lang="en-US" sz="1800" dirty="0"/>
          </a:p>
          <a:p>
            <a:endParaRPr lang="en-AU" sz="1400" dirty="0"/>
          </a:p>
        </p:txBody>
      </p:sp>
      <p:sp>
        <p:nvSpPr>
          <p:cNvPr id="4" name="Rectangle 3"/>
          <p:cNvSpPr/>
          <p:nvPr/>
        </p:nvSpPr>
        <p:spPr>
          <a:xfrm>
            <a:off x="1054075" y="5469228"/>
            <a:ext cx="9142050" cy="523220"/>
          </a:xfrm>
          <a:prstGeom prst="rect">
            <a:avLst/>
          </a:prstGeom>
        </p:spPr>
        <p:txBody>
          <a:bodyPr wrap="square">
            <a:spAutoFit/>
          </a:bodyPr>
          <a:lstStyle/>
          <a:p>
            <a:pPr algn="ctr"/>
            <a:r>
              <a:rPr lang="en-US" sz="1400" b="1" dirty="0"/>
              <a:t>Policy Workshop Reforming State-Owned Enterprises (SOE) in Central Asia: Challenges and Solutions </a:t>
            </a:r>
          </a:p>
          <a:p>
            <a:pPr algn="ctr"/>
            <a:r>
              <a:rPr lang="en-US" sz="1400" b="1" dirty="0"/>
              <a:t>26–27 September 2019 Bishkek, Kyrgyz Republic</a:t>
            </a:r>
          </a:p>
        </p:txBody>
      </p:sp>
    </p:spTree>
    <p:extLst>
      <p:ext uri="{BB962C8B-B14F-4D97-AF65-F5344CB8AC3E}">
        <p14:creationId xmlns:p14="http://schemas.microsoft.com/office/powerpoint/2010/main" val="15585856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Privatisation</a:t>
            </a:r>
            <a:r>
              <a:rPr lang="en-US" dirty="0"/>
              <a:t> and liberalization policy in Thailand</a:t>
            </a:r>
          </a:p>
        </p:txBody>
      </p:sp>
      <p:sp>
        <p:nvSpPr>
          <p:cNvPr id="3" name="Content Placeholder 2"/>
          <p:cNvSpPr>
            <a:spLocks noGrp="1"/>
          </p:cNvSpPr>
          <p:nvPr>
            <p:ph idx="1"/>
          </p:nvPr>
        </p:nvSpPr>
        <p:spPr>
          <a:xfrm>
            <a:off x="887104" y="2160589"/>
            <a:ext cx="8386897" cy="3880773"/>
          </a:xfrm>
        </p:spPr>
        <p:txBody>
          <a:bodyPr>
            <a:normAutofit/>
          </a:bodyPr>
          <a:lstStyle/>
          <a:p>
            <a:r>
              <a:rPr lang="en-US" sz="2400" dirty="0"/>
              <a:t>SOEs have continue to play an important role as revenue earners for the state and as a major part of the national economy. </a:t>
            </a:r>
          </a:p>
          <a:p>
            <a:pPr marL="0" indent="0">
              <a:buNone/>
            </a:pPr>
            <a:endParaRPr lang="en-US" sz="2400" dirty="0"/>
          </a:p>
          <a:p>
            <a:r>
              <a:rPr lang="en-US" sz="2400" dirty="0"/>
              <a:t>The government </a:t>
            </a:r>
            <a:r>
              <a:rPr lang="en-US" sz="2400" dirty="0" err="1"/>
              <a:t>creats</a:t>
            </a:r>
            <a:r>
              <a:rPr lang="en-US" sz="2400" dirty="0"/>
              <a:t> and uses SOEs to sustain national sovereignty and security, develop infrastructure, stimulate economic growth, build basic infrastructure and provide essential goods and services. </a:t>
            </a:r>
          </a:p>
        </p:txBody>
      </p:sp>
    </p:spTree>
    <p:extLst>
      <p:ext uri="{BB962C8B-B14F-4D97-AF65-F5344CB8AC3E}">
        <p14:creationId xmlns:p14="http://schemas.microsoft.com/office/powerpoint/2010/main" val="1480570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569" y="594022"/>
            <a:ext cx="9617940" cy="995338"/>
          </a:xfrm>
        </p:spPr>
        <p:txBody>
          <a:bodyPr/>
          <a:lstStyle/>
          <a:p>
            <a:r>
              <a:rPr lang="en-US" dirty="0" err="1"/>
              <a:t>Privatisation</a:t>
            </a:r>
            <a:r>
              <a:rPr lang="en-US" dirty="0"/>
              <a:t> and liberalization policy in Thailand</a:t>
            </a:r>
          </a:p>
        </p:txBody>
      </p:sp>
      <p:sp>
        <p:nvSpPr>
          <p:cNvPr id="3" name="Content Placeholder 2"/>
          <p:cNvSpPr>
            <a:spLocks noGrp="1"/>
          </p:cNvSpPr>
          <p:nvPr>
            <p:ph idx="1"/>
          </p:nvPr>
        </p:nvSpPr>
        <p:spPr>
          <a:xfrm>
            <a:off x="298579" y="1754155"/>
            <a:ext cx="11719249" cy="4178026"/>
          </a:xfrm>
        </p:spPr>
        <p:txBody>
          <a:bodyPr>
            <a:noAutofit/>
          </a:bodyPr>
          <a:lstStyle/>
          <a:p>
            <a:r>
              <a:rPr lang="en-US" sz="2800" dirty="0"/>
              <a:t>SOEs in Thailand, and their subsequent </a:t>
            </a:r>
            <a:r>
              <a:rPr lang="en-US" sz="2800" dirty="0" err="1"/>
              <a:t>privatisation</a:t>
            </a:r>
            <a:r>
              <a:rPr lang="en-US" sz="2800" dirty="0"/>
              <a:t>, can usefully be divided into four broad periods as follows: </a:t>
            </a:r>
          </a:p>
          <a:p>
            <a:pPr lvl="1"/>
            <a:r>
              <a:rPr lang="en-US" sz="2400" dirty="0"/>
              <a:t>The expansion of SOEs under constitutional monarchs and military regimes (1932-1960); </a:t>
            </a:r>
          </a:p>
          <a:p>
            <a:pPr lvl="1"/>
            <a:r>
              <a:rPr lang="en-US" sz="2400" dirty="0"/>
              <a:t>The development of </a:t>
            </a:r>
            <a:r>
              <a:rPr lang="en-US" sz="2400" dirty="0" err="1"/>
              <a:t>privatisation</a:t>
            </a:r>
            <a:r>
              <a:rPr lang="en-US" sz="2400" dirty="0"/>
              <a:t> policy in parallel with the establishment of SOEs (1961 to 1997); and </a:t>
            </a:r>
          </a:p>
          <a:p>
            <a:pPr lvl="1"/>
            <a:r>
              <a:rPr lang="en-US" sz="2400" dirty="0"/>
              <a:t>The implementation of </a:t>
            </a:r>
            <a:r>
              <a:rPr lang="en-US" sz="2400" dirty="0" err="1"/>
              <a:t>privatisation</a:t>
            </a:r>
            <a:r>
              <a:rPr lang="en-US" sz="2400" dirty="0"/>
              <a:t> policy (1998-2006), </a:t>
            </a:r>
          </a:p>
          <a:p>
            <a:pPr lvl="1"/>
            <a:r>
              <a:rPr lang="en-US" sz="2400" dirty="0"/>
              <a:t>The public criticized about </a:t>
            </a:r>
            <a:r>
              <a:rPr lang="en-US" sz="2400" dirty="0" err="1"/>
              <a:t>implemenetation</a:t>
            </a:r>
            <a:r>
              <a:rPr lang="en-US" sz="2400" dirty="0"/>
              <a:t> of the policy and unstable politics in Thailand 2006-2018</a:t>
            </a:r>
          </a:p>
          <a:p>
            <a:pPr marL="0" indent="0">
              <a:buNone/>
            </a:pPr>
            <a:endParaRPr lang="en-US" sz="2800" dirty="0"/>
          </a:p>
        </p:txBody>
      </p:sp>
      <p:sp>
        <p:nvSpPr>
          <p:cNvPr id="4" name="Rectangle 3"/>
          <p:cNvSpPr/>
          <p:nvPr/>
        </p:nvSpPr>
        <p:spPr>
          <a:xfrm>
            <a:off x="3866912" y="6164040"/>
            <a:ext cx="8816454" cy="261610"/>
          </a:xfrm>
          <a:prstGeom prst="rect">
            <a:avLst/>
          </a:prstGeom>
        </p:spPr>
        <p:txBody>
          <a:bodyPr wrap="square">
            <a:spAutoFit/>
          </a:bodyPr>
          <a:lstStyle/>
          <a:p>
            <a:r>
              <a:rPr lang="en-US" sz="1100" b="1" dirty="0">
                <a:solidFill>
                  <a:srgbClr val="4B4842"/>
                </a:solidFill>
                <a:latin typeface="Arial" panose="020B0604020202020204" pitchFamily="34" charset="0"/>
              </a:rPr>
              <a:t>Source: </a:t>
            </a:r>
            <a:r>
              <a:rPr lang="en-US" sz="1100" dirty="0" err="1"/>
              <a:t>Chulajata</a:t>
            </a:r>
            <a:r>
              <a:rPr lang="en-US" sz="1100" dirty="0"/>
              <a:t>, </a:t>
            </a:r>
            <a:r>
              <a:rPr lang="en-US" sz="1100" dirty="0" err="1"/>
              <a:t>Issariyaporn</a:t>
            </a:r>
            <a:r>
              <a:rPr lang="en-US" sz="1100" dirty="0"/>
              <a:t>, 2006, </a:t>
            </a:r>
            <a:r>
              <a:rPr lang="en-US" sz="1100" b="1" dirty="0">
                <a:solidFill>
                  <a:srgbClr val="4B4842"/>
                </a:solidFill>
                <a:latin typeface="Arial" panose="020B0604020202020204" pitchFamily="34" charset="0"/>
              </a:rPr>
              <a:t>Policy transfer in </a:t>
            </a:r>
            <a:r>
              <a:rPr lang="en-US" sz="1100" b="1" dirty="0" err="1">
                <a:solidFill>
                  <a:srgbClr val="4B4842"/>
                </a:solidFill>
                <a:latin typeface="Arial" panose="020B0604020202020204" pitchFamily="34" charset="0"/>
              </a:rPr>
              <a:t>privatisation</a:t>
            </a:r>
            <a:r>
              <a:rPr lang="en-US" sz="1100" b="1" dirty="0">
                <a:solidFill>
                  <a:srgbClr val="4B4842"/>
                </a:solidFill>
                <a:latin typeface="Arial" panose="020B0604020202020204" pitchFamily="34" charset="0"/>
              </a:rPr>
              <a:t> : Thailand's experience with telecommunications</a:t>
            </a:r>
            <a:endParaRPr lang="en-US" sz="1100" dirty="0"/>
          </a:p>
        </p:txBody>
      </p:sp>
    </p:spTree>
    <p:extLst>
      <p:ext uri="{BB962C8B-B14F-4D97-AF65-F5344CB8AC3E}">
        <p14:creationId xmlns:p14="http://schemas.microsoft.com/office/powerpoint/2010/main" val="835701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Privatisation</a:t>
            </a:r>
            <a:r>
              <a:rPr lang="en-US" dirty="0"/>
              <a:t> and liberalization policy in Thailand</a:t>
            </a:r>
          </a:p>
        </p:txBody>
      </p:sp>
      <p:sp>
        <p:nvSpPr>
          <p:cNvPr id="3" name="Content Placeholder 2"/>
          <p:cNvSpPr>
            <a:spLocks noGrp="1"/>
          </p:cNvSpPr>
          <p:nvPr>
            <p:ph idx="1"/>
          </p:nvPr>
        </p:nvSpPr>
        <p:spPr>
          <a:xfrm>
            <a:off x="504967" y="1828801"/>
            <a:ext cx="11120976" cy="4516016"/>
          </a:xfrm>
        </p:spPr>
        <p:txBody>
          <a:bodyPr>
            <a:normAutofit lnSpcReduction="10000"/>
          </a:bodyPr>
          <a:lstStyle/>
          <a:p>
            <a:r>
              <a:rPr lang="en-US" sz="2400" dirty="0"/>
              <a:t>The expansion of SOEs (1932-1960)</a:t>
            </a:r>
          </a:p>
          <a:p>
            <a:pPr lvl="1"/>
            <a:r>
              <a:rPr lang="en-US" sz="2000" dirty="0"/>
              <a:t>Until the 1930s, Siam was ruled as an absolute monarchy and the economy was mainly run by barter transactions. </a:t>
            </a:r>
          </a:p>
          <a:p>
            <a:pPr lvl="1"/>
            <a:r>
              <a:rPr lang="en-US" sz="2000" dirty="0"/>
              <a:t>The State </a:t>
            </a:r>
            <a:r>
              <a:rPr lang="en-US" sz="2000" dirty="0" err="1"/>
              <a:t>monopolised</a:t>
            </a:r>
            <a:r>
              <a:rPr lang="en-US" sz="2000" dirty="0"/>
              <a:t> foreign trade, and warehousing provided a substantial part of the royal revenue from them </a:t>
            </a:r>
          </a:p>
          <a:p>
            <a:pPr lvl="1"/>
            <a:r>
              <a:rPr lang="en-US" sz="2000" dirty="0"/>
              <a:t> This period witnessed the continuation of the long-standing tradition of royal monopoly and the establishment of SOEs to provide services to the public and, in the later stages, to strengthen Siam’s security and </a:t>
            </a:r>
            <a:r>
              <a:rPr lang="en-US" sz="2000" dirty="0" err="1"/>
              <a:t>modernisation</a:t>
            </a:r>
            <a:r>
              <a:rPr lang="en-US" sz="2000" dirty="0"/>
              <a:t> during the period of colonial expansion by European nations. </a:t>
            </a:r>
          </a:p>
          <a:p>
            <a:pPr lvl="1"/>
            <a:r>
              <a:rPr lang="en-US" sz="2000" dirty="0"/>
              <a:t>King Rama V launched notable public finance reforms that prevented the country from insolvency </a:t>
            </a:r>
          </a:p>
          <a:p>
            <a:pPr lvl="1"/>
            <a:r>
              <a:rPr lang="en-US" sz="2000" dirty="0"/>
              <a:t>Newly formed SOEs were essential instruments for strengthening and developing the economy of Siam during the period of colonial expansion, and for developing national infrastructure and the economy. </a:t>
            </a:r>
          </a:p>
          <a:p>
            <a:pPr marL="0" indent="0">
              <a:buNone/>
            </a:pPr>
            <a:endParaRPr lang="en-US" sz="2400" dirty="0"/>
          </a:p>
        </p:txBody>
      </p:sp>
      <p:sp>
        <p:nvSpPr>
          <p:cNvPr id="4" name="Rectangle 3"/>
          <p:cNvSpPr/>
          <p:nvPr/>
        </p:nvSpPr>
        <p:spPr>
          <a:xfrm>
            <a:off x="1487606" y="6591869"/>
            <a:ext cx="8816454" cy="261610"/>
          </a:xfrm>
          <a:prstGeom prst="rect">
            <a:avLst/>
          </a:prstGeom>
        </p:spPr>
        <p:txBody>
          <a:bodyPr wrap="square">
            <a:spAutoFit/>
          </a:bodyPr>
          <a:lstStyle/>
          <a:p>
            <a:r>
              <a:rPr lang="en-US" sz="1100" b="1" dirty="0">
                <a:solidFill>
                  <a:srgbClr val="4B4842"/>
                </a:solidFill>
                <a:latin typeface="Arial" panose="020B0604020202020204" pitchFamily="34" charset="0"/>
              </a:rPr>
              <a:t>Source: </a:t>
            </a:r>
            <a:r>
              <a:rPr lang="en-US" sz="1100" dirty="0" err="1"/>
              <a:t>Chulajata</a:t>
            </a:r>
            <a:r>
              <a:rPr lang="en-US" sz="1100" dirty="0"/>
              <a:t>, </a:t>
            </a:r>
            <a:r>
              <a:rPr lang="en-US" sz="1100" dirty="0" err="1"/>
              <a:t>Issariyaporn</a:t>
            </a:r>
            <a:r>
              <a:rPr lang="en-US" sz="1100" dirty="0"/>
              <a:t>, 2006, </a:t>
            </a:r>
            <a:r>
              <a:rPr lang="en-US" sz="1100" b="1" dirty="0">
                <a:solidFill>
                  <a:srgbClr val="4B4842"/>
                </a:solidFill>
                <a:latin typeface="Arial" panose="020B0604020202020204" pitchFamily="34" charset="0"/>
              </a:rPr>
              <a:t>Policy transfer in </a:t>
            </a:r>
            <a:r>
              <a:rPr lang="en-US" sz="1100" b="1" dirty="0" err="1">
                <a:solidFill>
                  <a:srgbClr val="4B4842"/>
                </a:solidFill>
                <a:latin typeface="Arial" panose="020B0604020202020204" pitchFamily="34" charset="0"/>
              </a:rPr>
              <a:t>privatisation</a:t>
            </a:r>
            <a:r>
              <a:rPr lang="en-US" sz="1100" b="1" dirty="0">
                <a:solidFill>
                  <a:srgbClr val="4B4842"/>
                </a:solidFill>
                <a:latin typeface="Arial" panose="020B0604020202020204" pitchFamily="34" charset="0"/>
              </a:rPr>
              <a:t> : Thailand's experience with telecommunications</a:t>
            </a:r>
            <a:endParaRPr lang="en-US" sz="1100" dirty="0"/>
          </a:p>
        </p:txBody>
      </p:sp>
    </p:spTree>
    <p:extLst>
      <p:ext uri="{BB962C8B-B14F-4D97-AF65-F5344CB8AC3E}">
        <p14:creationId xmlns:p14="http://schemas.microsoft.com/office/powerpoint/2010/main" val="4271725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Privatisation</a:t>
            </a:r>
            <a:r>
              <a:rPr lang="en-US" dirty="0"/>
              <a:t> and liberalization policy in Thailand</a:t>
            </a:r>
          </a:p>
        </p:txBody>
      </p:sp>
      <p:sp>
        <p:nvSpPr>
          <p:cNvPr id="3" name="Content Placeholder 2"/>
          <p:cNvSpPr>
            <a:spLocks noGrp="1"/>
          </p:cNvSpPr>
          <p:nvPr>
            <p:ph idx="1"/>
          </p:nvPr>
        </p:nvSpPr>
        <p:spPr>
          <a:xfrm>
            <a:off x="559557" y="1762450"/>
            <a:ext cx="11225006" cy="4634172"/>
          </a:xfrm>
        </p:spPr>
        <p:txBody>
          <a:bodyPr>
            <a:noAutofit/>
          </a:bodyPr>
          <a:lstStyle/>
          <a:p>
            <a:r>
              <a:rPr lang="en-US" sz="2400" dirty="0"/>
              <a:t>The development of </a:t>
            </a:r>
            <a:r>
              <a:rPr lang="en-US" sz="2400" dirty="0" err="1"/>
              <a:t>privatisation</a:t>
            </a:r>
            <a:r>
              <a:rPr lang="en-US" sz="2400" dirty="0"/>
              <a:t> policy in parallel with the establishment of SOEs (1961 to 1997)</a:t>
            </a:r>
          </a:p>
          <a:p>
            <a:pPr lvl="1"/>
            <a:r>
              <a:rPr lang="en-US" sz="2000" dirty="0"/>
              <a:t>Thai during 1960s adopted the World Bank’s economic strategy for initiating private involvement in industry and trade. </a:t>
            </a:r>
          </a:p>
          <a:p>
            <a:pPr lvl="1"/>
            <a:r>
              <a:rPr lang="en-US" sz="2000" dirty="0"/>
              <a:t>In 1961, its first National Economic and Social Development Plan (NESDP), the government ruled out direct competition with the private sector and promote private sector investment in the industrial sector </a:t>
            </a:r>
          </a:p>
          <a:p>
            <a:pPr lvl="1"/>
            <a:r>
              <a:rPr lang="en-US" sz="2000" dirty="0"/>
              <a:t>Thai Ministry of Finance declared that Thailand first developed </a:t>
            </a:r>
            <a:r>
              <a:rPr lang="en-US" sz="2000" dirty="0" err="1"/>
              <a:t>privatisation</a:t>
            </a:r>
            <a:r>
              <a:rPr lang="en-US" sz="2000" dirty="0"/>
              <a:t> and encouraged private sector participation in 1961 as mentioned in the first National Economic and Social Development Plan (NESDP) </a:t>
            </a:r>
          </a:p>
          <a:p>
            <a:pPr lvl="1"/>
            <a:r>
              <a:rPr lang="en-US" sz="2000" dirty="0"/>
              <a:t>Parallel promotion of SOEs and of the private sector and by </a:t>
            </a:r>
            <a:r>
              <a:rPr lang="en-US" sz="2000" dirty="0" err="1"/>
              <a:t>privatisation</a:t>
            </a:r>
            <a:r>
              <a:rPr lang="en-US" sz="2000" dirty="0"/>
              <a:t> coming onto the government’s policy agenda </a:t>
            </a:r>
          </a:p>
        </p:txBody>
      </p:sp>
      <p:sp>
        <p:nvSpPr>
          <p:cNvPr id="4" name="Rectangle 3"/>
          <p:cNvSpPr/>
          <p:nvPr/>
        </p:nvSpPr>
        <p:spPr>
          <a:xfrm>
            <a:off x="1501254" y="6564573"/>
            <a:ext cx="8816454" cy="261610"/>
          </a:xfrm>
          <a:prstGeom prst="rect">
            <a:avLst/>
          </a:prstGeom>
        </p:spPr>
        <p:txBody>
          <a:bodyPr wrap="square">
            <a:spAutoFit/>
          </a:bodyPr>
          <a:lstStyle/>
          <a:p>
            <a:r>
              <a:rPr lang="en-US" sz="1100" b="1" dirty="0">
                <a:solidFill>
                  <a:srgbClr val="4B4842"/>
                </a:solidFill>
                <a:latin typeface="Arial" panose="020B0604020202020204" pitchFamily="34" charset="0"/>
              </a:rPr>
              <a:t>Source: </a:t>
            </a:r>
            <a:r>
              <a:rPr lang="en-US" sz="1100" dirty="0" err="1"/>
              <a:t>Chulajata</a:t>
            </a:r>
            <a:r>
              <a:rPr lang="en-US" sz="1100" dirty="0"/>
              <a:t>, </a:t>
            </a:r>
            <a:r>
              <a:rPr lang="en-US" sz="1100" dirty="0" err="1"/>
              <a:t>Issariyaporn</a:t>
            </a:r>
            <a:r>
              <a:rPr lang="en-US" sz="1100" dirty="0"/>
              <a:t>, 2006, </a:t>
            </a:r>
            <a:r>
              <a:rPr lang="en-US" sz="1100" b="1" dirty="0">
                <a:solidFill>
                  <a:srgbClr val="4B4842"/>
                </a:solidFill>
                <a:latin typeface="Arial" panose="020B0604020202020204" pitchFamily="34" charset="0"/>
              </a:rPr>
              <a:t>Policy transfer in </a:t>
            </a:r>
            <a:r>
              <a:rPr lang="en-US" sz="1100" b="1" dirty="0" err="1">
                <a:solidFill>
                  <a:srgbClr val="4B4842"/>
                </a:solidFill>
                <a:latin typeface="Arial" panose="020B0604020202020204" pitchFamily="34" charset="0"/>
              </a:rPr>
              <a:t>privatisation</a:t>
            </a:r>
            <a:r>
              <a:rPr lang="en-US" sz="1100" b="1" dirty="0">
                <a:solidFill>
                  <a:srgbClr val="4B4842"/>
                </a:solidFill>
                <a:latin typeface="Arial" panose="020B0604020202020204" pitchFamily="34" charset="0"/>
              </a:rPr>
              <a:t> : Thailand's experience with telecommunications</a:t>
            </a:r>
            <a:endParaRPr lang="en-US" sz="1100" dirty="0"/>
          </a:p>
        </p:txBody>
      </p:sp>
    </p:spTree>
    <p:extLst>
      <p:ext uri="{BB962C8B-B14F-4D97-AF65-F5344CB8AC3E}">
        <p14:creationId xmlns:p14="http://schemas.microsoft.com/office/powerpoint/2010/main" val="3310522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Privatisation</a:t>
            </a:r>
            <a:r>
              <a:rPr lang="en-US" dirty="0"/>
              <a:t> and liberalization policy in Thailand</a:t>
            </a:r>
          </a:p>
        </p:txBody>
      </p:sp>
      <p:sp>
        <p:nvSpPr>
          <p:cNvPr id="3" name="Content Placeholder 2"/>
          <p:cNvSpPr>
            <a:spLocks noGrp="1"/>
          </p:cNvSpPr>
          <p:nvPr>
            <p:ph idx="1"/>
          </p:nvPr>
        </p:nvSpPr>
        <p:spPr>
          <a:xfrm>
            <a:off x="805217" y="1930401"/>
            <a:ext cx="10438171" cy="4110962"/>
          </a:xfrm>
        </p:spPr>
        <p:txBody>
          <a:bodyPr>
            <a:normAutofit/>
          </a:bodyPr>
          <a:lstStyle/>
          <a:p>
            <a:pPr marL="0" indent="0">
              <a:buNone/>
            </a:pPr>
            <a:r>
              <a:rPr lang="en-US" sz="2400" dirty="0"/>
              <a:t>The development of </a:t>
            </a:r>
            <a:r>
              <a:rPr lang="en-US" sz="2400" dirty="0" err="1"/>
              <a:t>privatisation</a:t>
            </a:r>
            <a:r>
              <a:rPr lang="en-US" sz="2400" dirty="0"/>
              <a:t> policy in parallel with the establishment of SOEs (1961 to 1997)</a:t>
            </a:r>
          </a:p>
          <a:p>
            <a:pPr lvl="1"/>
            <a:r>
              <a:rPr lang="en-US" sz="2000" dirty="0"/>
              <a:t>Despite the increased strength of the private sector, some bureaucrats were still able to </a:t>
            </a:r>
            <a:r>
              <a:rPr lang="en-US" sz="2000" dirty="0" err="1"/>
              <a:t>mobilise</a:t>
            </a:r>
            <a:r>
              <a:rPr lang="en-US" sz="2000" dirty="0"/>
              <a:t> allies to prevent major private sector encroachment into SOE territory. </a:t>
            </a:r>
          </a:p>
          <a:p>
            <a:pPr lvl="1"/>
            <a:r>
              <a:rPr lang="en-US" sz="2000" dirty="0"/>
              <a:t>SOE employees were particularly willing to aid the bureaucrats in this political campaign. The analysis of academics concerning the ‘bureaucratic polity’ between 1930s and 1980s supports the notion that elements of the Thai bureaucracy blocked significant attempts at reforming SOEs</a:t>
            </a:r>
            <a:endParaRPr lang="en-US" sz="1800" dirty="0"/>
          </a:p>
        </p:txBody>
      </p:sp>
      <p:sp>
        <p:nvSpPr>
          <p:cNvPr id="4" name="Rectangle 3"/>
          <p:cNvSpPr/>
          <p:nvPr/>
        </p:nvSpPr>
        <p:spPr>
          <a:xfrm>
            <a:off x="1487606" y="6271551"/>
            <a:ext cx="8816454" cy="261610"/>
          </a:xfrm>
          <a:prstGeom prst="rect">
            <a:avLst/>
          </a:prstGeom>
        </p:spPr>
        <p:txBody>
          <a:bodyPr wrap="square">
            <a:spAutoFit/>
          </a:bodyPr>
          <a:lstStyle/>
          <a:p>
            <a:r>
              <a:rPr lang="en-US" sz="1100" b="1" dirty="0">
                <a:solidFill>
                  <a:srgbClr val="4B4842"/>
                </a:solidFill>
                <a:latin typeface="Arial" panose="020B0604020202020204" pitchFamily="34" charset="0"/>
              </a:rPr>
              <a:t>Source: </a:t>
            </a:r>
            <a:r>
              <a:rPr lang="en-US" sz="1100" dirty="0" err="1"/>
              <a:t>Chulajata</a:t>
            </a:r>
            <a:r>
              <a:rPr lang="en-US" sz="1100" dirty="0"/>
              <a:t>, </a:t>
            </a:r>
            <a:r>
              <a:rPr lang="en-US" sz="1100" dirty="0" err="1"/>
              <a:t>Issariyaporn</a:t>
            </a:r>
            <a:r>
              <a:rPr lang="en-US" sz="1100" dirty="0"/>
              <a:t>, 2006, </a:t>
            </a:r>
            <a:r>
              <a:rPr lang="en-US" sz="1100" b="1" dirty="0">
                <a:solidFill>
                  <a:srgbClr val="4B4842"/>
                </a:solidFill>
                <a:latin typeface="Arial" panose="020B0604020202020204" pitchFamily="34" charset="0"/>
              </a:rPr>
              <a:t>Policy transfer in </a:t>
            </a:r>
            <a:r>
              <a:rPr lang="en-US" sz="1100" b="1" dirty="0" err="1">
                <a:solidFill>
                  <a:srgbClr val="4B4842"/>
                </a:solidFill>
                <a:latin typeface="Arial" panose="020B0604020202020204" pitchFamily="34" charset="0"/>
              </a:rPr>
              <a:t>privatisation</a:t>
            </a:r>
            <a:r>
              <a:rPr lang="en-US" sz="1100" b="1" dirty="0">
                <a:solidFill>
                  <a:srgbClr val="4B4842"/>
                </a:solidFill>
                <a:latin typeface="Arial" panose="020B0604020202020204" pitchFamily="34" charset="0"/>
              </a:rPr>
              <a:t> : Thailand's experience with telecommunications</a:t>
            </a:r>
            <a:endParaRPr lang="en-US" sz="1100" dirty="0"/>
          </a:p>
        </p:txBody>
      </p:sp>
    </p:spTree>
    <p:extLst>
      <p:ext uri="{BB962C8B-B14F-4D97-AF65-F5344CB8AC3E}">
        <p14:creationId xmlns:p14="http://schemas.microsoft.com/office/powerpoint/2010/main" val="29938350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Privatisation</a:t>
            </a:r>
            <a:r>
              <a:rPr lang="en-US" dirty="0"/>
              <a:t> and liberalization policy in Thailand</a:t>
            </a:r>
          </a:p>
        </p:txBody>
      </p:sp>
      <p:sp>
        <p:nvSpPr>
          <p:cNvPr id="3" name="Content Placeholder 2"/>
          <p:cNvSpPr>
            <a:spLocks noGrp="1"/>
          </p:cNvSpPr>
          <p:nvPr>
            <p:ph idx="1"/>
          </p:nvPr>
        </p:nvSpPr>
        <p:spPr>
          <a:xfrm>
            <a:off x="677334" y="1719618"/>
            <a:ext cx="11349825" cy="4981433"/>
          </a:xfrm>
        </p:spPr>
        <p:txBody>
          <a:bodyPr>
            <a:normAutofit/>
          </a:bodyPr>
          <a:lstStyle/>
          <a:p>
            <a:pPr marL="0" indent="0">
              <a:buNone/>
            </a:pPr>
            <a:r>
              <a:rPr lang="en-US" sz="2400" b="1" dirty="0"/>
              <a:t>The implementation of </a:t>
            </a:r>
            <a:r>
              <a:rPr lang="en-US" sz="2400" b="1" dirty="0" err="1"/>
              <a:t>privatisation</a:t>
            </a:r>
            <a:r>
              <a:rPr lang="en-US" sz="2400" b="1" dirty="0"/>
              <a:t> policy (1998-2006)</a:t>
            </a:r>
          </a:p>
          <a:p>
            <a:pPr lvl="1"/>
            <a:r>
              <a:rPr lang="en-US" sz="2000" dirty="0"/>
              <a:t>Peak </a:t>
            </a:r>
            <a:r>
              <a:rPr lang="en-US" sz="2000" dirty="0" err="1"/>
              <a:t>Privatisation</a:t>
            </a:r>
            <a:r>
              <a:rPr lang="en-US" sz="2000" dirty="0"/>
              <a:t> implementation with many SOEs had been commercialized and privatized </a:t>
            </a:r>
          </a:p>
          <a:p>
            <a:pPr lvl="1"/>
            <a:r>
              <a:rPr lang="en-US" sz="2000" dirty="0"/>
              <a:t>The Asian Financial Crisis of 1997. This hit Thailand particularly hard, resulting in unemployment, the collapse of businesses, a shortage of capital and reduced economic growth.</a:t>
            </a:r>
          </a:p>
          <a:p>
            <a:pPr lvl="1"/>
            <a:r>
              <a:rPr lang="en-US" sz="2000" dirty="0"/>
              <a:t>Responding to the financial crisis, Thailand opened up policy space and allowed radical policy initiatives</a:t>
            </a:r>
          </a:p>
          <a:p>
            <a:pPr lvl="1"/>
            <a:r>
              <a:rPr lang="en-US" sz="2000" dirty="0"/>
              <a:t>In the two decades prior to the financial crisis, Thailand was reluctant to </a:t>
            </a:r>
            <a:r>
              <a:rPr lang="en-US" sz="2000" dirty="0" err="1"/>
              <a:t>privatise</a:t>
            </a:r>
            <a:r>
              <a:rPr lang="en-US" sz="2000" dirty="0"/>
              <a:t> SOEs that earned profits</a:t>
            </a:r>
          </a:p>
          <a:p>
            <a:pPr lvl="1"/>
            <a:r>
              <a:rPr lang="en-US" sz="2000" dirty="0"/>
              <a:t>As a result of the 1997 Asian Financial Crisis, the Thai government accelerated the </a:t>
            </a:r>
            <a:r>
              <a:rPr lang="en-US" sz="2000" dirty="0" err="1"/>
              <a:t>privatisation</a:t>
            </a:r>
            <a:r>
              <a:rPr lang="en-US" sz="2000" dirty="0"/>
              <a:t> </a:t>
            </a:r>
            <a:r>
              <a:rPr lang="en-US" sz="2000" dirty="0" err="1"/>
              <a:t>programme</a:t>
            </a:r>
            <a:r>
              <a:rPr lang="en-US" sz="2000" dirty="0"/>
              <a:t>, and improve the legal framework for private sector participation in the economy, including the law on </a:t>
            </a:r>
            <a:r>
              <a:rPr lang="en-US" sz="2000" dirty="0" err="1"/>
              <a:t>corporatisation</a:t>
            </a:r>
            <a:r>
              <a:rPr lang="en-US" sz="2000" dirty="0"/>
              <a:t> </a:t>
            </a:r>
          </a:p>
        </p:txBody>
      </p:sp>
      <p:sp>
        <p:nvSpPr>
          <p:cNvPr id="4" name="Rectangle 3"/>
          <p:cNvSpPr/>
          <p:nvPr/>
        </p:nvSpPr>
        <p:spPr>
          <a:xfrm>
            <a:off x="1446663" y="6570246"/>
            <a:ext cx="8816454" cy="261610"/>
          </a:xfrm>
          <a:prstGeom prst="rect">
            <a:avLst/>
          </a:prstGeom>
        </p:spPr>
        <p:txBody>
          <a:bodyPr wrap="square">
            <a:spAutoFit/>
          </a:bodyPr>
          <a:lstStyle/>
          <a:p>
            <a:r>
              <a:rPr lang="en-US" sz="1100" b="1" dirty="0">
                <a:solidFill>
                  <a:srgbClr val="4B4842"/>
                </a:solidFill>
                <a:latin typeface="Arial" panose="020B0604020202020204" pitchFamily="34" charset="0"/>
              </a:rPr>
              <a:t>Source: </a:t>
            </a:r>
            <a:r>
              <a:rPr lang="en-US" sz="1100" dirty="0" err="1"/>
              <a:t>Chulajata</a:t>
            </a:r>
            <a:r>
              <a:rPr lang="en-US" sz="1100" dirty="0"/>
              <a:t>, </a:t>
            </a:r>
            <a:r>
              <a:rPr lang="en-US" sz="1100" dirty="0" err="1"/>
              <a:t>Issariyaporn</a:t>
            </a:r>
            <a:r>
              <a:rPr lang="en-US" sz="1100" dirty="0"/>
              <a:t>, 2006, </a:t>
            </a:r>
            <a:r>
              <a:rPr lang="en-US" sz="1100" b="1" dirty="0">
                <a:solidFill>
                  <a:srgbClr val="4B4842"/>
                </a:solidFill>
                <a:latin typeface="Arial" panose="020B0604020202020204" pitchFamily="34" charset="0"/>
              </a:rPr>
              <a:t>Policy transfer in </a:t>
            </a:r>
            <a:r>
              <a:rPr lang="en-US" sz="1100" b="1" dirty="0" err="1">
                <a:solidFill>
                  <a:srgbClr val="4B4842"/>
                </a:solidFill>
                <a:latin typeface="Arial" panose="020B0604020202020204" pitchFamily="34" charset="0"/>
              </a:rPr>
              <a:t>privatisation</a:t>
            </a:r>
            <a:r>
              <a:rPr lang="en-US" sz="1100" b="1" dirty="0">
                <a:solidFill>
                  <a:srgbClr val="4B4842"/>
                </a:solidFill>
                <a:latin typeface="Arial" panose="020B0604020202020204" pitchFamily="34" charset="0"/>
              </a:rPr>
              <a:t> : Thailand's experience with telecommunications</a:t>
            </a:r>
            <a:endParaRPr lang="en-US" sz="1100" dirty="0"/>
          </a:p>
        </p:txBody>
      </p:sp>
    </p:spTree>
    <p:extLst>
      <p:ext uri="{BB962C8B-B14F-4D97-AF65-F5344CB8AC3E}">
        <p14:creationId xmlns:p14="http://schemas.microsoft.com/office/powerpoint/2010/main" val="894761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Privatisation</a:t>
            </a:r>
            <a:r>
              <a:rPr lang="en-US" dirty="0"/>
              <a:t> and liberalization policy in Thailand</a:t>
            </a:r>
          </a:p>
        </p:txBody>
      </p:sp>
      <p:sp>
        <p:nvSpPr>
          <p:cNvPr id="3" name="Content Placeholder 2"/>
          <p:cNvSpPr>
            <a:spLocks noGrp="1"/>
          </p:cNvSpPr>
          <p:nvPr>
            <p:ph idx="1"/>
          </p:nvPr>
        </p:nvSpPr>
        <p:spPr>
          <a:xfrm>
            <a:off x="677333" y="1665027"/>
            <a:ext cx="11135222" cy="4926842"/>
          </a:xfrm>
        </p:spPr>
        <p:txBody>
          <a:bodyPr>
            <a:normAutofit/>
          </a:bodyPr>
          <a:lstStyle/>
          <a:p>
            <a:pPr marL="0" indent="0">
              <a:buNone/>
            </a:pPr>
            <a:r>
              <a:rPr lang="en-US" sz="2400" dirty="0"/>
              <a:t>The implementation of </a:t>
            </a:r>
            <a:r>
              <a:rPr lang="en-US" sz="2400" dirty="0" err="1"/>
              <a:t>privatisation</a:t>
            </a:r>
            <a:r>
              <a:rPr lang="en-US" sz="2400" dirty="0"/>
              <a:t> policy (1998-2006)</a:t>
            </a:r>
          </a:p>
          <a:p>
            <a:r>
              <a:rPr lang="en-US" sz="2400" dirty="0"/>
              <a:t>In addition to reforms already required by the 1997 Constitution, the IMF imposed further reforms such as </a:t>
            </a:r>
            <a:r>
              <a:rPr lang="en-US" sz="2400" dirty="0" err="1"/>
              <a:t>privatisation</a:t>
            </a:r>
            <a:r>
              <a:rPr lang="en-US" sz="2400" dirty="0"/>
              <a:t>, to signify Thailand’s commitment to market </a:t>
            </a:r>
            <a:r>
              <a:rPr lang="en-US" sz="2400" dirty="0" err="1"/>
              <a:t>liberalisation</a:t>
            </a:r>
            <a:r>
              <a:rPr lang="en-US" sz="2400" dirty="0"/>
              <a:t>. </a:t>
            </a:r>
          </a:p>
          <a:p>
            <a:r>
              <a:rPr lang="en-US" sz="2400" dirty="0"/>
              <a:t>Under letter of intend from </a:t>
            </a:r>
            <a:r>
              <a:rPr lang="en-US" sz="2400" dirty="0" err="1"/>
              <a:t>Thaland</a:t>
            </a:r>
            <a:r>
              <a:rPr lang="en-US" sz="2400" dirty="0"/>
              <a:t> to IMF</a:t>
            </a:r>
          </a:p>
          <a:p>
            <a:pPr lvl="1"/>
            <a:r>
              <a:rPr lang="en-US" sz="2000" dirty="0"/>
              <a:t>the Thai government set out a concrete and specific agenda for </a:t>
            </a:r>
            <a:r>
              <a:rPr lang="en-US" sz="2000" dirty="0" err="1"/>
              <a:t>privatisation</a:t>
            </a:r>
            <a:r>
              <a:rPr lang="en-US" sz="2000" dirty="0"/>
              <a:t>, including: </a:t>
            </a:r>
          </a:p>
          <a:p>
            <a:pPr lvl="2"/>
            <a:r>
              <a:rPr lang="en-US" sz="1800" dirty="0"/>
              <a:t>establish regulatory capacity with cabinet approval </a:t>
            </a:r>
          </a:p>
          <a:p>
            <a:pPr lvl="2"/>
            <a:r>
              <a:rPr lang="en-US" sz="1800" dirty="0"/>
              <a:t>set up a timeframe and stages for the </a:t>
            </a:r>
            <a:r>
              <a:rPr lang="en-US" sz="1800" dirty="0" err="1"/>
              <a:t>corporatisation</a:t>
            </a:r>
            <a:r>
              <a:rPr lang="en-US" sz="1800" dirty="0"/>
              <a:t> and divestiture of selected SOEs responsible for energy, telecommunications, water and railways </a:t>
            </a:r>
          </a:p>
          <a:p>
            <a:pPr lvl="2"/>
            <a:r>
              <a:rPr lang="en-US" sz="1800" dirty="0"/>
              <a:t>establish divestiture strategy for selected SOEs through ‘full or partial privatization through joint ventures, private placements or public offers. </a:t>
            </a:r>
          </a:p>
          <a:p>
            <a:endParaRPr lang="en-US" sz="2400" dirty="0"/>
          </a:p>
        </p:txBody>
      </p:sp>
    </p:spTree>
    <p:extLst>
      <p:ext uri="{BB962C8B-B14F-4D97-AF65-F5344CB8AC3E}">
        <p14:creationId xmlns:p14="http://schemas.microsoft.com/office/powerpoint/2010/main" val="220745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Privatisation</a:t>
            </a:r>
            <a:r>
              <a:rPr lang="en-US" dirty="0"/>
              <a:t> and liberalization policy in Thailand</a:t>
            </a:r>
          </a:p>
        </p:txBody>
      </p:sp>
      <p:sp>
        <p:nvSpPr>
          <p:cNvPr id="3" name="Content Placeholder 2"/>
          <p:cNvSpPr>
            <a:spLocks noGrp="1"/>
          </p:cNvSpPr>
          <p:nvPr>
            <p:ph idx="1"/>
          </p:nvPr>
        </p:nvSpPr>
        <p:spPr>
          <a:xfrm>
            <a:off x="677334" y="2037760"/>
            <a:ext cx="10377352" cy="4499518"/>
          </a:xfrm>
        </p:spPr>
        <p:txBody>
          <a:bodyPr>
            <a:normAutofit/>
          </a:bodyPr>
          <a:lstStyle/>
          <a:p>
            <a:pPr marL="0" indent="0">
              <a:buNone/>
            </a:pPr>
            <a:r>
              <a:rPr lang="en-US" sz="2000" dirty="0"/>
              <a:t>The implementation of </a:t>
            </a:r>
            <a:r>
              <a:rPr lang="en-US" sz="2000" dirty="0" err="1"/>
              <a:t>privatisation</a:t>
            </a:r>
            <a:r>
              <a:rPr lang="en-US" sz="2000" dirty="0"/>
              <a:t> policy (1998-2006)</a:t>
            </a:r>
          </a:p>
          <a:p>
            <a:r>
              <a:rPr lang="en-US" sz="2000" dirty="0"/>
              <a:t>1998 was a significant year for </a:t>
            </a:r>
            <a:r>
              <a:rPr lang="en-US" sz="2000" dirty="0" err="1"/>
              <a:t>privatisation</a:t>
            </a:r>
            <a:r>
              <a:rPr lang="en-US" sz="2000" dirty="0"/>
              <a:t>, as the Ministry of Finance (assisted by the World Bank) drew up a Master Plan for State Enterprise Reform (or the </a:t>
            </a:r>
            <a:r>
              <a:rPr lang="en-US" sz="2000" dirty="0" err="1"/>
              <a:t>Privatisation</a:t>
            </a:r>
            <a:r>
              <a:rPr lang="en-US" sz="2000" dirty="0"/>
              <a:t> Master Plan, PMP) (Royal Thai Government, 1998c), outlining the objectives and 8-year timetable for the reform </a:t>
            </a:r>
            <a:r>
              <a:rPr lang="en-US" sz="2000" dirty="0" err="1"/>
              <a:t>programme</a:t>
            </a:r>
            <a:r>
              <a:rPr lang="en-US" sz="2000" dirty="0"/>
              <a:t>. </a:t>
            </a:r>
          </a:p>
          <a:p>
            <a:r>
              <a:rPr lang="en-US" sz="2000" dirty="0"/>
              <a:t>It also classified 59 SOEs under 5 main ministries covering 5 sectors: </a:t>
            </a:r>
            <a:r>
              <a:rPr lang="en-US" sz="2000" i="1" dirty="0"/>
              <a:t>telecommunications, energy, transportation, water and others (industrial, commercial, agricultural, social and research)</a:t>
            </a:r>
            <a:r>
              <a:rPr lang="en-US" sz="2000" dirty="0"/>
              <a:t>. </a:t>
            </a:r>
          </a:p>
          <a:p>
            <a:r>
              <a:rPr lang="en-US" sz="2000" dirty="0"/>
              <a:t>The government regarded the Master Plan as a strategic document, that determined the direction and timing for implementing </a:t>
            </a:r>
            <a:r>
              <a:rPr lang="en-US" sz="2000" dirty="0" err="1"/>
              <a:t>privatisation</a:t>
            </a:r>
            <a:r>
              <a:rPr lang="en-US" sz="2000" dirty="0"/>
              <a:t> policy, and described steps towards the increasing role of the private sector in SOEs. </a:t>
            </a:r>
          </a:p>
        </p:txBody>
      </p:sp>
    </p:spTree>
    <p:extLst>
      <p:ext uri="{BB962C8B-B14F-4D97-AF65-F5344CB8AC3E}">
        <p14:creationId xmlns:p14="http://schemas.microsoft.com/office/powerpoint/2010/main" val="871783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Privatisation</a:t>
            </a:r>
            <a:r>
              <a:rPr lang="en-US" dirty="0"/>
              <a:t> and liberalization policy in Thailand</a:t>
            </a:r>
          </a:p>
        </p:txBody>
      </p:sp>
      <p:sp>
        <p:nvSpPr>
          <p:cNvPr id="3" name="Content Placeholder 2"/>
          <p:cNvSpPr>
            <a:spLocks noGrp="1"/>
          </p:cNvSpPr>
          <p:nvPr>
            <p:ph idx="1"/>
          </p:nvPr>
        </p:nvSpPr>
        <p:spPr>
          <a:xfrm>
            <a:off x="477672" y="1930401"/>
            <a:ext cx="11714327" cy="4110962"/>
          </a:xfrm>
        </p:spPr>
        <p:txBody>
          <a:bodyPr>
            <a:noAutofit/>
          </a:bodyPr>
          <a:lstStyle/>
          <a:p>
            <a:pPr marL="0" indent="0">
              <a:buNone/>
            </a:pPr>
            <a:r>
              <a:rPr lang="en-US" sz="2400" dirty="0"/>
              <a:t>The implementation of </a:t>
            </a:r>
            <a:r>
              <a:rPr lang="en-US" sz="2400" dirty="0" err="1"/>
              <a:t>privatisation</a:t>
            </a:r>
            <a:r>
              <a:rPr lang="en-US" sz="2400" dirty="0"/>
              <a:t> policy (1998-2006)</a:t>
            </a:r>
          </a:p>
          <a:p>
            <a:r>
              <a:rPr lang="en-US" sz="2400" dirty="0"/>
              <a:t>The government also established the State Enterprise Policy Commission under the Office of State Enterprise and publicly announced </a:t>
            </a:r>
            <a:r>
              <a:rPr lang="en-US" sz="2400" dirty="0" err="1"/>
              <a:t>Sectoral</a:t>
            </a:r>
            <a:r>
              <a:rPr lang="en-US" sz="2400" dirty="0"/>
              <a:t> Plans in telecommunications, energy, transport and water.</a:t>
            </a:r>
          </a:p>
          <a:p>
            <a:endParaRPr lang="en-US" sz="2400" dirty="0"/>
          </a:p>
          <a:p>
            <a:r>
              <a:rPr lang="en-US" sz="2400" dirty="0"/>
              <a:t>The MOF separated the functions of policy maker, regulator and operator in 1998, developing a more systematic and </a:t>
            </a:r>
            <a:r>
              <a:rPr lang="en-US" sz="2400" dirty="0" err="1"/>
              <a:t>centralised</a:t>
            </a:r>
            <a:r>
              <a:rPr lang="en-US" sz="2400" dirty="0"/>
              <a:t> government regulatory structure for SOEs in which the Cabinet became the highest decision-making body for SOE policy and management </a:t>
            </a:r>
          </a:p>
        </p:txBody>
      </p:sp>
    </p:spTree>
    <p:extLst>
      <p:ext uri="{BB962C8B-B14F-4D97-AF65-F5344CB8AC3E}">
        <p14:creationId xmlns:p14="http://schemas.microsoft.com/office/powerpoint/2010/main" val="5262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Privatisation</a:t>
            </a:r>
            <a:r>
              <a:rPr lang="en-US" dirty="0"/>
              <a:t> and liberalization policy in Thailand</a:t>
            </a:r>
          </a:p>
        </p:txBody>
      </p:sp>
      <p:sp>
        <p:nvSpPr>
          <p:cNvPr id="3" name="Content Placeholder 2"/>
          <p:cNvSpPr>
            <a:spLocks noGrp="1"/>
          </p:cNvSpPr>
          <p:nvPr>
            <p:ph idx="1"/>
          </p:nvPr>
        </p:nvSpPr>
        <p:spPr>
          <a:xfrm>
            <a:off x="677333" y="1930400"/>
            <a:ext cx="11107230" cy="4606877"/>
          </a:xfrm>
        </p:spPr>
        <p:txBody>
          <a:bodyPr>
            <a:normAutofit/>
          </a:bodyPr>
          <a:lstStyle/>
          <a:p>
            <a:pPr marL="457200" lvl="1" indent="0">
              <a:buNone/>
            </a:pPr>
            <a:r>
              <a:rPr lang="en-US" sz="2000" dirty="0"/>
              <a:t>The public criticized about </a:t>
            </a:r>
            <a:r>
              <a:rPr lang="en-US" sz="2000" dirty="0" err="1"/>
              <a:t>implemenetation</a:t>
            </a:r>
            <a:r>
              <a:rPr lang="en-US" sz="2000" dirty="0"/>
              <a:t> 2006-2018</a:t>
            </a:r>
          </a:p>
          <a:p>
            <a:pPr lvl="1"/>
            <a:r>
              <a:rPr lang="en-US" sz="2000" dirty="0"/>
              <a:t>The political economy in Thailand is unstable due to political unrest </a:t>
            </a:r>
          </a:p>
          <a:p>
            <a:pPr lvl="1"/>
            <a:r>
              <a:rPr lang="en-US" sz="2000" dirty="0"/>
              <a:t>Elected government under Prime Minister </a:t>
            </a:r>
            <a:r>
              <a:rPr lang="en-US" sz="2000" dirty="0" err="1"/>
              <a:t>Taksin</a:t>
            </a:r>
            <a:r>
              <a:rPr lang="en-US" sz="2000" dirty="0"/>
              <a:t> was </a:t>
            </a:r>
            <a:r>
              <a:rPr lang="en-US" sz="2000" dirty="0" err="1"/>
              <a:t>critisised</a:t>
            </a:r>
            <a:r>
              <a:rPr lang="en-US" sz="2000" dirty="0"/>
              <a:t> as a corrupted government. </a:t>
            </a:r>
          </a:p>
          <a:p>
            <a:pPr lvl="1"/>
            <a:r>
              <a:rPr lang="en-US" sz="2000" dirty="0"/>
              <a:t>The Implementation of privatization and liberalization were directed to benefit interest groups not the public</a:t>
            </a:r>
          </a:p>
          <a:p>
            <a:pPr lvl="1"/>
            <a:r>
              <a:rPr lang="en-US" sz="2000" dirty="0"/>
              <a:t>The lack of </a:t>
            </a:r>
            <a:r>
              <a:rPr lang="en-US" sz="2000" dirty="0" err="1"/>
              <a:t>structureal</a:t>
            </a:r>
            <a:r>
              <a:rPr lang="en-US" sz="2000" dirty="0"/>
              <a:t> and efficiency reforms in SOEs create a bias ideas of privatization and commercialization</a:t>
            </a:r>
          </a:p>
          <a:p>
            <a:pPr lvl="1"/>
            <a:r>
              <a:rPr lang="en-US" sz="2000" dirty="0"/>
              <a:t>The implementation of privatization policy is halted but governments still maintain ideas of Private Public </a:t>
            </a:r>
            <a:r>
              <a:rPr lang="en-US" sz="2000" dirty="0" err="1"/>
              <a:t>Partenership</a:t>
            </a:r>
            <a:r>
              <a:rPr lang="en-US" sz="2000" dirty="0"/>
              <a:t> in order to draw investments toward infrastructure development</a:t>
            </a:r>
          </a:p>
          <a:p>
            <a:pPr lvl="1"/>
            <a:endParaRPr lang="en-US" sz="2000" dirty="0"/>
          </a:p>
          <a:p>
            <a:pPr marL="0" lvl="1" indent="0">
              <a:buNone/>
            </a:pPr>
            <a:endParaRPr lang="en-US" sz="2000" dirty="0"/>
          </a:p>
          <a:p>
            <a:endParaRPr lang="en-US" dirty="0"/>
          </a:p>
        </p:txBody>
      </p:sp>
    </p:spTree>
    <p:extLst>
      <p:ext uri="{BB962C8B-B14F-4D97-AF65-F5344CB8AC3E}">
        <p14:creationId xmlns:p14="http://schemas.microsoft.com/office/powerpoint/2010/main" val="4246181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9612886" cy="965982"/>
          </a:xfrm>
        </p:spPr>
        <p:txBody>
          <a:bodyPr>
            <a:normAutofit fontScale="90000"/>
          </a:bodyPr>
          <a:lstStyle/>
          <a:p>
            <a:r>
              <a:rPr lang="en-US" sz="4800" dirty="0"/>
              <a:t>Outlines of paper presentation</a:t>
            </a:r>
          </a:p>
        </p:txBody>
      </p:sp>
      <p:sp>
        <p:nvSpPr>
          <p:cNvPr id="3" name="Content Placeholder 2"/>
          <p:cNvSpPr>
            <a:spLocks noGrp="1"/>
          </p:cNvSpPr>
          <p:nvPr>
            <p:ph idx="1"/>
          </p:nvPr>
        </p:nvSpPr>
        <p:spPr>
          <a:xfrm>
            <a:off x="848412" y="2262433"/>
            <a:ext cx="10915958" cy="4022455"/>
          </a:xfrm>
        </p:spPr>
        <p:txBody>
          <a:bodyPr>
            <a:noAutofit/>
          </a:bodyPr>
          <a:lstStyle/>
          <a:p>
            <a:pPr marL="457200" indent="-457200">
              <a:buFont typeface="+mj-lt"/>
              <a:buAutoNum type="arabicPeriod"/>
            </a:pPr>
            <a:r>
              <a:rPr lang="en-US" sz="3600" b="1" dirty="0"/>
              <a:t>Incentives for SOE Performance </a:t>
            </a:r>
          </a:p>
          <a:p>
            <a:pPr marL="457200" indent="-457200">
              <a:buFont typeface="+mj-lt"/>
              <a:buAutoNum type="arabicPeriod"/>
            </a:pPr>
            <a:r>
              <a:rPr lang="en-US" sz="3600" b="1" dirty="0"/>
              <a:t>Regulatory Design for SOE Performance</a:t>
            </a:r>
          </a:p>
          <a:p>
            <a:pPr marL="457200" indent="-457200">
              <a:buFont typeface="+mj-lt"/>
              <a:buAutoNum type="arabicPeriod"/>
            </a:pPr>
            <a:r>
              <a:rPr lang="en-US" sz="3600" b="1" dirty="0"/>
              <a:t>Experience from Thailand and Malaysia </a:t>
            </a:r>
          </a:p>
          <a:p>
            <a:pPr marL="457200" indent="-457200">
              <a:buFont typeface="+mj-lt"/>
              <a:buAutoNum type="arabicPeriod"/>
            </a:pPr>
            <a:r>
              <a:rPr lang="en-US" sz="3600" b="1" dirty="0"/>
              <a:t>Conclusion and suggestion</a:t>
            </a:r>
          </a:p>
          <a:p>
            <a:endParaRPr lang="en-US" sz="2000" dirty="0"/>
          </a:p>
        </p:txBody>
      </p:sp>
    </p:spTree>
    <p:extLst>
      <p:ext uri="{BB962C8B-B14F-4D97-AF65-F5344CB8AC3E}">
        <p14:creationId xmlns:p14="http://schemas.microsoft.com/office/powerpoint/2010/main" val="2211402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à¸à¸²à¸ âà¹à¸à¸£à¸£à¸¹à¸â à¸ªà¸¹à¹ âà¸à¸à¸´à¸£à¸¹à¸â à¸£à¸±à¸à¸§à¸´à¸ªà¸²à¸«à¸à¸´à¸à¹à¸à¸¢?"/>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10" y="609600"/>
            <a:ext cx="10945505" cy="59140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624920" y="6523630"/>
            <a:ext cx="6096000" cy="307777"/>
          </a:xfrm>
          <a:prstGeom prst="rect">
            <a:avLst/>
          </a:prstGeom>
        </p:spPr>
        <p:txBody>
          <a:bodyPr>
            <a:spAutoFit/>
          </a:bodyPr>
          <a:lstStyle/>
          <a:p>
            <a:r>
              <a:rPr lang="en-US" sz="1400" dirty="0"/>
              <a:t>Picture Source: http://www.econnews.co.th/</a:t>
            </a:r>
            <a:r>
              <a:rPr lang="th-TH" sz="1400" dirty="0"/>
              <a:t>ปฏิรูป-รัฐวิสาหกิจไทย/</a:t>
            </a:r>
            <a:endParaRPr lang="en-US" sz="1400" dirty="0"/>
          </a:p>
        </p:txBody>
      </p:sp>
    </p:spTree>
    <p:extLst>
      <p:ext uri="{BB962C8B-B14F-4D97-AF65-F5344CB8AC3E}">
        <p14:creationId xmlns:p14="http://schemas.microsoft.com/office/powerpoint/2010/main" val="1059080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4461" y="609600"/>
            <a:ext cx="8596668" cy="1320800"/>
          </a:xfrm>
        </p:spPr>
        <p:txBody>
          <a:bodyPr>
            <a:normAutofit/>
          </a:bodyPr>
          <a:lstStyle/>
          <a:p>
            <a:pPr algn="ctr"/>
            <a:r>
              <a:rPr lang="en-US" sz="6000" dirty="0"/>
              <a:t>Thailand experience </a:t>
            </a:r>
          </a:p>
        </p:txBody>
      </p:sp>
      <p:sp>
        <p:nvSpPr>
          <p:cNvPr id="3" name="Content Placeholder 2"/>
          <p:cNvSpPr>
            <a:spLocks noGrp="1"/>
          </p:cNvSpPr>
          <p:nvPr>
            <p:ph idx="1"/>
          </p:nvPr>
        </p:nvSpPr>
        <p:spPr>
          <a:xfrm>
            <a:off x="1146412" y="2160589"/>
            <a:ext cx="9608024" cy="3880773"/>
          </a:xfrm>
        </p:spPr>
        <p:txBody>
          <a:bodyPr>
            <a:normAutofit/>
          </a:bodyPr>
          <a:lstStyle/>
          <a:p>
            <a:r>
              <a:rPr lang="en-US" sz="3600" dirty="0"/>
              <a:t>Liberalisation and Privatization - Energy </a:t>
            </a:r>
          </a:p>
          <a:p>
            <a:r>
              <a:rPr lang="en-US" sz="3600" dirty="0"/>
              <a:t>Liberalisation and Privatization- Telecommunication</a:t>
            </a:r>
          </a:p>
          <a:p>
            <a:r>
              <a:rPr lang="en-US" sz="3600" dirty="0"/>
              <a:t>Liberalisation and Privatization- Airlines</a:t>
            </a:r>
          </a:p>
        </p:txBody>
      </p:sp>
    </p:spTree>
    <p:extLst>
      <p:ext uri="{BB962C8B-B14F-4D97-AF65-F5344CB8AC3E}">
        <p14:creationId xmlns:p14="http://schemas.microsoft.com/office/powerpoint/2010/main" val="3191212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Liberalisation and Privatization - Energy </a:t>
            </a:r>
          </a:p>
        </p:txBody>
      </p:sp>
      <p:sp>
        <p:nvSpPr>
          <p:cNvPr id="3" name="Content Placeholder 2"/>
          <p:cNvSpPr>
            <a:spLocks noGrp="1"/>
          </p:cNvSpPr>
          <p:nvPr>
            <p:ph idx="1"/>
          </p:nvPr>
        </p:nvSpPr>
        <p:spPr>
          <a:xfrm>
            <a:off x="465299" y="1270001"/>
            <a:ext cx="8596668" cy="1658730"/>
          </a:xfrm>
        </p:spPr>
        <p:txBody>
          <a:bodyPr>
            <a:normAutofit fontScale="92500"/>
          </a:bodyPr>
          <a:lstStyle/>
          <a:p>
            <a:r>
              <a:rPr lang="en-AU" dirty="0"/>
              <a:t>The initial step of electricity liberalisation occurred in 1992 with the introduction of private participation of independent power producers (IPPs) and small power producers (SPPs) in the electricity sector.</a:t>
            </a:r>
            <a:r>
              <a:rPr lang="en-US" dirty="0"/>
              <a:t> </a:t>
            </a:r>
          </a:p>
          <a:p>
            <a:r>
              <a:rPr lang="en-US" i="1" dirty="0"/>
              <a:t>Electricity Generating Authority of Thailand Act B.E. 2511(1968) amendment No. 5(1992).</a:t>
            </a:r>
          </a:p>
          <a:p>
            <a:endParaRPr lang="en-US" dirty="0"/>
          </a:p>
        </p:txBody>
      </p:sp>
      <p:graphicFrame>
        <p:nvGraphicFramePr>
          <p:cNvPr id="4" name="Diagram 3"/>
          <p:cNvGraphicFramePr>
            <a:graphicFrameLocks/>
          </p:cNvGraphicFramePr>
          <p:nvPr>
            <p:extLst>
              <p:ext uri="{D42A27DB-BD31-4B8C-83A1-F6EECF244321}">
                <p14:modId xmlns:p14="http://schemas.microsoft.com/office/powerpoint/2010/main" val="85031156"/>
              </p:ext>
            </p:extLst>
          </p:nvPr>
        </p:nvGraphicFramePr>
        <p:xfrm>
          <a:off x="834887" y="3193774"/>
          <a:ext cx="10827025" cy="2902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523162" y="6058946"/>
            <a:ext cx="9277360" cy="346249"/>
          </a:xfrm>
          <a:prstGeom prst="rect">
            <a:avLst/>
          </a:prstGeom>
        </p:spPr>
        <p:txBody>
          <a:bodyPr wrap="square">
            <a:spAutoFit/>
          </a:bodyPr>
          <a:lstStyle/>
          <a:p>
            <a:pPr>
              <a:lnSpc>
                <a:spcPct val="150000"/>
              </a:lnSpc>
            </a:pPr>
            <a:r>
              <a:rPr lang="en-AU" sz="1100" b="1" dirty="0">
                <a:latin typeface="Times New Roman" panose="02020603050405020304" pitchFamily="18" charset="0"/>
                <a:ea typeface="Times New Roman" panose="02020603050405020304" pitchFamily="18" charset="0"/>
                <a:cs typeface="Times New Roman" panose="02020603050405020304" pitchFamily="18" charset="0"/>
              </a:rPr>
              <a:t>Source: </a:t>
            </a:r>
            <a:r>
              <a:rPr lang="en-AU" sz="1100" b="1" dirty="0" err="1">
                <a:latin typeface="Times New Roman" panose="02020603050405020304" pitchFamily="18" charset="0"/>
                <a:ea typeface="Times New Roman" panose="02020603050405020304" pitchFamily="18" charset="0"/>
                <a:cs typeface="Times New Roman" panose="02020603050405020304" pitchFamily="18" charset="0"/>
              </a:rPr>
              <a:t>Wisuttisak</a:t>
            </a:r>
            <a:r>
              <a:rPr lang="en-AU" sz="1100" b="1" dirty="0">
                <a:latin typeface="Times New Roman" panose="02020603050405020304" pitchFamily="18" charset="0"/>
                <a:ea typeface="Times New Roman" panose="02020603050405020304" pitchFamily="18" charset="0"/>
                <a:cs typeface="Times New Roman" panose="02020603050405020304" pitchFamily="18" charset="0"/>
              </a:rPr>
              <a:t> (2013) </a:t>
            </a:r>
            <a:r>
              <a:rPr lang="en-US" sz="1100" b="1" dirty="0">
                <a:latin typeface="Times New Roman" panose="02020603050405020304" pitchFamily="18" charset="0"/>
                <a:ea typeface="Times New Roman" panose="02020603050405020304" pitchFamily="18" charset="0"/>
                <a:cs typeface="Times New Roman" panose="02020603050405020304" pitchFamily="18" charset="0"/>
              </a:rPr>
              <a:t>‘Competition law and the development and regulation of the Thai Electricity Sector’, UNSW Thesis</a:t>
            </a:r>
          </a:p>
        </p:txBody>
      </p:sp>
    </p:spTree>
    <p:extLst>
      <p:ext uri="{BB962C8B-B14F-4D97-AF65-F5344CB8AC3E}">
        <p14:creationId xmlns:p14="http://schemas.microsoft.com/office/powerpoint/2010/main" val="3615154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1"/>
          <p:cNvSpPr>
            <a:spLocks noChangeArrowheads="1"/>
          </p:cNvSpPr>
          <p:nvPr/>
        </p:nvSpPr>
        <p:spPr bwMode="auto">
          <a:xfrm>
            <a:off x="2240924" y="239547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24"/>
          <p:cNvSpPr/>
          <p:nvPr/>
        </p:nvSpPr>
        <p:spPr>
          <a:xfrm>
            <a:off x="2109330" y="6337242"/>
            <a:ext cx="7750840" cy="315856"/>
          </a:xfrm>
          <a:prstGeom prst="rect">
            <a:avLst/>
          </a:prstGeom>
        </p:spPr>
        <p:txBody>
          <a:bodyPr wrap="none">
            <a:spAutoFit/>
          </a:bodyPr>
          <a:lstStyle/>
          <a:p>
            <a:pPr>
              <a:lnSpc>
                <a:spcPct val="150000"/>
              </a:lnSpc>
            </a:pPr>
            <a:r>
              <a:rPr lang="en-AU" sz="1100" b="1" dirty="0">
                <a:latin typeface="Times New Roman" panose="02020603050405020304" pitchFamily="18" charset="0"/>
                <a:ea typeface="Times New Roman" panose="02020603050405020304" pitchFamily="18" charset="0"/>
                <a:cs typeface="Times New Roman" panose="02020603050405020304" pitchFamily="18" charset="0"/>
              </a:rPr>
              <a:t>Source: </a:t>
            </a:r>
            <a:r>
              <a:rPr lang="en-AU" sz="1100" b="1" dirty="0" err="1">
                <a:latin typeface="Times New Roman" panose="02020603050405020304" pitchFamily="18" charset="0"/>
                <a:ea typeface="Times New Roman" panose="02020603050405020304" pitchFamily="18" charset="0"/>
                <a:cs typeface="Times New Roman" panose="02020603050405020304" pitchFamily="18" charset="0"/>
              </a:rPr>
              <a:t>Wisuttisak</a:t>
            </a:r>
            <a:r>
              <a:rPr lang="en-AU" sz="1100" b="1" dirty="0">
                <a:latin typeface="Times New Roman" panose="02020603050405020304" pitchFamily="18" charset="0"/>
                <a:ea typeface="Times New Roman" panose="02020603050405020304" pitchFamily="18" charset="0"/>
                <a:cs typeface="Times New Roman" panose="02020603050405020304" pitchFamily="18" charset="0"/>
              </a:rPr>
              <a:t> (2013) </a:t>
            </a:r>
            <a:r>
              <a:rPr lang="en-US" sz="1100" b="1" dirty="0">
                <a:latin typeface="Times New Roman" panose="02020603050405020304" pitchFamily="18" charset="0"/>
                <a:ea typeface="Times New Roman" panose="02020603050405020304" pitchFamily="18" charset="0"/>
                <a:cs typeface="Times New Roman" panose="02020603050405020304" pitchFamily="18" charset="0"/>
              </a:rPr>
              <a:t>‘Competition law and the development and regulation of the Thai Electricity Sector’, UNSW Thesis</a:t>
            </a:r>
          </a:p>
        </p:txBody>
      </p:sp>
      <p:sp>
        <p:nvSpPr>
          <p:cNvPr id="26" name="Rectangle 25"/>
          <p:cNvSpPr/>
          <p:nvPr/>
        </p:nvSpPr>
        <p:spPr>
          <a:xfrm>
            <a:off x="690465" y="410311"/>
            <a:ext cx="10534262" cy="1754326"/>
          </a:xfrm>
          <a:prstGeom prst="rect">
            <a:avLst/>
          </a:prstGeom>
        </p:spPr>
        <p:txBody>
          <a:bodyPr wrap="square">
            <a:spAutoFit/>
          </a:bodyPr>
          <a:lstStyle/>
          <a:p>
            <a:r>
              <a:rPr lang="en-AU" sz="3600" i="1" dirty="0">
                <a:solidFill>
                  <a:srgbClr val="FF0000"/>
                </a:solidFill>
                <a:latin typeface="Times New Roman" panose="02020603050405020304" pitchFamily="18" charset="0"/>
                <a:ea typeface="Times New Roman" panose="02020603050405020304" pitchFamily="18" charset="0"/>
              </a:rPr>
              <a:t>Failure of Implementation;</a:t>
            </a:r>
          </a:p>
          <a:p>
            <a:r>
              <a:rPr lang="en-AU" sz="3600" i="1" dirty="0">
                <a:solidFill>
                  <a:srgbClr val="FF0000"/>
                </a:solidFill>
                <a:latin typeface="Times New Roman" panose="02020603050405020304" pitchFamily="18" charset="0"/>
                <a:ea typeface="Times New Roman" panose="02020603050405020304" pitchFamily="18" charset="0"/>
              </a:rPr>
              <a:t>Supreme Administrative court decision on EGAT corporatisation and privatisation</a:t>
            </a:r>
            <a:endParaRPr lang="en-US" sz="3600" i="1" dirty="0">
              <a:solidFill>
                <a:srgbClr val="FF0000"/>
              </a:solidFill>
            </a:endParaRPr>
          </a:p>
        </p:txBody>
      </p:sp>
      <p:sp>
        <p:nvSpPr>
          <p:cNvPr id="27" name="Rectangle 26"/>
          <p:cNvSpPr/>
          <p:nvPr/>
        </p:nvSpPr>
        <p:spPr>
          <a:xfrm>
            <a:off x="1003928" y="3712330"/>
            <a:ext cx="4098251" cy="1077218"/>
          </a:xfrm>
          <a:prstGeom prst="rect">
            <a:avLst/>
          </a:prstGeom>
        </p:spPr>
        <p:txBody>
          <a:bodyPr wrap="square">
            <a:spAutoFit/>
          </a:bodyPr>
          <a:lstStyle/>
          <a:p>
            <a:r>
              <a:rPr lang="en-AU" sz="3200" dirty="0">
                <a:solidFill>
                  <a:srgbClr val="00B0F0"/>
                </a:solidFill>
                <a:latin typeface="Times New Roman" panose="02020603050405020304" pitchFamily="18" charset="0"/>
                <a:ea typeface="Times New Roman" panose="02020603050405020304" pitchFamily="18" charset="0"/>
              </a:rPr>
              <a:t>1.Energy Regulatory Commission</a:t>
            </a:r>
            <a:endParaRPr lang="en-US" sz="3200" dirty="0">
              <a:solidFill>
                <a:srgbClr val="00B0F0"/>
              </a:solidFill>
            </a:endParaRPr>
          </a:p>
        </p:txBody>
      </p:sp>
      <p:sp>
        <p:nvSpPr>
          <p:cNvPr id="28" name="Down Arrow 27"/>
          <p:cNvSpPr/>
          <p:nvPr/>
        </p:nvSpPr>
        <p:spPr>
          <a:xfrm>
            <a:off x="4687910" y="2395470"/>
            <a:ext cx="811369" cy="11488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5233886" y="3909710"/>
            <a:ext cx="4811635" cy="2062103"/>
          </a:xfrm>
          <a:prstGeom prst="rect">
            <a:avLst/>
          </a:prstGeom>
        </p:spPr>
        <p:txBody>
          <a:bodyPr wrap="square">
            <a:spAutoFit/>
          </a:bodyPr>
          <a:lstStyle/>
          <a:p>
            <a:r>
              <a:rPr lang="en-AU" sz="3200" dirty="0">
                <a:solidFill>
                  <a:srgbClr val="00B0F0"/>
                </a:solidFill>
                <a:latin typeface="Times New Roman" panose="02020603050405020304" pitchFamily="18" charset="0"/>
                <a:ea typeface="Times New Roman" panose="02020603050405020304" pitchFamily="18" charset="0"/>
              </a:rPr>
              <a:t>2. Open Market with maintenance of Dominance power of SOEs in Electricity</a:t>
            </a:r>
            <a:endParaRPr lang="en-US" sz="3200" dirty="0">
              <a:solidFill>
                <a:srgbClr val="00B0F0"/>
              </a:solidFill>
            </a:endParaRPr>
          </a:p>
        </p:txBody>
      </p:sp>
    </p:spTree>
    <p:extLst>
      <p:ext uri="{BB962C8B-B14F-4D97-AF65-F5344CB8AC3E}">
        <p14:creationId xmlns:p14="http://schemas.microsoft.com/office/powerpoint/2010/main" val="2665073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10"/>
          <p:cNvGrpSpPr>
            <a:grpSpLocks/>
          </p:cNvGrpSpPr>
          <p:nvPr/>
        </p:nvGrpSpPr>
        <p:grpSpPr bwMode="auto">
          <a:xfrm>
            <a:off x="180303" y="437883"/>
            <a:ext cx="11011437" cy="5748538"/>
            <a:chOff x="1931" y="2627"/>
            <a:chExt cx="9103" cy="9146"/>
          </a:xfrm>
        </p:grpSpPr>
        <p:sp>
          <p:nvSpPr>
            <p:cNvPr id="5" name="Rectangle 211"/>
            <p:cNvSpPr>
              <a:spLocks noChangeArrowheads="1"/>
            </p:cNvSpPr>
            <p:nvPr/>
          </p:nvSpPr>
          <p:spPr bwMode="auto">
            <a:xfrm>
              <a:off x="1931" y="3820"/>
              <a:ext cx="4446" cy="1914"/>
            </a:xfrm>
            <a:prstGeom prst="rect">
              <a:avLst/>
            </a:prstGeom>
            <a:solidFill>
              <a:srgbClr val="C0504D"/>
            </a:solidFill>
            <a:ln w="38100">
              <a:solidFill>
                <a:srgbClr val="F2F2F2"/>
              </a:solidFill>
              <a:miter lim="800000"/>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ngsana New" panose="02020603050405020304" pitchFamily="18" charset="-34"/>
                </a:rPr>
                <a:t>Electricity Authority of Thailand (EGAT) is a  monopoly of generation and electricity trade under enhanced single buyers scheme. </a:t>
              </a:r>
              <a:endParaRPr kumimoji="0" lang="en-US" sz="4000" b="0" i="0" u="none" strike="noStrike" cap="none" normalizeH="0" baseline="0" dirty="0">
                <a:ln>
                  <a:noFill/>
                </a:ln>
                <a:solidFill>
                  <a:schemeClr val="tx1"/>
                </a:solidFill>
                <a:effectLst/>
                <a:latin typeface="Arial" panose="020B0604020202020204" pitchFamily="34" charset="0"/>
              </a:endParaRPr>
            </a:p>
          </p:txBody>
        </p:sp>
        <p:sp>
          <p:nvSpPr>
            <p:cNvPr id="6" name="AutoShape 212"/>
            <p:cNvSpPr>
              <a:spLocks noChangeShapeType="1"/>
            </p:cNvSpPr>
            <p:nvPr/>
          </p:nvSpPr>
          <p:spPr bwMode="auto">
            <a:xfrm flipV="1">
              <a:off x="6377" y="4817"/>
              <a:ext cx="1282" cy="1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Oval 213"/>
            <p:cNvSpPr>
              <a:spLocks noChangeArrowheads="1"/>
            </p:cNvSpPr>
            <p:nvPr/>
          </p:nvSpPr>
          <p:spPr bwMode="auto">
            <a:xfrm>
              <a:off x="7659" y="3956"/>
              <a:ext cx="3022" cy="1463"/>
            </a:xfrm>
            <a:prstGeom prst="ellipse">
              <a:avLst/>
            </a:prstGeom>
            <a:solidFill>
              <a:srgbClr val="C0504D"/>
            </a:solidFill>
            <a:ln w="38100">
              <a:solidFill>
                <a:srgbClr val="F2F2F2"/>
              </a:solidFill>
              <a:round/>
              <a:headEnd/>
              <a:tailEnd/>
            </a:ln>
            <a:effectLst>
              <a:outerShdw dist="28398" dir="3806097" algn="ctr" rotWithShape="0">
                <a:srgbClr val="622423">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ngsana New" panose="02020603050405020304" pitchFamily="18" charset="-34"/>
                </a:rPr>
                <a:t>Generation sector</a:t>
              </a:r>
              <a:endParaRPr kumimoji="0" lang="en-US" sz="4400" b="0" i="0" u="none" strike="noStrike" cap="none" normalizeH="0" baseline="0">
                <a:ln>
                  <a:noFill/>
                </a:ln>
                <a:solidFill>
                  <a:schemeClr val="tx1"/>
                </a:solidFill>
                <a:effectLst/>
                <a:latin typeface="Arial" panose="020B0604020202020204" pitchFamily="34" charset="0"/>
              </a:endParaRPr>
            </a:p>
          </p:txBody>
        </p:sp>
        <p:sp>
          <p:nvSpPr>
            <p:cNvPr id="8" name="Rectangle 214"/>
            <p:cNvSpPr>
              <a:spLocks noChangeArrowheads="1"/>
            </p:cNvSpPr>
            <p:nvPr/>
          </p:nvSpPr>
          <p:spPr bwMode="auto">
            <a:xfrm>
              <a:off x="1931" y="5798"/>
              <a:ext cx="4446" cy="712"/>
            </a:xfrm>
            <a:prstGeom prst="rect">
              <a:avLst/>
            </a:prstGeom>
            <a:solidFill>
              <a:srgbClr val="F79646"/>
            </a:solidFill>
            <a:ln w="38100">
              <a:solidFill>
                <a:srgbClr val="F2F2F2"/>
              </a:solidFill>
              <a:miter lim="800000"/>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ngsana New" panose="02020603050405020304" pitchFamily="18" charset="-34"/>
                </a:rPr>
                <a:t>EGAT is a monopoly of Transmission sector</a:t>
              </a:r>
              <a:endParaRPr kumimoji="0" lang="en-US" sz="4400" b="0" i="0" u="none" strike="noStrike" cap="none" normalizeH="0" baseline="0" dirty="0">
                <a:ln>
                  <a:noFill/>
                </a:ln>
                <a:solidFill>
                  <a:schemeClr val="tx1"/>
                </a:solidFill>
                <a:effectLst/>
                <a:latin typeface="Arial" panose="020B0604020202020204" pitchFamily="34" charset="0"/>
              </a:endParaRPr>
            </a:p>
          </p:txBody>
        </p:sp>
        <p:sp>
          <p:nvSpPr>
            <p:cNvPr id="9" name="Oval 215"/>
            <p:cNvSpPr>
              <a:spLocks noChangeArrowheads="1"/>
            </p:cNvSpPr>
            <p:nvPr/>
          </p:nvSpPr>
          <p:spPr bwMode="auto">
            <a:xfrm>
              <a:off x="7659" y="5419"/>
              <a:ext cx="3022" cy="1266"/>
            </a:xfrm>
            <a:prstGeom prst="ellipse">
              <a:avLst/>
            </a:prstGeom>
            <a:solidFill>
              <a:srgbClr val="F79646"/>
            </a:solidFill>
            <a:ln w="38100">
              <a:solidFill>
                <a:srgbClr val="F2F2F2"/>
              </a:solidFill>
              <a:round/>
              <a:headEnd/>
              <a:tailEnd/>
            </a:ln>
            <a:effectLst>
              <a:outerShdw dist="28398" dir="3806097" algn="ctr" rotWithShape="0">
                <a:srgbClr val="974706">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ngsana New" panose="02020603050405020304" pitchFamily="18" charset="-34"/>
                </a:rPr>
                <a:t>Transmission sector </a:t>
              </a:r>
              <a:endParaRPr kumimoji="0" lang="en-US" sz="4400" b="0" i="0" u="none" strike="noStrike" cap="none" normalizeH="0" baseline="0">
                <a:ln>
                  <a:noFill/>
                </a:ln>
                <a:solidFill>
                  <a:schemeClr val="tx1"/>
                </a:solidFill>
                <a:effectLst/>
                <a:latin typeface="Arial" panose="020B0604020202020204" pitchFamily="34" charset="0"/>
              </a:endParaRPr>
            </a:p>
          </p:txBody>
        </p:sp>
        <p:sp>
          <p:nvSpPr>
            <p:cNvPr id="10" name="Oval 216"/>
            <p:cNvSpPr>
              <a:spLocks noChangeArrowheads="1"/>
            </p:cNvSpPr>
            <p:nvPr/>
          </p:nvSpPr>
          <p:spPr bwMode="auto">
            <a:xfrm>
              <a:off x="7772" y="7729"/>
              <a:ext cx="3022" cy="1266"/>
            </a:xfrm>
            <a:prstGeom prst="ellipse">
              <a:avLst/>
            </a:prstGeom>
            <a:solidFill>
              <a:srgbClr val="9BBB59"/>
            </a:solidFill>
            <a:ln w="38100">
              <a:solidFill>
                <a:srgbClr val="F2F2F2"/>
              </a:solidFill>
              <a:round/>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ngsana New" panose="02020603050405020304" pitchFamily="18" charset="-34"/>
                </a:rPr>
                <a:t>Distribution sector</a:t>
              </a:r>
              <a:endParaRPr kumimoji="0" lang="en-US" sz="4000" b="0" i="0" u="none" strike="noStrike" cap="none" normalizeH="0" baseline="0">
                <a:ln>
                  <a:noFill/>
                </a:ln>
                <a:solidFill>
                  <a:schemeClr val="tx1"/>
                </a:solidFill>
                <a:effectLst/>
                <a:latin typeface="Arial" panose="020B0604020202020204" pitchFamily="34" charset="0"/>
              </a:endParaRPr>
            </a:p>
          </p:txBody>
        </p:sp>
        <p:sp>
          <p:nvSpPr>
            <p:cNvPr id="11" name="AutoShape 217"/>
            <p:cNvSpPr>
              <a:spLocks noChangeShapeType="1"/>
            </p:cNvSpPr>
            <p:nvPr/>
          </p:nvSpPr>
          <p:spPr bwMode="auto">
            <a:xfrm flipV="1">
              <a:off x="6377" y="6178"/>
              <a:ext cx="1282" cy="4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Rectangle 218"/>
            <p:cNvSpPr>
              <a:spLocks noChangeArrowheads="1"/>
            </p:cNvSpPr>
            <p:nvPr/>
          </p:nvSpPr>
          <p:spPr bwMode="auto">
            <a:xfrm>
              <a:off x="2010" y="7621"/>
              <a:ext cx="1962" cy="2038"/>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ngsana New" panose="02020603050405020304" pitchFamily="18" charset="-34"/>
                </a:rPr>
                <a:t>Provincial Electricity Authority (PEA)</a:t>
              </a:r>
              <a:endParaRPr kumimoji="0" lang="en-US" sz="4000" b="0" i="0" u="none" strike="noStrike" cap="none" normalizeH="0" baseline="0">
                <a:ln>
                  <a:noFill/>
                </a:ln>
                <a:solidFill>
                  <a:schemeClr val="tx1"/>
                </a:solidFill>
                <a:effectLst/>
                <a:latin typeface="Arial" panose="020B0604020202020204" pitchFamily="34" charset="0"/>
              </a:endParaRPr>
            </a:p>
          </p:txBody>
        </p:sp>
        <p:sp>
          <p:nvSpPr>
            <p:cNvPr id="13" name="Rectangle 219"/>
            <p:cNvSpPr>
              <a:spLocks noChangeArrowheads="1"/>
            </p:cNvSpPr>
            <p:nvPr/>
          </p:nvSpPr>
          <p:spPr bwMode="auto">
            <a:xfrm>
              <a:off x="4542" y="7621"/>
              <a:ext cx="1835" cy="2038"/>
            </a:xfrm>
            <a:prstGeom prst="rect">
              <a:avLst/>
            </a:prstGeom>
            <a:solidFill>
              <a:srgbClr val="9BBB59"/>
            </a:solidFill>
            <a:ln w="38100">
              <a:solidFill>
                <a:srgbClr val="F2F2F2"/>
              </a:solidFill>
              <a:miter lim="800000"/>
              <a:headEnd/>
              <a:tailEnd/>
            </a:ln>
            <a:effectLst>
              <a:outerShdw dist="28398" dir="3806097" algn="ctr" rotWithShape="0">
                <a:srgbClr val="4E6128">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ngsana New" panose="02020603050405020304" pitchFamily="18" charset="-34"/>
                </a:rPr>
                <a:t>Metropolitan Electricity Authority (MEA)</a:t>
              </a:r>
              <a:endParaRPr kumimoji="0" lang="en-US" sz="3600" b="0" i="0" u="none" strike="noStrike" cap="none" normalizeH="0" baseline="0" dirty="0">
                <a:ln>
                  <a:noFill/>
                </a:ln>
                <a:solidFill>
                  <a:schemeClr val="tx1"/>
                </a:solidFill>
                <a:effectLst/>
                <a:latin typeface="Arial" panose="020B0604020202020204" pitchFamily="34" charset="0"/>
              </a:endParaRPr>
            </a:p>
          </p:txBody>
        </p:sp>
        <p:sp>
          <p:nvSpPr>
            <p:cNvPr id="14" name="AutoShape 220"/>
            <p:cNvSpPr>
              <a:spLocks noChangeShapeType="1"/>
            </p:cNvSpPr>
            <p:nvPr/>
          </p:nvSpPr>
          <p:spPr bwMode="auto">
            <a:xfrm flipH="1">
              <a:off x="2817" y="6510"/>
              <a:ext cx="379" cy="111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AutoShape 221"/>
            <p:cNvSpPr>
              <a:spLocks noChangeShapeType="1"/>
            </p:cNvSpPr>
            <p:nvPr/>
          </p:nvSpPr>
          <p:spPr bwMode="auto">
            <a:xfrm>
              <a:off x="5080" y="6510"/>
              <a:ext cx="332" cy="1111"/>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AutoShape 222"/>
            <p:cNvSpPr>
              <a:spLocks noChangeArrowheads="1"/>
            </p:cNvSpPr>
            <p:nvPr/>
          </p:nvSpPr>
          <p:spPr bwMode="auto">
            <a:xfrm>
              <a:off x="2627" y="2627"/>
              <a:ext cx="7168" cy="838"/>
            </a:xfrm>
            <a:prstGeom prst="roundRect">
              <a:avLst>
                <a:gd name="adj" fmla="val 16667"/>
              </a:avLst>
            </a:prstGeom>
            <a:solidFill>
              <a:srgbClr val="4F81BD"/>
            </a:solidFill>
            <a:ln w="38100">
              <a:solidFill>
                <a:srgbClr val="F2F2F2"/>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ngsana New" panose="02020603050405020304" pitchFamily="18" charset="-34"/>
                </a:rPr>
                <a:t>Competition law exemption to SOEs</a:t>
              </a:r>
              <a:endParaRPr kumimoji="0" lang="en-US" sz="4800" b="0" i="0" u="none" strike="noStrike" cap="none" normalizeH="0" baseline="0" dirty="0">
                <a:ln>
                  <a:noFill/>
                </a:ln>
                <a:solidFill>
                  <a:schemeClr val="tx1"/>
                </a:solidFill>
                <a:effectLst/>
                <a:latin typeface="Arial" panose="020B0604020202020204" pitchFamily="34" charset="0"/>
              </a:endParaRPr>
            </a:p>
          </p:txBody>
        </p:sp>
        <p:sp>
          <p:nvSpPr>
            <p:cNvPr id="17" name="Rectangle 223"/>
            <p:cNvSpPr>
              <a:spLocks noChangeArrowheads="1"/>
            </p:cNvSpPr>
            <p:nvPr/>
          </p:nvSpPr>
          <p:spPr bwMode="auto">
            <a:xfrm>
              <a:off x="2010" y="10333"/>
              <a:ext cx="1883" cy="1440"/>
            </a:xfrm>
            <a:prstGeom prst="rect">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ngsana New" panose="02020603050405020304" pitchFamily="18" charset="-34"/>
                </a:rPr>
                <a:t>Consumers in Provincial Areas</a:t>
              </a:r>
              <a:endParaRPr kumimoji="0" lang="en-US" sz="4000" b="0" i="0" u="none" strike="noStrike" cap="none" normalizeH="0" baseline="0">
                <a:ln>
                  <a:noFill/>
                </a:ln>
                <a:solidFill>
                  <a:schemeClr val="tx1"/>
                </a:solidFill>
                <a:effectLst/>
                <a:latin typeface="Arial" panose="020B0604020202020204" pitchFamily="34" charset="0"/>
              </a:endParaRPr>
            </a:p>
          </p:txBody>
        </p:sp>
        <p:sp>
          <p:nvSpPr>
            <p:cNvPr id="18" name="Rectangle 224"/>
            <p:cNvSpPr>
              <a:spLocks noChangeArrowheads="1"/>
            </p:cNvSpPr>
            <p:nvPr/>
          </p:nvSpPr>
          <p:spPr bwMode="auto">
            <a:xfrm>
              <a:off x="4494" y="10333"/>
              <a:ext cx="1883" cy="1440"/>
            </a:xfrm>
            <a:prstGeom prst="rect">
              <a:avLst/>
            </a:prstGeom>
            <a:solidFill>
              <a:srgbClr val="4BACC6"/>
            </a:solidFill>
            <a:ln w="38100">
              <a:solidFill>
                <a:srgbClr val="F2F2F2"/>
              </a:solidFill>
              <a:miter lim="800000"/>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ngsana New" panose="02020603050405020304" pitchFamily="18" charset="-34"/>
                </a:rPr>
                <a:t>Consumer in Metropolitan areas</a:t>
              </a:r>
              <a:endParaRPr kumimoji="0" lang="en-US" sz="3600" b="0" i="0" u="none" strike="noStrike" cap="none" normalizeH="0" baseline="0" dirty="0">
                <a:ln>
                  <a:noFill/>
                </a:ln>
                <a:solidFill>
                  <a:schemeClr val="tx1"/>
                </a:solidFill>
                <a:effectLst/>
                <a:latin typeface="Arial" panose="020B0604020202020204" pitchFamily="34" charset="0"/>
              </a:endParaRPr>
            </a:p>
          </p:txBody>
        </p:sp>
        <p:sp>
          <p:nvSpPr>
            <p:cNvPr id="19" name="Oval 225"/>
            <p:cNvSpPr>
              <a:spLocks noChangeArrowheads="1"/>
            </p:cNvSpPr>
            <p:nvPr/>
          </p:nvSpPr>
          <p:spPr bwMode="auto">
            <a:xfrm>
              <a:off x="8012" y="10507"/>
              <a:ext cx="3022" cy="1266"/>
            </a:xfrm>
            <a:prstGeom prst="ellipse">
              <a:avLst/>
            </a:prstGeom>
            <a:solidFill>
              <a:srgbClr val="4BACC6"/>
            </a:solidFill>
            <a:ln w="38100">
              <a:solidFill>
                <a:srgbClr val="F2F2F2"/>
              </a:solidFill>
              <a:round/>
              <a:headEnd/>
              <a:tailEnd/>
            </a:ln>
            <a:effectLst>
              <a:outerShdw dist="28398" dir="3806097" algn="ctr" rotWithShape="0">
                <a:srgbClr val="205867">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ngsana New" panose="02020603050405020304" pitchFamily="18" charset="-34"/>
                </a:rPr>
                <a:t>Retail sector</a:t>
              </a:r>
              <a:endParaRPr kumimoji="0" lang="en-US" sz="4400" b="0" i="0" u="none" strike="noStrike" cap="none" normalizeH="0" baseline="0">
                <a:ln>
                  <a:noFill/>
                </a:ln>
                <a:solidFill>
                  <a:schemeClr val="tx1"/>
                </a:solidFill>
                <a:effectLst/>
                <a:latin typeface="Arial" panose="020B0604020202020204" pitchFamily="34" charset="0"/>
              </a:endParaRPr>
            </a:p>
          </p:txBody>
        </p:sp>
        <p:sp>
          <p:nvSpPr>
            <p:cNvPr id="20" name="AutoShape 226"/>
            <p:cNvSpPr>
              <a:spLocks noChangeShapeType="1"/>
            </p:cNvSpPr>
            <p:nvPr/>
          </p:nvSpPr>
          <p:spPr bwMode="auto">
            <a:xfrm>
              <a:off x="2912" y="9659"/>
              <a:ext cx="1" cy="67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AutoShape 227"/>
            <p:cNvSpPr>
              <a:spLocks noChangeShapeType="1"/>
            </p:cNvSpPr>
            <p:nvPr/>
          </p:nvSpPr>
          <p:spPr bwMode="auto">
            <a:xfrm>
              <a:off x="5411" y="9659"/>
              <a:ext cx="1" cy="674"/>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228"/>
            <p:cNvSpPr>
              <a:spLocks noChangeShapeType="1"/>
            </p:cNvSpPr>
            <p:nvPr/>
          </p:nvSpPr>
          <p:spPr bwMode="auto">
            <a:xfrm flipV="1">
              <a:off x="6490" y="8593"/>
              <a:ext cx="1390" cy="4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AutoShape 229"/>
            <p:cNvSpPr>
              <a:spLocks noChangeShapeType="1"/>
            </p:cNvSpPr>
            <p:nvPr/>
          </p:nvSpPr>
          <p:spPr bwMode="auto">
            <a:xfrm flipV="1">
              <a:off x="6490" y="11204"/>
              <a:ext cx="1522" cy="126"/>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338385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922" y="609600"/>
            <a:ext cx="8516203" cy="1320800"/>
          </a:xfrm>
        </p:spPr>
        <p:txBody>
          <a:bodyPr>
            <a:normAutofit fontScale="90000"/>
          </a:bodyPr>
          <a:lstStyle/>
          <a:p>
            <a:r>
              <a:rPr lang="en-US" dirty="0"/>
              <a:t>Liberalisation and Privatization- Telecommunication</a:t>
            </a:r>
            <a:br>
              <a:rPr lang="en-US" dirty="0"/>
            </a:br>
            <a:endParaRPr lang="en-US" dirty="0"/>
          </a:p>
        </p:txBody>
      </p:sp>
      <p:sp>
        <p:nvSpPr>
          <p:cNvPr id="3" name="Content Placeholder 2"/>
          <p:cNvSpPr>
            <a:spLocks noGrp="1"/>
          </p:cNvSpPr>
          <p:nvPr>
            <p:ph idx="1"/>
          </p:nvPr>
        </p:nvSpPr>
        <p:spPr>
          <a:xfrm>
            <a:off x="615820" y="1885125"/>
            <a:ext cx="9360692" cy="3042476"/>
          </a:xfrm>
        </p:spPr>
        <p:txBody>
          <a:bodyPr>
            <a:noAutofit/>
          </a:bodyPr>
          <a:lstStyle/>
          <a:p>
            <a:r>
              <a:rPr lang="en-US" sz="2400" dirty="0"/>
              <a:t>ADB funded three technical assistance packages for </a:t>
            </a:r>
            <a:r>
              <a:rPr lang="en-US" sz="2400" dirty="0" err="1"/>
              <a:t>privatisation</a:t>
            </a:r>
            <a:r>
              <a:rPr lang="en-US" sz="2400" dirty="0"/>
              <a:t> in 1992–1993, including one for Telecommunications Restructuring and </a:t>
            </a:r>
            <a:r>
              <a:rPr lang="en-US" sz="2400" dirty="0" err="1"/>
              <a:t>Privatisation</a:t>
            </a:r>
            <a:r>
              <a:rPr lang="en-US" sz="2400" dirty="0"/>
              <a:t> </a:t>
            </a:r>
          </a:p>
          <a:p>
            <a:r>
              <a:rPr lang="en-US" sz="2400" dirty="0"/>
              <a:t>The Steering Committees of the TOT, CAT and MOTC agreed with the international consultants' pro-</a:t>
            </a:r>
            <a:r>
              <a:rPr lang="en-US" sz="2400" dirty="0" err="1"/>
              <a:t>privatisation</a:t>
            </a:r>
            <a:r>
              <a:rPr lang="en-US" sz="2400" dirty="0"/>
              <a:t> recommendations and incorporated them into the final draft of the Telecommunications Master Plan (TMP) approved by the Cabinet in 1995. </a:t>
            </a:r>
          </a:p>
          <a:p>
            <a:r>
              <a:rPr lang="en-US" sz="2400" dirty="0"/>
              <a:t>1997 </a:t>
            </a:r>
            <a:r>
              <a:rPr lang="en-US" sz="2400" dirty="0" err="1"/>
              <a:t>Fincial</a:t>
            </a:r>
            <a:r>
              <a:rPr lang="en-US" sz="2400" dirty="0"/>
              <a:t> Crisis</a:t>
            </a:r>
            <a:r>
              <a:rPr lang="th-TH" sz="2400" dirty="0"/>
              <a:t>-</a:t>
            </a:r>
            <a:r>
              <a:rPr lang="th-TH" sz="2400" dirty="0">
                <a:sym typeface="Wingdings" panose="05000000000000000000" pitchFamily="2" charset="2"/>
              </a:rPr>
              <a:t></a:t>
            </a:r>
            <a:r>
              <a:rPr lang="en-US" sz="2400" dirty="0">
                <a:sym typeface="Wingdings" panose="05000000000000000000" pitchFamily="2" charset="2"/>
              </a:rPr>
              <a:t> IMF</a:t>
            </a:r>
            <a:r>
              <a:rPr lang="en-US" sz="2400" dirty="0"/>
              <a:t> </a:t>
            </a:r>
            <a:r>
              <a:rPr lang="en-US" sz="2400" dirty="0">
                <a:sym typeface="Wingdings" panose="05000000000000000000" pitchFamily="2" charset="2"/>
              </a:rPr>
              <a:t></a:t>
            </a:r>
            <a:r>
              <a:rPr lang="en-US" sz="2400" dirty="0"/>
              <a:t>State domination through its giant SOEs was no longer acceptable. </a:t>
            </a:r>
          </a:p>
        </p:txBody>
      </p:sp>
      <p:sp>
        <p:nvSpPr>
          <p:cNvPr id="4" name="Rectangle 3"/>
          <p:cNvSpPr/>
          <p:nvPr/>
        </p:nvSpPr>
        <p:spPr>
          <a:xfrm>
            <a:off x="229047" y="6396335"/>
            <a:ext cx="10743519" cy="461665"/>
          </a:xfrm>
          <a:prstGeom prst="rect">
            <a:avLst/>
          </a:prstGeom>
        </p:spPr>
        <p:txBody>
          <a:bodyPr wrap="none">
            <a:spAutoFit/>
          </a:bodyPr>
          <a:lstStyle/>
          <a:p>
            <a:r>
              <a:rPr lang="en-US" sz="1200" dirty="0">
                <a:solidFill>
                  <a:srgbClr val="000000"/>
                </a:solidFill>
              </a:rPr>
              <a:t>Issariyaporn </a:t>
            </a:r>
            <a:r>
              <a:rPr lang="en-US" sz="1200" dirty="0" err="1">
                <a:solidFill>
                  <a:srgbClr val="000000"/>
                </a:solidFill>
              </a:rPr>
              <a:t>Chulajata</a:t>
            </a:r>
            <a:r>
              <a:rPr lang="en-US" sz="1200" dirty="0">
                <a:solidFill>
                  <a:srgbClr val="000000"/>
                </a:solidFill>
              </a:rPr>
              <a:t> &amp; Mark Turner, 2009,</a:t>
            </a:r>
            <a:r>
              <a:rPr lang="en-US" sz="1200" i="1" dirty="0"/>
              <a:t> What Happens When Policies Are Transferred? The </a:t>
            </a:r>
            <a:r>
              <a:rPr lang="en-US" sz="1200" i="1" dirty="0" err="1"/>
              <a:t>Privatisation</a:t>
            </a:r>
            <a:r>
              <a:rPr lang="en-US" sz="1200" i="1" dirty="0"/>
              <a:t> Of The Telephone </a:t>
            </a:r>
            <a:r>
              <a:rPr lang="en-US" sz="1200" i="1" dirty="0" err="1"/>
              <a:t>Organisation</a:t>
            </a:r>
            <a:r>
              <a:rPr lang="en-US" sz="1200" i="1" dirty="0"/>
              <a:t> Of Thailand</a:t>
            </a:r>
            <a:r>
              <a:rPr lang="en-US" sz="1200" dirty="0"/>
              <a:t>,</a:t>
            </a:r>
          </a:p>
          <a:p>
            <a:r>
              <a:rPr lang="en-US" sz="1200" i="1" dirty="0">
                <a:solidFill>
                  <a:srgbClr val="000000"/>
                </a:solidFill>
              </a:rPr>
              <a:t> </a:t>
            </a:r>
            <a:r>
              <a:rPr lang="en-US" sz="1200" i="1" dirty="0"/>
              <a:t>IJAPS </a:t>
            </a:r>
            <a:r>
              <a:rPr lang="en-US" sz="1200" dirty="0"/>
              <a:t>Vol. 5, No. 1, 33–53, 2009 </a:t>
            </a:r>
            <a:r>
              <a:rPr lang="en-US" sz="1200" dirty="0">
                <a:solidFill>
                  <a:srgbClr val="000000"/>
                </a:solidFill>
              </a:rPr>
              <a:t> </a:t>
            </a:r>
            <a:endParaRPr lang="en-US" sz="1200" dirty="0"/>
          </a:p>
        </p:txBody>
      </p:sp>
    </p:spTree>
    <p:extLst>
      <p:ext uri="{BB962C8B-B14F-4D97-AF65-F5344CB8AC3E}">
        <p14:creationId xmlns:p14="http://schemas.microsoft.com/office/powerpoint/2010/main" val="1860127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432" y="136477"/>
            <a:ext cx="10099343" cy="4159126"/>
          </a:xfrm>
        </p:spPr>
        <p:txBody>
          <a:bodyPr>
            <a:normAutofit/>
          </a:bodyPr>
          <a:lstStyle/>
          <a:p>
            <a:r>
              <a:rPr lang="en-US" sz="2400" dirty="0"/>
              <a:t>Liberalization and Technological advancement of Telecommunication</a:t>
            </a:r>
          </a:p>
          <a:p>
            <a:r>
              <a:rPr lang="en-US" sz="2400" dirty="0"/>
              <a:t>Mobile network liberalization with new structure of market competition</a:t>
            </a:r>
            <a:endParaRPr lang="th-TH" sz="2400" dirty="0"/>
          </a:p>
          <a:p>
            <a:r>
              <a:rPr lang="en-US" sz="2400" dirty="0"/>
              <a:t>The Act on Organization to Assign Radio Frequency and to Regulate the Broadcasting and Telecommunications Service B.E. 2553 (2010) which has become effective since 20 December 2010</a:t>
            </a:r>
          </a:p>
          <a:p>
            <a:r>
              <a:rPr lang="en-US" sz="2400" dirty="0"/>
              <a:t>Establishment of National Broadcasting and Telecommunications Commission (NBTC) having powers and duties to assign the frequencies and to regulate the broadcasting and telecommunications</a:t>
            </a:r>
          </a:p>
          <a:p>
            <a:endParaRPr lang="en-US" sz="2400" dirty="0"/>
          </a:p>
        </p:txBody>
      </p:sp>
      <p:graphicFrame>
        <p:nvGraphicFramePr>
          <p:cNvPr id="5" name="Diagram 4"/>
          <p:cNvGraphicFramePr/>
          <p:nvPr>
            <p:extLst>
              <p:ext uri="{D42A27DB-BD31-4B8C-83A1-F6EECF244321}">
                <p14:modId xmlns:p14="http://schemas.microsoft.com/office/powerpoint/2010/main" val="1126076963"/>
              </p:ext>
            </p:extLst>
          </p:nvPr>
        </p:nvGraphicFramePr>
        <p:xfrm>
          <a:off x="328440" y="4091619"/>
          <a:ext cx="10615053" cy="2766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32833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ailand-Mobile-Operator-Market-Shares-2015-hea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808" y="1378425"/>
            <a:ext cx="10472383" cy="4994932"/>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859808" y="681194"/>
            <a:ext cx="10099343" cy="4159126"/>
          </a:xfrm>
        </p:spPr>
        <p:txBody>
          <a:bodyPr>
            <a:normAutofit/>
          </a:bodyPr>
          <a:lstStyle/>
          <a:p>
            <a:pPr marL="0" indent="0">
              <a:buNone/>
            </a:pPr>
            <a:r>
              <a:rPr lang="en-US" sz="2400" dirty="0"/>
              <a:t>Current Market structure of Mobile phone providers in Thailand</a:t>
            </a:r>
          </a:p>
        </p:txBody>
      </p:sp>
      <p:sp>
        <p:nvSpPr>
          <p:cNvPr id="4" name="Rectangle 3"/>
          <p:cNvSpPr/>
          <p:nvPr/>
        </p:nvSpPr>
        <p:spPr>
          <a:xfrm>
            <a:off x="2861479" y="6359857"/>
            <a:ext cx="7688240" cy="261610"/>
          </a:xfrm>
          <a:prstGeom prst="rect">
            <a:avLst/>
          </a:prstGeom>
        </p:spPr>
        <p:txBody>
          <a:bodyPr wrap="square">
            <a:spAutoFit/>
          </a:bodyPr>
          <a:lstStyle/>
          <a:p>
            <a:r>
              <a:rPr lang="en-US" sz="1100" dirty="0"/>
              <a:t>Picture Source: http://www.veedvil.com/tech/mobile-gadget/mobile/mobile-users-and-smartphone-in-thailand-2015/</a:t>
            </a:r>
          </a:p>
        </p:txBody>
      </p:sp>
    </p:spTree>
    <p:extLst>
      <p:ext uri="{BB962C8B-B14F-4D97-AF65-F5344CB8AC3E}">
        <p14:creationId xmlns:p14="http://schemas.microsoft.com/office/powerpoint/2010/main" val="3799116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455" y="376850"/>
            <a:ext cx="8596668" cy="1320800"/>
          </a:xfrm>
        </p:spPr>
        <p:txBody>
          <a:bodyPr>
            <a:normAutofit fontScale="90000"/>
          </a:bodyPr>
          <a:lstStyle/>
          <a:p>
            <a:r>
              <a:rPr lang="en-US" dirty="0"/>
              <a:t>Liberalisation and Privatization- Airline</a:t>
            </a:r>
            <a:br>
              <a:rPr lang="en-US" dirty="0"/>
            </a:br>
            <a:endParaRPr lang="en-US" dirty="0"/>
          </a:p>
        </p:txBody>
      </p:sp>
      <p:sp>
        <p:nvSpPr>
          <p:cNvPr id="3" name="Content Placeholder 2"/>
          <p:cNvSpPr>
            <a:spLocks noGrp="1"/>
          </p:cNvSpPr>
          <p:nvPr>
            <p:ph idx="1"/>
          </p:nvPr>
        </p:nvSpPr>
        <p:spPr>
          <a:xfrm>
            <a:off x="1283068" y="1037250"/>
            <a:ext cx="8596668" cy="3880773"/>
          </a:xfrm>
        </p:spPr>
        <p:txBody>
          <a:bodyPr>
            <a:normAutofit/>
          </a:bodyPr>
          <a:lstStyle/>
          <a:p>
            <a:r>
              <a:rPr lang="en-US" sz="2000" dirty="0"/>
              <a:t>The partial privatization of Thai Airways International was completed by November 2000</a:t>
            </a:r>
            <a:endParaRPr lang="th-TH" sz="2000" dirty="0"/>
          </a:p>
          <a:p>
            <a:r>
              <a:rPr lang="en-US" sz="2000" dirty="0"/>
              <a:t>The share was traded in Thai Stock market with the Ministry of Finance as the major share holders up until current</a:t>
            </a:r>
          </a:p>
        </p:txBody>
      </p:sp>
      <p:pic>
        <p:nvPicPr>
          <p:cNvPr id="4" name="Picture 3"/>
          <p:cNvPicPr>
            <a:picLocks noChangeAspect="1"/>
          </p:cNvPicPr>
          <p:nvPr/>
        </p:nvPicPr>
        <p:blipFill>
          <a:blip r:embed="rId2"/>
          <a:stretch>
            <a:fillRect/>
          </a:stretch>
        </p:blipFill>
        <p:spPr>
          <a:xfrm>
            <a:off x="951019" y="3276109"/>
            <a:ext cx="10077765" cy="3003526"/>
          </a:xfrm>
          <a:prstGeom prst="rect">
            <a:avLst/>
          </a:prstGeom>
        </p:spPr>
      </p:pic>
      <p:sp>
        <p:nvSpPr>
          <p:cNvPr id="5" name="Rectangle 4"/>
          <p:cNvSpPr/>
          <p:nvPr/>
        </p:nvSpPr>
        <p:spPr>
          <a:xfrm>
            <a:off x="2205884" y="6279635"/>
            <a:ext cx="6096000" cy="276999"/>
          </a:xfrm>
          <a:prstGeom prst="rect">
            <a:avLst/>
          </a:prstGeom>
        </p:spPr>
        <p:txBody>
          <a:bodyPr>
            <a:spAutoFit/>
          </a:bodyPr>
          <a:lstStyle/>
          <a:p>
            <a:r>
              <a:rPr lang="en-US" sz="1200" dirty="0"/>
              <a:t>Source: Thai Airway, Annual Report, 2017</a:t>
            </a:r>
          </a:p>
        </p:txBody>
      </p:sp>
    </p:spTree>
    <p:extLst>
      <p:ext uri="{BB962C8B-B14F-4D97-AF65-F5344CB8AC3E}">
        <p14:creationId xmlns:p14="http://schemas.microsoft.com/office/powerpoint/2010/main" val="3667200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industrialnew.com/wp-content/uploads/2016/05/asian-budget-airlines-696x43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716" y="1528549"/>
            <a:ext cx="11573302" cy="453570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677334" y="609600"/>
            <a:ext cx="10513829" cy="4981346"/>
          </a:xfrm>
        </p:spPr>
        <p:txBody>
          <a:bodyPr>
            <a:normAutofit/>
          </a:bodyPr>
          <a:lstStyle/>
          <a:p>
            <a:pPr marL="0" indent="0">
              <a:buNone/>
            </a:pPr>
            <a:r>
              <a:rPr lang="en-US" sz="2400" dirty="0"/>
              <a:t>Airlines Operators in Thailand after privatization and </a:t>
            </a:r>
            <a:r>
              <a:rPr lang="en-US" sz="2400" dirty="0" err="1"/>
              <a:t>liberalisation</a:t>
            </a:r>
            <a:endParaRPr lang="en-US" sz="2400" dirty="0"/>
          </a:p>
        </p:txBody>
      </p:sp>
      <p:sp>
        <p:nvSpPr>
          <p:cNvPr id="4" name="Rectangle 3"/>
          <p:cNvSpPr/>
          <p:nvPr/>
        </p:nvSpPr>
        <p:spPr>
          <a:xfrm>
            <a:off x="3093492" y="6371395"/>
            <a:ext cx="6096000" cy="276999"/>
          </a:xfrm>
          <a:prstGeom prst="rect">
            <a:avLst/>
          </a:prstGeom>
        </p:spPr>
        <p:txBody>
          <a:bodyPr>
            <a:spAutoFit/>
          </a:bodyPr>
          <a:lstStyle/>
          <a:p>
            <a:r>
              <a:rPr lang="en-US" sz="1200" dirty="0"/>
              <a:t>Picture Source: https://www.industrialnew.com/2016/05/05</a:t>
            </a:r>
            <a:r>
              <a:rPr lang="th-TH" sz="1200" dirty="0"/>
              <a:t>การบินประเทศไทย-ความสำเ/</a:t>
            </a:r>
            <a:endParaRPr lang="en-US" sz="1200" dirty="0"/>
          </a:p>
        </p:txBody>
      </p:sp>
    </p:spTree>
    <p:extLst>
      <p:ext uri="{BB962C8B-B14F-4D97-AF65-F5344CB8AC3E}">
        <p14:creationId xmlns:p14="http://schemas.microsoft.com/office/powerpoint/2010/main" val="2350594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1.Incentives for SOE Performance </a:t>
            </a:r>
            <a:endParaRPr lang="en-US" dirty="0"/>
          </a:p>
        </p:txBody>
      </p:sp>
      <p:sp>
        <p:nvSpPr>
          <p:cNvPr id="3" name="Content Placeholder 2"/>
          <p:cNvSpPr>
            <a:spLocks noGrp="1"/>
          </p:cNvSpPr>
          <p:nvPr>
            <p:ph idx="1"/>
          </p:nvPr>
        </p:nvSpPr>
        <p:spPr>
          <a:xfrm>
            <a:off x="1555845" y="1853753"/>
            <a:ext cx="9635895" cy="4187609"/>
          </a:xfrm>
        </p:spPr>
        <p:txBody>
          <a:bodyPr>
            <a:normAutofit/>
          </a:bodyPr>
          <a:lstStyle/>
          <a:p>
            <a:r>
              <a:rPr lang="en-US" sz="4400" dirty="0"/>
              <a:t>Flexibility</a:t>
            </a:r>
          </a:p>
          <a:p>
            <a:r>
              <a:rPr lang="en-US" sz="4400" dirty="0"/>
              <a:t>Efficiency </a:t>
            </a:r>
          </a:p>
          <a:p>
            <a:r>
              <a:rPr lang="en-US" sz="4400" dirty="0"/>
              <a:t>Benefit to the SOEs</a:t>
            </a:r>
          </a:p>
          <a:p>
            <a:r>
              <a:rPr lang="en-US" sz="4400" dirty="0"/>
              <a:t>Benefit to Social Economy</a:t>
            </a:r>
          </a:p>
          <a:p>
            <a:pPr marL="0" indent="0">
              <a:buNone/>
            </a:pPr>
            <a:endParaRPr lang="en-US" sz="4400" dirty="0"/>
          </a:p>
          <a:p>
            <a:pPr marL="0" indent="0">
              <a:buNone/>
            </a:pPr>
            <a:endParaRPr lang="en-US" sz="4000" dirty="0"/>
          </a:p>
          <a:p>
            <a:endParaRPr lang="en-US" sz="4000" dirty="0"/>
          </a:p>
        </p:txBody>
      </p:sp>
    </p:spTree>
    <p:extLst>
      <p:ext uri="{BB962C8B-B14F-4D97-AF65-F5344CB8AC3E}">
        <p14:creationId xmlns:p14="http://schemas.microsoft.com/office/powerpoint/2010/main" val="32564732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6275" y="1791477"/>
            <a:ext cx="10673684" cy="5163115"/>
          </a:xfrm>
        </p:spPr>
        <p:txBody>
          <a:bodyPr>
            <a:noAutofit/>
          </a:bodyPr>
          <a:lstStyle/>
          <a:p>
            <a:r>
              <a:rPr lang="en-US" sz="3200" dirty="0"/>
              <a:t>Liberalization of Air Transport in Thailand and Global Market</a:t>
            </a:r>
          </a:p>
          <a:p>
            <a:r>
              <a:rPr lang="en-US" sz="3200" dirty="0"/>
              <a:t>ASEAN Open Sky Policy and Implementation</a:t>
            </a:r>
          </a:p>
          <a:p>
            <a:r>
              <a:rPr lang="en-US" sz="3200" dirty="0"/>
              <a:t>Financial Loss to Thai Airway under fierce airline competition</a:t>
            </a:r>
          </a:p>
          <a:p>
            <a:r>
              <a:rPr lang="en-US" sz="3200" dirty="0"/>
              <a:t>Better adaptability and improve of efficiency in Thai Airway as a SOEs</a:t>
            </a:r>
          </a:p>
          <a:p>
            <a:endParaRPr lang="en-US" sz="3200" dirty="0"/>
          </a:p>
        </p:txBody>
      </p:sp>
      <p:sp>
        <p:nvSpPr>
          <p:cNvPr id="2" name="Rectangle 1"/>
          <p:cNvSpPr/>
          <p:nvPr/>
        </p:nvSpPr>
        <p:spPr>
          <a:xfrm>
            <a:off x="286620" y="333709"/>
            <a:ext cx="8264763" cy="646331"/>
          </a:xfrm>
          <a:prstGeom prst="rect">
            <a:avLst/>
          </a:prstGeom>
        </p:spPr>
        <p:txBody>
          <a:bodyPr wrap="none">
            <a:spAutoFit/>
          </a:bodyPr>
          <a:lstStyle/>
          <a:p>
            <a:r>
              <a:rPr lang="en-US" sz="3600" dirty="0">
                <a:solidFill>
                  <a:srgbClr val="92D050"/>
                </a:solidFill>
              </a:rPr>
              <a:t>Liberalisation and Privatization- Airline</a:t>
            </a:r>
          </a:p>
        </p:txBody>
      </p:sp>
    </p:spTree>
    <p:extLst>
      <p:ext uri="{BB962C8B-B14F-4D97-AF65-F5344CB8AC3E}">
        <p14:creationId xmlns:p14="http://schemas.microsoft.com/office/powerpoint/2010/main" val="4203921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4379" y="0"/>
            <a:ext cx="8596668" cy="1296537"/>
          </a:xfrm>
        </p:spPr>
        <p:txBody>
          <a:bodyPr>
            <a:normAutofit/>
          </a:bodyPr>
          <a:lstStyle/>
          <a:p>
            <a:pPr marL="0" indent="0">
              <a:buNone/>
            </a:pPr>
            <a:r>
              <a:rPr lang="en-US" sz="6600" b="1" i="1" dirty="0">
                <a:solidFill>
                  <a:schemeClr val="accent1"/>
                </a:solidFill>
                <a:latin typeface="+mj-lt"/>
                <a:ea typeface="+mj-ea"/>
                <a:cs typeface="+mj-cs"/>
              </a:rPr>
              <a:t>Malaysia Experience </a:t>
            </a:r>
          </a:p>
        </p:txBody>
      </p:sp>
      <p:graphicFrame>
        <p:nvGraphicFramePr>
          <p:cNvPr id="2" name="Table 1"/>
          <p:cNvGraphicFramePr>
            <a:graphicFrameLocks noGrp="1"/>
          </p:cNvGraphicFramePr>
          <p:nvPr>
            <p:extLst>
              <p:ext uri="{D42A27DB-BD31-4B8C-83A1-F6EECF244321}">
                <p14:modId xmlns:p14="http://schemas.microsoft.com/office/powerpoint/2010/main" val="1394504627"/>
              </p:ext>
            </p:extLst>
          </p:nvPr>
        </p:nvGraphicFramePr>
        <p:xfrm>
          <a:off x="232012" y="1296537"/>
          <a:ext cx="6045960" cy="5232763"/>
        </p:xfrm>
        <a:graphic>
          <a:graphicData uri="http://schemas.openxmlformats.org/drawingml/2006/table">
            <a:tbl>
              <a:tblPr>
                <a:tableStyleId>{5940675A-B579-460E-94D1-54222C63F5DA}</a:tableStyleId>
              </a:tblPr>
              <a:tblGrid>
                <a:gridCol w="1007660">
                  <a:extLst>
                    <a:ext uri="{9D8B030D-6E8A-4147-A177-3AD203B41FA5}">
                      <a16:colId xmlns:a16="http://schemas.microsoft.com/office/drawing/2014/main" val="20000"/>
                    </a:ext>
                  </a:extLst>
                </a:gridCol>
                <a:gridCol w="1007660">
                  <a:extLst>
                    <a:ext uri="{9D8B030D-6E8A-4147-A177-3AD203B41FA5}">
                      <a16:colId xmlns:a16="http://schemas.microsoft.com/office/drawing/2014/main" val="20001"/>
                    </a:ext>
                  </a:extLst>
                </a:gridCol>
                <a:gridCol w="1007660">
                  <a:extLst>
                    <a:ext uri="{9D8B030D-6E8A-4147-A177-3AD203B41FA5}">
                      <a16:colId xmlns:a16="http://schemas.microsoft.com/office/drawing/2014/main" val="20002"/>
                    </a:ext>
                  </a:extLst>
                </a:gridCol>
                <a:gridCol w="1007660">
                  <a:extLst>
                    <a:ext uri="{9D8B030D-6E8A-4147-A177-3AD203B41FA5}">
                      <a16:colId xmlns:a16="http://schemas.microsoft.com/office/drawing/2014/main" val="20003"/>
                    </a:ext>
                  </a:extLst>
                </a:gridCol>
                <a:gridCol w="1007660">
                  <a:extLst>
                    <a:ext uri="{9D8B030D-6E8A-4147-A177-3AD203B41FA5}">
                      <a16:colId xmlns:a16="http://schemas.microsoft.com/office/drawing/2014/main" val="20004"/>
                    </a:ext>
                  </a:extLst>
                </a:gridCol>
                <a:gridCol w="1007660">
                  <a:extLst>
                    <a:ext uri="{9D8B030D-6E8A-4147-A177-3AD203B41FA5}">
                      <a16:colId xmlns:a16="http://schemas.microsoft.com/office/drawing/2014/main" val="20005"/>
                    </a:ext>
                  </a:extLst>
                </a:gridCol>
              </a:tblGrid>
              <a:tr h="581653">
                <a:tc>
                  <a:txBody>
                    <a:bodyPr/>
                    <a:lstStyle/>
                    <a:p>
                      <a:endParaRPr lang="en-US" sz="3200" dirty="0">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b="1" dirty="0">
                          <a:effectLst/>
                          <a:latin typeface="Times New Roman" panose="02020603050405020304" pitchFamily="18" charset="0"/>
                          <a:cs typeface="Times New Roman" panose="02020603050405020304" pitchFamily="18" charset="0"/>
                        </a:rPr>
                        <a:t>2013</a:t>
                      </a:r>
                      <a:endParaRPr lang="en-US" sz="1800" b="1"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b="1" dirty="0">
                          <a:effectLst/>
                          <a:latin typeface="Times New Roman" panose="02020603050405020304" pitchFamily="18" charset="0"/>
                          <a:cs typeface="Times New Roman" panose="02020603050405020304" pitchFamily="18" charset="0"/>
                        </a:rPr>
                        <a:t>2014</a:t>
                      </a:r>
                      <a:endParaRPr lang="en-US" sz="1800" b="1"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b="1" dirty="0">
                          <a:effectLst/>
                          <a:latin typeface="Times New Roman" panose="02020603050405020304" pitchFamily="18" charset="0"/>
                          <a:cs typeface="Times New Roman" panose="02020603050405020304" pitchFamily="18" charset="0"/>
                        </a:rPr>
                        <a:t>2015</a:t>
                      </a:r>
                      <a:endParaRPr lang="en-US" sz="1800" b="1"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b="1" dirty="0">
                          <a:effectLst/>
                          <a:latin typeface="Times New Roman" panose="02020603050405020304" pitchFamily="18" charset="0"/>
                          <a:cs typeface="Times New Roman" panose="02020603050405020304" pitchFamily="18" charset="0"/>
                        </a:rPr>
                        <a:t>2016</a:t>
                      </a:r>
                      <a:endParaRPr lang="en-US" sz="1800" b="1"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b="1" dirty="0">
                          <a:effectLst/>
                          <a:latin typeface="Times New Roman" panose="02020603050405020304" pitchFamily="18" charset="0"/>
                          <a:cs typeface="Times New Roman" panose="02020603050405020304" pitchFamily="18" charset="0"/>
                        </a:rPr>
                        <a:t>2017</a:t>
                      </a:r>
                      <a:endParaRPr lang="en-US" sz="1800" b="1"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extLst>
                  <a:ext uri="{0D108BD9-81ED-4DB2-BD59-A6C34878D82A}">
                    <a16:rowId xmlns:a16="http://schemas.microsoft.com/office/drawing/2014/main" val="10000"/>
                  </a:ext>
                </a:extLst>
              </a:tr>
              <a:tr h="993987">
                <a:tc>
                  <a:txBody>
                    <a:bodyPr/>
                    <a:lstStyle/>
                    <a:p>
                      <a:pPr algn="l" fontAlgn="t"/>
                      <a:r>
                        <a:rPr lang="en-US" sz="1400" u="sng" dirty="0">
                          <a:effectLst/>
                          <a:latin typeface="Times New Roman" panose="02020603050405020304" pitchFamily="18" charset="0"/>
                          <a:cs typeface="Times New Roman" panose="02020603050405020304" pitchFamily="18" charset="0"/>
                        </a:rPr>
                        <a:t>Population (million)</a:t>
                      </a:r>
                      <a:endParaRPr lang="en-US" sz="14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a:effectLst/>
                          <a:latin typeface="Times New Roman" panose="02020603050405020304" pitchFamily="18" charset="0"/>
                          <a:cs typeface="Times New Roman" panose="02020603050405020304" pitchFamily="18" charset="0"/>
                        </a:rPr>
                        <a:t>30.2</a:t>
                      </a:r>
                      <a:endParaRPr lang="en-US" sz="180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a:effectLst/>
                          <a:latin typeface="Times New Roman" panose="02020603050405020304" pitchFamily="18" charset="0"/>
                          <a:cs typeface="Times New Roman" panose="02020603050405020304" pitchFamily="18" charset="0"/>
                        </a:rPr>
                        <a:t>30.7</a:t>
                      </a:r>
                      <a:endParaRPr lang="en-US" sz="180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a:effectLst/>
                          <a:latin typeface="Times New Roman" panose="02020603050405020304" pitchFamily="18" charset="0"/>
                          <a:cs typeface="Times New Roman" panose="02020603050405020304" pitchFamily="18" charset="0"/>
                        </a:rPr>
                        <a:t>31.2</a:t>
                      </a:r>
                      <a:endParaRPr lang="en-US" sz="180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a:effectLst/>
                          <a:latin typeface="Times New Roman" panose="02020603050405020304" pitchFamily="18" charset="0"/>
                          <a:cs typeface="Times New Roman" panose="02020603050405020304" pitchFamily="18" charset="0"/>
                        </a:rPr>
                        <a:t>31.6</a:t>
                      </a:r>
                      <a:endParaRPr lang="en-US" sz="180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a:effectLst/>
                          <a:latin typeface="Times New Roman" panose="02020603050405020304" pitchFamily="18" charset="0"/>
                          <a:cs typeface="Times New Roman" panose="02020603050405020304" pitchFamily="18" charset="0"/>
                        </a:rPr>
                        <a:t>32.1</a:t>
                      </a:r>
                      <a:endParaRPr lang="en-US" sz="180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extLst>
                  <a:ext uri="{0D108BD9-81ED-4DB2-BD59-A6C34878D82A}">
                    <a16:rowId xmlns:a16="http://schemas.microsoft.com/office/drawing/2014/main" val="10001"/>
                  </a:ext>
                </a:extLst>
              </a:tr>
              <a:tr h="993987">
                <a:tc>
                  <a:txBody>
                    <a:bodyPr/>
                    <a:lstStyle/>
                    <a:p>
                      <a:pPr algn="l" fontAlgn="t"/>
                      <a:r>
                        <a:rPr lang="en-US" sz="1400" u="sng" dirty="0">
                          <a:effectLst/>
                          <a:latin typeface="Times New Roman" panose="02020603050405020304" pitchFamily="18" charset="0"/>
                          <a:cs typeface="Times New Roman" panose="02020603050405020304" pitchFamily="18" charset="0"/>
                        </a:rPr>
                        <a:t>GDP per capita (USD)</a:t>
                      </a:r>
                      <a:endParaRPr lang="en-US" sz="14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dirty="0">
                          <a:effectLst/>
                          <a:latin typeface="Times New Roman" panose="02020603050405020304" pitchFamily="18" charset="0"/>
                          <a:cs typeface="Times New Roman" panose="02020603050405020304" pitchFamily="18" charset="0"/>
                        </a:rPr>
                        <a:t>10,723</a:t>
                      </a:r>
                      <a:endParaRPr lang="en-US" sz="18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dirty="0">
                          <a:effectLst/>
                          <a:latin typeface="Times New Roman" panose="02020603050405020304" pitchFamily="18" charset="0"/>
                          <a:cs typeface="Times New Roman" panose="02020603050405020304" pitchFamily="18" charset="0"/>
                        </a:rPr>
                        <a:t>11,063</a:t>
                      </a:r>
                      <a:endParaRPr lang="en-US" sz="18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a:effectLst/>
                          <a:latin typeface="Times New Roman" panose="02020603050405020304" pitchFamily="18" charset="0"/>
                          <a:cs typeface="Times New Roman" panose="02020603050405020304" pitchFamily="18" charset="0"/>
                        </a:rPr>
                        <a:t>9,573</a:t>
                      </a:r>
                      <a:endParaRPr lang="en-US" sz="180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a:effectLst/>
                          <a:latin typeface="Times New Roman" panose="02020603050405020304" pitchFamily="18" charset="0"/>
                          <a:cs typeface="Times New Roman" panose="02020603050405020304" pitchFamily="18" charset="0"/>
                        </a:rPr>
                        <a:t>9,435</a:t>
                      </a:r>
                      <a:endParaRPr lang="en-US" sz="180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a:effectLst/>
                          <a:latin typeface="Times New Roman" panose="02020603050405020304" pitchFamily="18" charset="0"/>
                          <a:cs typeface="Times New Roman" panose="02020603050405020304" pitchFamily="18" charset="0"/>
                        </a:rPr>
                        <a:t>9,806</a:t>
                      </a:r>
                      <a:endParaRPr lang="en-US" sz="180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extLst>
                  <a:ext uri="{0D108BD9-81ED-4DB2-BD59-A6C34878D82A}">
                    <a16:rowId xmlns:a16="http://schemas.microsoft.com/office/drawing/2014/main" val="10002"/>
                  </a:ext>
                </a:extLst>
              </a:tr>
              <a:tr h="768934">
                <a:tc>
                  <a:txBody>
                    <a:bodyPr/>
                    <a:lstStyle/>
                    <a:p>
                      <a:pPr algn="l" fontAlgn="t"/>
                      <a:r>
                        <a:rPr lang="en-US" sz="1400" u="sng" dirty="0">
                          <a:effectLst/>
                          <a:latin typeface="Times New Roman" panose="02020603050405020304" pitchFamily="18" charset="0"/>
                          <a:cs typeface="Times New Roman" panose="02020603050405020304" pitchFamily="18" charset="0"/>
                        </a:rPr>
                        <a:t>GDP (USD </a:t>
                      </a:r>
                      <a:r>
                        <a:rPr lang="en-US" sz="1400" u="sng" dirty="0" err="1">
                          <a:effectLst/>
                          <a:latin typeface="Times New Roman" panose="02020603050405020304" pitchFamily="18" charset="0"/>
                          <a:cs typeface="Times New Roman" panose="02020603050405020304" pitchFamily="18" charset="0"/>
                        </a:rPr>
                        <a:t>bn</a:t>
                      </a:r>
                      <a:r>
                        <a:rPr lang="en-US" sz="1400" u="sng" dirty="0">
                          <a:effectLst/>
                          <a:latin typeface="Times New Roman" panose="02020603050405020304" pitchFamily="18" charset="0"/>
                          <a:cs typeface="Times New Roman" panose="02020603050405020304" pitchFamily="18" charset="0"/>
                        </a:rPr>
                        <a:t>)</a:t>
                      </a:r>
                      <a:endParaRPr lang="en-US" sz="14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a:effectLst/>
                          <a:latin typeface="Times New Roman" panose="02020603050405020304" pitchFamily="18" charset="0"/>
                          <a:cs typeface="Times New Roman" panose="02020603050405020304" pitchFamily="18" charset="0"/>
                        </a:rPr>
                        <a:t>324</a:t>
                      </a:r>
                      <a:endParaRPr lang="en-US" sz="180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a:effectLst/>
                          <a:latin typeface="Times New Roman" panose="02020603050405020304" pitchFamily="18" charset="0"/>
                          <a:cs typeface="Times New Roman" panose="02020603050405020304" pitchFamily="18" charset="0"/>
                        </a:rPr>
                        <a:t>340</a:t>
                      </a:r>
                      <a:endParaRPr lang="en-US" sz="180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a:effectLst/>
                          <a:latin typeface="Times New Roman" panose="02020603050405020304" pitchFamily="18" charset="0"/>
                          <a:cs typeface="Times New Roman" panose="02020603050405020304" pitchFamily="18" charset="0"/>
                        </a:rPr>
                        <a:t>299</a:t>
                      </a:r>
                      <a:endParaRPr lang="en-US" sz="180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a:effectLst/>
                          <a:latin typeface="Times New Roman" panose="02020603050405020304" pitchFamily="18" charset="0"/>
                          <a:cs typeface="Times New Roman" panose="02020603050405020304" pitchFamily="18" charset="0"/>
                        </a:rPr>
                        <a:t>298</a:t>
                      </a:r>
                      <a:endParaRPr lang="en-US" sz="180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a:effectLst/>
                          <a:latin typeface="Times New Roman" panose="02020603050405020304" pitchFamily="18" charset="0"/>
                          <a:cs typeface="Times New Roman" panose="02020603050405020304" pitchFamily="18" charset="0"/>
                        </a:rPr>
                        <a:t>314</a:t>
                      </a:r>
                      <a:endParaRPr lang="en-US" sz="180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extLst>
                  <a:ext uri="{0D108BD9-81ED-4DB2-BD59-A6C34878D82A}">
                    <a16:rowId xmlns:a16="http://schemas.microsoft.com/office/drawing/2014/main" val="10003"/>
                  </a:ext>
                </a:extLst>
              </a:tr>
              <a:tr h="1894202">
                <a:tc>
                  <a:txBody>
                    <a:bodyPr/>
                    <a:lstStyle/>
                    <a:p>
                      <a:pPr algn="l" fontAlgn="t"/>
                      <a:r>
                        <a:rPr lang="en-US" sz="1400" u="sng" dirty="0">
                          <a:effectLst/>
                          <a:latin typeface="Times New Roman" panose="02020603050405020304" pitchFamily="18" charset="0"/>
                          <a:cs typeface="Times New Roman" panose="02020603050405020304" pitchFamily="18" charset="0"/>
                        </a:rPr>
                        <a:t>Economic Growth (GDP,%)</a:t>
                      </a:r>
                      <a:endParaRPr lang="en-US" sz="14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a:effectLst/>
                          <a:latin typeface="Times New Roman" panose="02020603050405020304" pitchFamily="18" charset="0"/>
                          <a:cs typeface="Times New Roman" panose="02020603050405020304" pitchFamily="18" charset="0"/>
                        </a:rPr>
                        <a:t>4.7</a:t>
                      </a:r>
                      <a:endParaRPr lang="en-US" sz="180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a:effectLst/>
                          <a:latin typeface="Times New Roman" panose="02020603050405020304" pitchFamily="18" charset="0"/>
                          <a:cs typeface="Times New Roman" panose="02020603050405020304" pitchFamily="18" charset="0"/>
                        </a:rPr>
                        <a:t>6.0</a:t>
                      </a:r>
                      <a:endParaRPr lang="en-US" sz="180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a:effectLst/>
                          <a:latin typeface="Times New Roman" panose="02020603050405020304" pitchFamily="18" charset="0"/>
                          <a:cs typeface="Times New Roman" panose="02020603050405020304" pitchFamily="18" charset="0"/>
                        </a:rPr>
                        <a:t>5.1</a:t>
                      </a:r>
                      <a:endParaRPr lang="en-US" sz="180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a:effectLst/>
                          <a:latin typeface="Times New Roman" panose="02020603050405020304" pitchFamily="18" charset="0"/>
                          <a:cs typeface="Times New Roman" panose="02020603050405020304" pitchFamily="18" charset="0"/>
                        </a:rPr>
                        <a:t>4.2</a:t>
                      </a:r>
                      <a:endParaRPr lang="en-US" sz="180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dirty="0">
                          <a:effectLst/>
                          <a:latin typeface="Times New Roman" panose="02020603050405020304" pitchFamily="18" charset="0"/>
                          <a:cs typeface="Times New Roman" panose="02020603050405020304" pitchFamily="18" charset="0"/>
                        </a:rPr>
                        <a:t>5.9</a:t>
                      </a:r>
                      <a:endParaRPr lang="en-US" sz="18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extLst>
                  <a:ext uri="{0D108BD9-81ED-4DB2-BD59-A6C34878D82A}">
                    <a16:rowId xmlns:a16="http://schemas.microsoft.com/office/drawing/2014/main" val="10004"/>
                  </a:ext>
                </a:extLst>
              </a:tr>
            </a:tbl>
          </a:graphicData>
        </a:graphic>
      </p:graphicFrame>
      <p:pic>
        <p:nvPicPr>
          <p:cNvPr id="4" name="Picture 3"/>
          <p:cNvPicPr>
            <a:picLocks noChangeAspect="1"/>
          </p:cNvPicPr>
          <p:nvPr/>
        </p:nvPicPr>
        <p:blipFill>
          <a:blip r:embed="rId2"/>
          <a:stretch>
            <a:fillRect/>
          </a:stretch>
        </p:blipFill>
        <p:spPr>
          <a:xfrm>
            <a:off x="6632812" y="1050877"/>
            <a:ext cx="5199797" cy="5609229"/>
          </a:xfrm>
          <a:prstGeom prst="rect">
            <a:avLst/>
          </a:prstGeom>
        </p:spPr>
      </p:pic>
      <p:sp>
        <p:nvSpPr>
          <p:cNvPr id="5" name="Rectangle 4"/>
          <p:cNvSpPr/>
          <p:nvPr/>
        </p:nvSpPr>
        <p:spPr>
          <a:xfrm>
            <a:off x="6869373" y="6660106"/>
            <a:ext cx="6096000" cy="261610"/>
          </a:xfrm>
          <a:prstGeom prst="rect">
            <a:avLst/>
          </a:prstGeom>
        </p:spPr>
        <p:txBody>
          <a:bodyPr>
            <a:spAutoFit/>
          </a:bodyPr>
          <a:lstStyle/>
          <a:p>
            <a:r>
              <a:rPr lang="en-US" sz="1100" dirty="0"/>
              <a:t>Picture Source: https://www.worldatlas.com/webimage/countrys/asia/my.htm</a:t>
            </a:r>
          </a:p>
        </p:txBody>
      </p:sp>
      <p:sp>
        <p:nvSpPr>
          <p:cNvPr id="6" name="Rectangle 5"/>
          <p:cNvSpPr/>
          <p:nvPr/>
        </p:nvSpPr>
        <p:spPr>
          <a:xfrm>
            <a:off x="777240" y="6529301"/>
            <a:ext cx="4227439" cy="261610"/>
          </a:xfrm>
          <a:prstGeom prst="rect">
            <a:avLst/>
          </a:prstGeom>
        </p:spPr>
        <p:txBody>
          <a:bodyPr wrap="none">
            <a:spAutoFit/>
          </a:bodyPr>
          <a:lstStyle/>
          <a:p>
            <a:r>
              <a:rPr lang="en-US" sz="1100" dirty="0"/>
              <a:t>Source: https://www.focus-economics.com/countries/malaysia</a:t>
            </a:r>
          </a:p>
        </p:txBody>
      </p:sp>
    </p:spTree>
    <p:extLst>
      <p:ext uri="{BB962C8B-B14F-4D97-AF65-F5344CB8AC3E}">
        <p14:creationId xmlns:p14="http://schemas.microsoft.com/office/powerpoint/2010/main" val="3952925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Privatisation</a:t>
            </a:r>
            <a:r>
              <a:rPr lang="en-US" dirty="0"/>
              <a:t> and liberalization policy in Malaysia</a:t>
            </a:r>
          </a:p>
        </p:txBody>
      </p:sp>
      <p:sp>
        <p:nvSpPr>
          <p:cNvPr id="3" name="Content Placeholder 2"/>
          <p:cNvSpPr>
            <a:spLocks noGrp="1"/>
          </p:cNvSpPr>
          <p:nvPr>
            <p:ph idx="1"/>
          </p:nvPr>
        </p:nvSpPr>
        <p:spPr>
          <a:xfrm>
            <a:off x="477672" y="1930400"/>
            <a:ext cx="9717206" cy="4110963"/>
          </a:xfrm>
        </p:spPr>
        <p:txBody>
          <a:bodyPr>
            <a:noAutofit/>
          </a:bodyPr>
          <a:lstStyle/>
          <a:p>
            <a:endParaRPr lang="en-US" sz="2000" dirty="0"/>
          </a:p>
          <a:p>
            <a:r>
              <a:rPr lang="en-US" sz="2000" dirty="0"/>
              <a:t>The </a:t>
            </a:r>
            <a:r>
              <a:rPr lang="en-US" sz="2000" dirty="0" err="1"/>
              <a:t>privatisation</a:t>
            </a:r>
            <a:r>
              <a:rPr lang="en-US" sz="2000" dirty="0"/>
              <a:t> wave in Malaysia had its beginnings in 1983.</a:t>
            </a:r>
          </a:p>
          <a:p>
            <a:r>
              <a:rPr lang="en-US" sz="2000" dirty="0"/>
              <a:t>Prime Minister Mahathir </a:t>
            </a:r>
            <a:r>
              <a:rPr lang="en-US" sz="2000" dirty="0" err="1"/>
              <a:t>Mohamad</a:t>
            </a:r>
            <a:r>
              <a:rPr lang="en-US" sz="2000" dirty="0"/>
              <a:t> </a:t>
            </a:r>
            <a:r>
              <a:rPr lang="en-US" sz="2000" dirty="0" err="1"/>
              <a:t>publicised</a:t>
            </a:r>
            <a:r>
              <a:rPr lang="en-US" sz="2000" dirty="0"/>
              <a:t> announced intention to establish a </a:t>
            </a:r>
            <a:r>
              <a:rPr lang="en-US" sz="2000" dirty="0" err="1"/>
              <a:t>privatisation</a:t>
            </a:r>
            <a:r>
              <a:rPr lang="en-US" sz="2000" dirty="0"/>
              <a:t> policy. </a:t>
            </a:r>
          </a:p>
          <a:p>
            <a:r>
              <a:rPr lang="en-US" sz="2000" dirty="0"/>
              <a:t>The </a:t>
            </a:r>
            <a:r>
              <a:rPr lang="en-US" sz="2000" dirty="0" err="1"/>
              <a:t>Privatisation</a:t>
            </a:r>
            <a:r>
              <a:rPr lang="en-US" sz="2000" dirty="0"/>
              <a:t> Policy was launched in 1983 to support the Malaysia Incorporated Policy towards increasing the private sector's role in the country's economic development. </a:t>
            </a:r>
          </a:p>
          <a:p>
            <a:r>
              <a:rPr lang="en-US" sz="2000" dirty="0"/>
              <a:t>The main objective of this policy is to lessen the financial and administrative burden of the Government, improve skills and production, accelerate economic growth, reduce the size and involvement of the public sector in the economy, and to assist in reaching the country's economic policy's goal.</a:t>
            </a:r>
            <a:br>
              <a:rPr lang="en-US" sz="2000" dirty="0"/>
            </a:br>
            <a:br>
              <a:rPr lang="en-US" sz="2000" dirty="0"/>
            </a:br>
            <a:r>
              <a:rPr lang="en-US" sz="2000" dirty="0"/>
              <a:t>.</a:t>
            </a:r>
          </a:p>
          <a:p>
            <a:pPr marL="0" indent="0">
              <a:buNone/>
            </a:pPr>
            <a:endParaRPr lang="en-US" sz="2000" dirty="0"/>
          </a:p>
        </p:txBody>
      </p:sp>
      <p:sp>
        <p:nvSpPr>
          <p:cNvPr id="4" name="Rectangle 3"/>
          <p:cNvSpPr/>
          <p:nvPr/>
        </p:nvSpPr>
        <p:spPr>
          <a:xfrm>
            <a:off x="2087625" y="6041362"/>
            <a:ext cx="7338997" cy="307777"/>
          </a:xfrm>
          <a:prstGeom prst="rect">
            <a:avLst/>
          </a:prstGeom>
        </p:spPr>
        <p:txBody>
          <a:bodyPr wrap="none">
            <a:spAutoFit/>
          </a:bodyPr>
          <a:lstStyle/>
          <a:p>
            <a:r>
              <a:rPr lang="en-US" sz="1400" dirty="0"/>
              <a:t>Source: Malaysia Ministry of Finance, 2018, -http://www.ukas.gov.my/en/latar-belakang</a:t>
            </a:r>
          </a:p>
        </p:txBody>
      </p:sp>
    </p:spTree>
    <p:extLst>
      <p:ext uri="{BB962C8B-B14F-4D97-AF65-F5344CB8AC3E}">
        <p14:creationId xmlns:p14="http://schemas.microsoft.com/office/powerpoint/2010/main" val="3054111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Privatisation</a:t>
            </a:r>
            <a:r>
              <a:rPr lang="en-US" dirty="0"/>
              <a:t> and liberalization policy in Malaysia</a:t>
            </a:r>
          </a:p>
        </p:txBody>
      </p:sp>
      <p:sp>
        <p:nvSpPr>
          <p:cNvPr id="3" name="Content Placeholder 2"/>
          <p:cNvSpPr>
            <a:spLocks noGrp="1"/>
          </p:cNvSpPr>
          <p:nvPr>
            <p:ph idx="1"/>
          </p:nvPr>
        </p:nvSpPr>
        <p:spPr>
          <a:xfrm>
            <a:off x="677333" y="2029767"/>
            <a:ext cx="9544839" cy="4011595"/>
          </a:xfrm>
        </p:spPr>
        <p:txBody>
          <a:bodyPr>
            <a:noAutofit/>
          </a:bodyPr>
          <a:lstStyle/>
          <a:p>
            <a:r>
              <a:rPr lang="en-US" sz="2000" dirty="0"/>
              <a:t>By the implementation of the policy, a </a:t>
            </a:r>
            <a:r>
              <a:rPr lang="en-US" sz="2000" dirty="0" err="1"/>
              <a:t>Privatisation</a:t>
            </a:r>
            <a:r>
              <a:rPr lang="en-US" sz="2000" dirty="0"/>
              <a:t> Committee (in the earlier days known as the </a:t>
            </a:r>
            <a:r>
              <a:rPr lang="en-US" sz="2000" dirty="0" err="1"/>
              <a:t>Privatisation</a:t>
            </a:r>
            <a:r>
              <a:rPr lang="en-US" sz="2000" dirty="0"/>
              <a:t> Special Task Force) was established by the Government</a:t>
            </a:r>
          </a:p>
          <a:p>
            <a:r>
              <a:rPr lang="en-US" sz="2000" dirty="0"/>
              <a:t>The Economic Planning Unit of the Prime Minister's Department (EPU, PMD) was the secretariat to the </a:t>
            </a:r>
            <a:r>
              <a:rPr lang="en-US" sz="2000" dirty="0" err="1"/>
              <a:t>Privatisation</a:t>
            </a:r>
            <a:r>
              <a:rPr lang="en-US" sz="2000" dirty="0"/>
              <a:t> Committee, which in turn is made up of various agencies working towards </a:t>
            </a:r>
            <a:r>
              <a:rPr lang="en-US" sz="2000" dirty="0" err="1"/>
              <a:t>finalising</a:t>
            </a:r>
            <a:r>
              <a:rPr lang="en-US" sz="2000" dirty="0"/>
              <a:t> and confirming the proposals on privatization for the Ministers' Council's approval.</a:t>
            </a:r>
          </a:p>
          <a:p>
            <a:r>
              <a:rPr lang="en-US" sz="2000" dirty="0"/>
              <a:t>In 1985 the Government produced a Guideline On </a:t>
            </a:r>
            <a:r>
              <a:rPr lang="en-US" sz="2000" dirty="0" err="1"/>
              <a:t>Privatisation</a:t>
            </a:r>
            <a:r>
              <a:rPr lang="en-US" sz="2000" dirty="0"/>
              <a:t> which detailed out the objective of the policy, method of privatization, as well as the implementation mechanism. </a:t>
            </a:r>
          </a:p>
          <a:p>
            <a:r>
              <a:rPr lang="en-US" sz="2000" dirty="0"/>
              <a:t>In 1991 the Government produced a Master Plan on </a:t>
            </a:r>
            <a:r>
              <a:rPr lang="en-US" sz="2000" dirty="0" err="1"/>
              <a:t>Privatisation</a:t>
            </a:r>
            <a:r>
              <a:rPr lang="en-US" sz="2000" dirty="0"/>
              <a:t> to explain the policy and strategy for privatization.</a:t>
            </a:r>
            <a:br>
              <a:rPr lang="en-US" sz="2000" dirty="0"/>
            </a:br>
            <a:endParaRPr lang="en-US" sz="2000" dirty="0"/>
          </a:p>
        </p:txBody>
      </p:sp>
      <p:sp>
        <p:nvSpPr>
          <p:cNvPr id="4" name="Rectangle 3"/>
          <p:cNvSpPr/>
          <p:nvPr/>
        </p:nvSpPr>
        <p:spPr>
          <a:xfrm>
            <a:off x="1528517" y="6431560"/>
            <a:ext cx="7338997" cy="307777"/>
          </a:xfrm>
          <a:prstGeom prst="rect">
            <a:avLst/>
          </a:prstGeom>
        </p:spPr>
        <p:txBody>
          <a:bodyPr wrap="none">
            <a:spAutoFit/>
          </a:bodyPr>
          <a:lstStyle/>
          <a:p>
            <a:r>
              <a:rPr lang="en-US" sz="1400" dirty="0"/>
              <a:t>Source: Malaysia Ministry of Finance, 2018, -http://www.ukas.gov.my/en/latar-belakang</a:t>
            </a:r>
          </a:p>
        </p:txBody>
      </p:sp>
    </p:spTree>
    <p:extLst>
      <p:ext uri="{BB962C8B-B14F-4D97-AF65-F5344CB8AC3E}">
        <p14:creationId xmlns:p14="http://schemas.microsoft.com/office/powerpoint/2010/main" val="389122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Privatisation</a:t>
            </a:r>
            <a:r>
              <a:rPr lang="en-US" dirty="0"/>
              <a:t> and liberalization policy in Malaysia</a:t>
            </a:r>
          </a:p>
        </p:txBody>
      </p:sp>
      <p:sp>
        <p:nvSpPr>
          <p:cNvPr id="3" name="Content Placeholder 2"/>
          <p:cNvSpPr>
            <a:spLocks noGrp="1"/>
          </p:cNvSpPr>
          <p:nvPr>
            <p:ph idx="1"/>
          </p:nvPr>
        </p:nvSpPr>
        <p:spPr>
          <a:xfrm>
            <a:off x="677334" y="1787857"/>
            <a:ext cx="9708612" cy="4253505"/>
          </a:xfrm>
        </p:spPr>
        <p:txBody>
          <a:bodyPr>
            <a:normAutofit/>
          </a:bodyPr>
          <a:lstStyle/>
          <a:p>
            <a:r>
              <a:rPr lang="en-US" sz="2000" dirty="0"/>
              <a:t>In February 1991, the </a:t>
            </a:r>
            <a:r>
              <a:rPr lang="en-US" sz="2000" dirty="0" err="1"/>
              <a:t>Privatisation</a:t>
            </a:r>
            <a:r>
              <a:rPr lang="en-US" sz="2000" dirty="0"/>
              <a:t> </a:t>
            </a:r>
            <a:r>
              <a:rPr lang="en-US" sz="2000" dirty="0" err="1"/>
              <a:t>Masterplan</a:t>
            </a:r>
            <a:r>
              <a:rPr lang="en-US" sz="2000" dirty="0"/>
              <a:t> (PMP) was announced. This plan set out the country's </a:t>
            </a:r>
            <a:r>
              <a:rPr lang="en-US" sz="2000" dirty="0" err="1"/>
              <a:t>privatisation</a:t>
            </a:r>
            <a:r>
              <a:rPr lang="en-US" sz="2000" dirty="0"/>
              <a:t> policies.  In formulating its </a:t>
            </a:r>
            <a:r>
              <a:rPr lang="en-US" sz="2000" dirty="0" err="1"/>
              <a:t>privatisation</a:t>
            </a:r>
            <a:r>
              <a:rPr lang="en-US" sz="2000" dirty="0"/>
              <a:t> policy, the government aimed to achieve the following objectives: </a:t>
            </a:r>
          </a:p>
          <a:p>
            <a:pPr marL="457200" lvl="1" indent="0">
              <a:buNone/>
            </a:pPr>
            <a:r>
              <a:rPr lang="en-US" sz="1800" dirty="0"/>
              <a:t>	</a:t>
            </a:r>
            <a:r>
              <a:rPr lang="en-US" sz="2000" dirty="0" err="1"/>
              <a:t>i</a:t>
            </a:r>
            <a:r>
              <a:rPr lang="en-US" sz="2000" dirty="0"/>
              <a:t>. To relieve the financial and administrative burden of the government; </a:t>
            </a:r>
          </a:p>
          <a:p>
            <a:pPr marL="457200" lvl="1" indent="0">
              <a:buNone/>
            </a:pPr>
            <a:r>
              <a:rPr lang="en-US" sz="2000" dirty="0"/>
              <a:t>	ii. To improve efficiency and increase productivity; </a:t>
            </a:r>
          </a:p>
          <a:p>
            <a:pPr marL="0" indent="0">
              <a:buNone/>
            </a:pPr>
            <a:r>
              <a:rPr lang="en-US" sz="2000" dirty="0"/>
              <a:t>		iii. To facilitate economic growth; </a:t>
            </a:r>
          </a:p>
          <a:p>
            <a:pPr marL="0" indent="0">
              <a:buNone/>
            </a:pPr>
            <a:r>
              <a:rPr lang="en-US" sz="2000" dirty="0"/>
              <a:t>		iv. To reduce the size and presence of the public sector in the economy; </a:t>
            </a:r>
          </a:p>
          <a:p>
            <a:pPr marL="0" indent="0">
              <a:buNone/>
            </a:pPr>
            <a:r>
              <a:rPr lang="en-US" sz="2000" dirty="0"/>
              <a:t>		v. To assist in meeting the national development policy targets. </a:t>
            </a:r>
          </a:p>
          <a:p>
            <a:endParaRPr lang="en-US" sz="2000" dirty="0"/>
          </a:p>
        </p:txBody>
      </p:sp>
      <p:sp>
        <p:nvSpPr>
          <p:cNvPr id="4" name="Rectangle 3"/>
          <p:cNvSpPr/>
          <p:nvPr/>
        </p:nvSpPr>
        <p:spPr>
          <a:xfrm>
            <a:off x="882691" y="6478090"/>
            <a:ext cx="10748776" cy="276999"/>
          </a:xfrm>
          <a:prstGeom prst="rect">
            <a:avLst/>
          </a:prstGeom>
        </p:spPr>
        <p:txBody>
          <a:bodyPr wrap="none">
            <a:spAutoFit/>
          </a:bodyPr>
          <a:lstStyle/>
          <a:p>
            <a:r>
              <a:rPr lang="en-US" sz="1200" dirty="0"/>
              <a:t>Source: </a:t>
            </a:r>
            <a:r>
              <a:rPr lang="en-US" sz="1200" dirty="0" err="1"/>
              <a:t>Shankaran</a:t>
            </a:r>
            <a:r>
              <a:rPr lang="en-US" sz="1200" dirty="0"/>
              <a:t> </a:t>
            </a:r>
            <a:r>
              <a:rPr lang="en-US" sz="1200" dirty="0" err="1"/>
              <a:t>Nambiar</a:t>
            </a:r>
            <a:r>
              <a:rPr lang="en-US" sz="1200" dirty="0"/>
              <a:t>, 2009, Revisiting </a:t>
            </a:r>
            <a:r>
              <a:rPr lang="en-US" sz="1200" dirty="0" err="1"/>
              <a:t>Privatisation</a:t>
            </a:r>
            <a:r>
              <a:rPr lang="en-US" sz="1200" dirty="0"/>
              <a:t> in Malaysia: Institutional Process, </a:t>
            </a:r>
            <a:r>
              <a:rPr lang="en-US" sz="1200" i="1" dirty="0"/>
              <a:t>Asian Academy of Management Journal, Vol. 14, No. 2, 21–40</a:t>
            </a:r>
            <a:endParaRPr lang="en-US" sz="1200" dirty="0"/>
          </a:p>
        </p:txBody>
      </p:sp>
    </p:spTree>
    <p:extLst>
      <p:ext uri="{BB962C8B-B14F-4D97-AF65-F5344CB8AC3E}">
        <p14:creationId xmlns:p14="http://schemas.microsoft.com/office/powerpoint/2010/main" val="2048088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Privatisation</a:t>
            </a:r>
            <a:r>
              <a:rPr lang="en-US" dirty="0"/>
              <a:t> and liberalization policy in Malaysia</a:t>
            </a:r>
          </a:p>
        </p:txBody>
      </p:sp>
      <p:sp>
        <p:nvSpPr>
          <p:cNvPr id="3" name="Content Placeholder 2"/>
          <p:cNvSpPr>
            <a:spLocks noGrp="1"/>
          </p:cNvSpPr>
          <p:nvPr>
            <p:ph idx="1"/>
          </p:nvPr>
        </p:nvSpPr>
        <p:spPr>
          <a:xfrm>
            <a:off x="545910" y="1930401"/>
            <a:ext cx="8728092" cy="4110962"/>
          </a:xfrm>
        </p:spPr>
        <p:txBody>
          <a:bodyPr>
            <a:normAutofit/>
          </a:bodyPr>
          <a:lstStyle/>
          <a:p>
            <a:r>
              <a:rPr lang="en-US" sz="2000" dirty="0"/>
              <a:t>The Malaysia government adopted the </a:t>
            </a:r>
            <a:r>
              <a:rPr lang="en-US" sz="2000" dirty="0" err="1"/>
              <a:t>Privatisation</a:t>
            </a:r>
            <a:r>
              <a:rPr lang="en-US" sz="2000" dirty="0"/>
              <a:t> Action Plan (PAP),a two-year rolling plan to facilitate </a:t>
            </a:r>
            <a:r>
              <a:rPr lang="en-US" sz="2000" dirty="0" err="1"/>
              <a:t>privatiation</a:t>
            </a:r>
            <a:r>
              <a:rPr lang="en-US" sz="2000" dirty="0"/>
              <a:t> implementation. The PAP was reviewed annually as to pin point measures to expedite the implementation of the </a:t>
            </a:r>
            <a:r>
              <a:rPr lang="en-US" sz="2000" dirty="0" err="1"/>
              <a:t>programme</a:t>
            </a:r>
            <a:r>
              <a:rPr lang="en-US" sz="2000" dirty="0"/>
              <a:t> and to determine the entities to be </a:t>
            </a:r>
            <a:r>
              <a:rPr lang="en-US" sz="2000" dirty="0" err="1"/>
              <a:t>privatised</a:t>
            </a:r>
            <a:r>
              <a:rPr lang="en-US" sz="2000" dirty="0"/>
              <a:t> in the following two years.</a:t>
            </a:r>
          </a:p>
          <a:p>
            <a:pPr marL="0" indent="0">
              <a:buNone/>
            </a:pPr>
            <a:r>
              <a:rPr lang="en-US" sz="2000" dirty="0"/>
              <a:t> </a:t>
            </a:r>
          </a:p>
          <a:p>
            <a:r>
              <a:rPr lang="en-US" sz="2000" dirty="0"/>
              <a:t>The PAP was guided by a study undertaken by private consultants who were commissioned by the government to review the advisability of </a:t>
            </a:r>
            <a:r>
              <a:rPr lang="en-US" sz="2000" dirty="0" err="1"/>
              <a:t>privatising</a:t>
            </a:r>
            <a:r>
              <a:rPr lang="en-US" sz="2000" dirty="0"/>
              <a:t> government-owned entities (GOEs). </a:t>
            </a:r>
          </a:p>
        </p:txBody>
      </p:sp>
      <p:sp>
        <p:nvSpPr>
          <p:cNvPr id="4" name="Rectangle 3"/>
          <p:cNvSpPr/>
          <p:nvPr/>
        </p:nvSpPr>
        <p:spPr>
          <a:xfrm>
            <a:off x="1514869" y="6117662"/>
            <a:ext cx="7338997" cy="307777"/>
          </a:xfrm>
          <a:prstGeom prst="rect">
            <a:avLst/>
          </a:prstGeom>
        </p:spPr>
        <p:txBody>
          <a:bodyPr wrap="none">
            <a:spAutoFit/>
          </a:bodyPr>
          <a:lstStyle/>
          <a:p>
            <a:r>
              <a:rPr lang="en-US" sz="1400" dirty="0"/>
              <a:t>Source: Malaysia Ministry of Finance, 2018, -http://www.ukas.gov.my/en/latar-belakang</a:t>
            </a:r>
          </a:p>
        </p:txBody>
      </p:sp>
    </p:spTree>
    <p:extLst>
      <p:ext uri="{BB962C8B-B14F-4D97-AF65-F5344CB8AC3E}">
        <p14:creationId xmlns:p14="http://schemas.microsoft.com/office/powerpoint/2010/main" val="2269394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Privatisation</a:t>
            </a:r>
            <a:r>
              <a:rPr lang="en-US" dirty="0"/>
              <a:t> and liberalization policy in Malaysia</a:t>
            </a:r>
          </a:p>
        </p:txBody>
      </p:sp>
      <p:sp>
        <p:nvSpPr>
          <p:cNvPr id="3" name="Content Placeholder 2"/>
          <p:cNvSpPr>
            <a:spLocks noGrp="1"/>
          </p:cNvSpPr>
          <p:nvPr>
            <p:ph idx="1"/>
          </p:nvPr>
        </p:nvSpPr>
        <p:spPr>
          <a:xfrm>
            <a:off x="464024" y="1930401"/>
            <a:ext cx="10350732" cy="4110962"/>
          </a:xfrm>
        </p:spPr>
        <p:txBody>
          <a:bodyPr>
            <a:noAutofit/>
          </a:bodyPr>
          <a:lstStyle/>
          <a:p>
            <a:pPr marL="0" indent="0">
              <a:buNone/>
            </a:pPr>
            <a:r>
              <a:rPr lang="en-US" dirty="0"/>
              <a:t>Amongst the achievements in the implementation of the national privatization policy are:</a:t>
            </a:r>
          </a:p>
          <a:p>
            <a:r>
              <a:rPr lang="en-US" dirty="0"/>
              <a:t>Provided infrastructure facilities of world class stature such as the North - South Highway, the development of the Light Rail Transit (LRT), the </a:t>
            </a:r>
            <a:r>
              <a:rPr lang="en-US" dirty="0" err="1"/>
              <a:t>Tanjung</a:t>
            </a:r>
            <a:r>
              <a:rPr lang="en-US" dirty="0"/>
              <a:t> </a:t>
            </a:r>
            <a:r>
              <a:rPr lang="en-US" dirty="0" err="1"/>
              <a:t>Pelepas</a:t>
            </a:r>
            <a:r>
              <a:rPr lang="en-US" dirty="0"/>
              <a:t> Port and the development of the Kuala Lumpur International Airport (KLIA) projects;</a:t>
            </a:r>
            <a:br>
              <a:rPr lang="en-US" dirty="0"/>
            </a:br>
            <a:r>
              <a:rPr lang="en-US" dirty="0"/>
              <a:t> </a:t>
            </a:r>
          </a:p>
          <a:p>
            <a:r>
              <a:rPr lang="en-US" dirty="0"/>
              <a:t>Created local conglomerate companies which are successful and competitive such as the </a:t>
            </a:r>
            <a:r>
              <a:rPr lang="en-US" dirty="0" err="1"/>
              <a:t>Tenaga</a:t>
            </a:r>
            <a:r>
              <a:rPr lang="en-US" dirty="0"/>
              <a:t> </a:t>
            </a:r>
            <a:r>
              <a:rPr lang="en-US" dirty="0" err="1"/>
              <a:t>Nasional</a:t>
            </a:r>
            <a:r>
              <a:rPr lang="en-US" dirty="0"/>
              <a:t> </a:t>
            </a:r>
            <a:r>
              <a:rPr lang="en-US" dirty="0" err="1"/>
              <a:t>Berhad</a:t>
            </a:r>
            <a:r>
              <a:rPr lang="en-US" dirty="0"/>
              <a:t> (National Electricity Board) and Telekom Malaysia </a:t>
            </a:r>
            <a:r>
              <a:rPr lang="en-US" dirty="0" err="1"/>
              <a:t>Berhad</a:t>
            </a:r>
            <a:r>
              <a:rPr lang="en-US" dirty="0"/>
              <a:t>;</a:t>
            </a:r>
            <a:br>
              <a:rPr lang="en-US" dirty="0"/>
            </a:br>
            <a:r>
              <a:rPr lang="en-US" dirty="0"/>
              <a:t> </a:t>
            </a:r>
          </a:p>
          <a:p>
            <a:r>
              <a:rPr lang="en-US" dirty="0"/>
              <a:t>Provided employment opportunities in the private sector apart from producing a professional work force, especially amongst the </a:t>
            </a:r>
            <a:r>
              <a:rPr lang="en-US" dirty="0" err="1"/>
              <a:t>Bumiputra</a:t>
            </a:r>
            <a:r>
              <a:rPr lang="en-US" dirty="0"/>
              <a:t>; and</a:t>
            </a:r>
            <a:br>
              <a:rPr lang="en-US" dirty="0"/>
            </a:br>
            <a:r>
              <a:rPr lang="en-US" dirty="0"/>
              <a:t> </a:t>
            </a:r>
          </a:p>
          <a:p>
            <a:r>
              <a:rPr lang="en-US" dirty="0" err="1"/>
              <a:t>Energised</a:t>
            </a:r>
            <a:r>
              <a:rPr lang="en-US" dirty="0"/>
              <a:t> the country's capital market through capital investments of the private sector in </a:t>
            </a:r>
            <a:r>
              <a:rPr lang="en-US" dirty="0" err="1"/>
              <a:t>privatised</a:t>
            </a:r>
            <a:r>
              <a:rPr lang="en-US" dirty="0"/>
              <a:t> Government projects</a:t>
            </a:r>
          </a:p>
          <a:p>
            <a:pPr marL="0" indent="0">
              <a:buNone/>
            </a:pPr>
            <a:endParaRPr lang="en-US" dirty="0"/>
          </a:p>
        </p:txBody>
      </p:sp>
      <p:sp>
        <p:nvSpPr>
          <p:cNvPr id="4" name="Rectangle 3"/>
          <p:cNvSpPr/>
          <p:nvPr/>
        </p:nvSpPr>
        <p:spPr>
          <a:xfrm>
            <a:off x="1503580" y="6377307"/>
            <a:ext cx="7338997" cy="307777"/>
          </a:xfrm>
          <a:prstGeom prst="rect">
            <a:avLst/>
          </a:prstGeom>
        </p:spPr>
        <p:txBody>
          <a:bodyPr wrap="none">
            <a:spAutoFit/>
          </a:bodyPr>
          <a:lstStyle/>
          <a:p>
            <a:r>
              <a:rPr lang="en-US" sz="1400" dirty="0"/>
              <a:t>Source: Malaysia Ministry of Finance, 2018, -http://www.ukas.gov.my/en/latar-belakang</a:t>
            </a:r>
          </a:p>
        </p:txBody>
      </p:sp>
    </p:spTree>
    <p:extLst>
      <p:ext uri="{BB962C8B-B14F-4D97-AF65-F5344CB8AC3E}">
        <p14:creationId xmlns:p14="http://schemas.microsoft.com/office/powerpoint/2010/main" val="3683911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9224"/>
            <a:ext cx="8596668" cy="1320800"/>
          </a:xfrm>
        </p:spPr>
        <p:txBody>
          <a:bodyPr/>
          <a:lstStyle/>
          <a:p>
            <a:r>
              <a:rPr lang="en-US" dirty="0" err="1"/>
              <a:t>Privatisation</a:t>
            </a:r>
            <a:r>
              <a:rPr lang="en-US" dirty="0"/>
              <a:t> and liberalization policy in Malaysia</a:t>
            </a:r>
          </a:p>
        </p:txBody>
      </p:sp>
      <p:sp>
        <p:nvSpPr>
          <p:cNvPr id="3" name="Content Placeholder 2"/>
          <p:cNvSpPr>
            <a:spLocks noGrp="1"/>
          </p:cNvSpPr>
          <p:nvPr>
            <p:ph idx="1"/>
          </p:nvPr>
        </p:nvSpPr>
        <p:spPr>
          <a:xfrm>
            <a:off x="677334" y="1610436"/>
            <a:ext cx="9527822" cy="4733919"/>
          </a:xfrm>
        </p:spPr>
        <p:txBody>
          <a:bodyPr>
            <a:normAutofit/>
          </a:bodyPr>
          <a:lstStyle/>
          <a:p>
            <a:r>
              <a:rPr lang="en-US" sz="2000" dirty="0"/>
              <a:t>Since the introduction of the privatization </a:t>
            </a:r>
            <a:r>
              <a:rPr lang="en-US" sz="2000" dirty="0" err="1"/>
              <a:t>programme</a:t>
            </a:r>
            <a:r>
              <a:rPr lang="en-US" sz="2000" dirty="0"/>
              <a:t> from 1983 to April 2009, about 500 </a:t>
            </a:r>
            <a:r>
              <a:rPr lang="en-US" sz="2000" dirty="0" err="1"/>
              <a:t>privatised</a:t>
            </a:r>
            <a:r>
              <a:rPr lang="en-US" sz="2000" dirty="0"/>
              <a:t> projects have been implemented throughout the country. </a:t>
            </a:r>
          </a:p>
          <a:p>
            <a:r>
              <a:rPr lang="en-US" sz="2000" dirty="0"/>
              <a:t>The Government has benefited through savings in the form of capital expenditure amounting RM161 billion and annual management expenditure (operations) amounting to RM7.79 billion (or an estimated RM25 billion in a 25 year period). </a:t>
            </a:r>
          </a:p>
          <a:p>
            <a:r>
              <a:rPr lang="en-US" sz="2000" dirty="0"/>
              <a:t>The burden of the Government's administrative expenditure was successfully reduced following the </a:t>
            </a:r>
            <a:r>
              <a:rPr lang="en-US" sz="2000" dirty="0" err="1"/>
              <a:t>privatisation</a:t>
            </a:r>
            <a:r>
              <a:rPr lang="en-US" sz="2000" dirty="0"/>
              <a:t> of 58 Government agencies which involved the transfer of 113,440 government employees to the private sector. </a:t>
            </a:r>
          </a:p>
          <a:p>
            <a:r>
              <a:rPr lang="en-US" sz="2000" dirty="0"/>
              <a:t>This savings has enabled the Government to redistribute its limited development resource to more needy sectors such as the education, health and poverty eradication </a:t>
            </a:r>
            <a:r>
              <a:rPr lang="en-US" sz="2000" dirty="0" err="1"/>
              <a:t>programme</a:t>
            </a:r>
            <a:r>
              <a:rPr lang="en-US" sz="2000" dirty="0"/>
              <a:t>.</a:t>
            </a:r>
          </a:p>
        </p:txBody>
      </p:sp>
      <p:sp>
        <p:nvSpPr>
          <p:cNvPr id="4" name="Rectangle 3"/>
          <p:cNvSpPr/>
          <p:nvPr/>
        </p:nvSpPr>
        <p:spPr>
          <a:xfrm>
            <a:off x="1503580" y="6377307"/>
            <a:ext cx="7338997" cy="307777"/>
          </a:xfrm>
          <a:prstGeom prst="rect">
            <a:avLst/>
          </a:prstGeom>
        </p:spPr>
        <p:txBody>
          <a:bodyPr wrap="none">
            <a:spAutoFit/>
          </a:bodyPr>
          <a:lstStyle/>
          <a:p>
            <a:r>
              <a:rPr lang="en-US" sz="1400" dirty="0"/>
              <a:t>Source: Malaysia Ministry of Finance, 2018, -http://www.ukas.gov.my/en/latar-belakang</a:t>
            </a:r>
          </a:p>
        </p:txBody>
      </p:sp>
      <p:pic>
        <p:nvPicPr>
          <p:cNvPr id="1026" name="Picture 2" descr="heade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6333" y="5811219"/>
            <a:ext cx="4382558" cy="533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47502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677334" y="300251"/>
            <a:ext cx="10745842" cy="6068371"/>
          </a:xfrm>
          <a:prstGeom prst="rect">
            <a:avLst/>
          </a:prstGeom>
        </p:spPr>
      </p:pic>
      <p:sp>
        <p:nvSpPr>
          <p:cNvPr id="5" name="Rectangle 4"/>
          <p:cNvSpPr/>
          <p:nvPr/>
        </p:nvSpPr>
        <p:spPr>
          <a:xfrm>
            <a:off x="2761396" y="6265530"/>
            <a:ext cx="7638197" cy="592470"/>
          </a:xfrm>
          <a:prstGeom prst="rect">
            <a:avLst/>
          </a:prstGeom>
        </p:spPr>
        <p:txBody>
          <a:bodyPr wrap="square">
            <a:spAutoFit/>
          </a:bodyPr>
          <a:lstStyle/>
          <a:p>
            <a:endParaRPr lang="en-US" sz="1100" dirty="0">
              <a:solidFill>
                <a:srgbClr val="000000"/>
              </a:solidFill>
              <a:latin typeface="Arial" panose="020B0604020202020204" pitchFamily="34" charset="0"/>
            </a:endParaRPr>
          </a:p>
          <a:p>
            <a:r>
              <a:rPr lang="en-US" sz="1100" dirty="0">
                <a:solidFill>
                  <a:srgbClr val="000000"/>
                </a:solidFill>
                <a:latin typeface="Arial" panose="020B0604020202020204" pitchFamily="34" charset="0"/>
              </a:rPr>
              <a:t> Source: </a:t>
            </a:r>
            <a:r>
              <a:rPr lang="en-US" sz="1050" dirty="0">
                <a:solidFill>
                  <a:srgbClr val="000000"/>
                </a:solidFill>
                <a:latin typeface="Arial" panose="020B0604020202020204" pitchFamily="34" charset="0"/>
              </a:rPr>
              <a:t>Economic Planning Unit, Prime Minister's Department, 2003, </a:t>
            </a:r>
            <a:r>
              <a:rPr lang="en-US" sz="1050" dirty="0"/>
              <a:t>The Malaysian Economy in Figures </a:t>
            </a:r>
          </a:p>
          <a:p>
            <a:r>
              <a:rPr lang="en-US" sz="1050" dirty="0"/>
              <a:t>2013 </a:t>
            </a:r>
          </a:p>
        </p:txBody>
      </p:sp>
    </p:spTree>
    <p:extLst>
      <p:ext uri="{BB962C8B-B14F-4D97-AF65-F5344CB8AC3E}">
        <p14:creationId xmlns:p14="http://schemas.microsoft.com/office/powerpoint/2010/main" val="25590069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Malaysia Experience </a:t>
            </a:r>
          </a:p>
        </p:txBody>
      </p:sp>
      <p:sp>
        <p:nvSpPr>
          <p:cNvPr id="3" name="Content Placeholder 2"/>
          <p:cNvSpPr>
            <a:spLocks noGrp="1"/>
          </p:cNvSpPr>
          <p:nvPr>
            <p:ph idx="1"/>
          </p:nvPr>
        </p:nvSpPr>
        <p:spPr/>
        <p:txBody>
          <a:bodyPr>
            <a:normAutofit/>
          </a:bodyPr>
          <a:lstStyle/>
          <a:p>
            <a:r>
              <a:rPr lang="en-US" sz="3600" dirty="0"/>
              <a:t>Liberalisation and Privatization - Energy </a:t>
            </a:r>
          </a:p>
          <a:p>
            <a:r>
              <a:rPr lang="en-US" sz="3600" dirty="0"/>
              <a:t>Liberalisation and Privatization- Airlines</a:t>
            </a:r>
          </a:p>
          <a:p>
            <a:r>
              <a:rPr lang="en-US" sz="3600" dirty="0" err="1"/>
              <a:t>Liberalisation</a:t>
            </a:r>
            <a:r>
              <a:rPr lang="en-US" sz="3600" dirty="0"/>
              <a:t> and Privatization- Telecommunication</a:t>
            </a:r>
          </a:p>
          <a:p>
            <a:endParaRPr lang="en-US" sz="3600" dirty="0"/>
          </a:p>
          <a:p>
            <a:endParaRPr lang="en-US" sz="3600" dirty="0"/>
          </a:p>
          <a:p>
            <a:endParaRPr lang="en-US" sz="3600" dirty="0"/>
          </a:p>
        </p:txBody>
      </p:sp>
    </p:spTree>
    <p:extLst>
      <p:ext uri="{BB962C8B-B14F-4D97-AF65-F5344CB8AC3E}">
        <p14:creationId xmlns:p14="http://schemas.microsoft.com/office/powerpoint/2010/main" val="2339960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69241" y="1894788"/>
            <a:ext cx="10335155" cy="4078335"/>
          </a:xfrm>
        </p:spPr>
        <p:txBody>
          <a:bodyPr>
            <a:normAutofit/>
          </a:bodyPr>
          <a:lstStyle/>
          <a:p>
            <a:r>
              <a:rPr lang="en-US" sz="3200" dirty="0"/>
              <a:t>Political, Social and Economic Barriers </a:t>
            </a:r>
          </a:p>
          <a:p>
            <a:r>
              <a:rPr lang="en-US" sz="3200" dirty="0"/>
              <a:t>Political and social protests</a:t>
            </a:r>
          </a:p>
          <a:p>
            <a:r>
              <a:rPr lang="en-US" sz="3200" dirty="0"/>
              <a:t>Economic Conditions of commercialization and privatization of SOEs</a:t>
            </a:r>
          </a:p>
          <a:p>
            <a:r>
              <a:rPr lang="en-US" sz="3200" dirty="0" err="1"/>
              <a:t>Privatisation</a:t>
            </a:r>
            <a:r>
              <a:rPr lang="en-US" sz="3200" dirty="0"/>
              <a:t>, </a:t>
            </a:r>
            <a:r>
              <a:rPr lang="en-US" sz="3200" dirty="0" err="1"/>
              <a:t>Commercialisation</a:t>
            </a:r>
            <a:r>
              <a:rPr lang="en-US" sz="3200" dirty="0"/>
              <a:t>, </a:t>
            </a:r>
            <a:r>
              <a:rPr lang="en-US" sz="3200" dirty="0" err="1"/>
              <a:t>Coporatisation</a:t>
            </a:r>
            <a:r>
              <a:rPr lang="en-US" sz="3200" dirty="0"/>
              <a:t>, and Competition as a Changes facilitators</a:t>
            </a:r>
          </a:p>
          <a:p>
            <a:endParaRPr lang="en-US" sz="3200" dirty="0"/>
          </a:p>
        </p:txBody>
      </p:sp>
      <p:sp>
        <p:nvSpPr>
          <p:cNvPr id="4" name="Title 1">
            <a:extLst>
              <a:ext uri="{FF2B5EF4-FFF2-40B4-BE49-F238E27FC236}">
                <a16:creationId xmlns:a16="http://schemas.microsoft.com/office/drawing/2014/main" id="{23D19BFC-7AEF-4B31-B2E2-EC96A06E43B9}"/>
              </a:ext>
            </a:extLst>
          </p:cNvPr>
          <p:cNvSpPr>
            <a:spLocks noGrp="1"/>
          </p:cNvSpPr>
          <p:nvPr>
            <p:ph type="title"/>
          </p:nvPr>
        </p:nvSpPr>
        <p:spPr>
          <a:xfrm>
            <a:off x="1451579" y="804519"/>
            <a:ext cx="9603275" cy="1049235"/>
          </a:xfrm>
        </p:spPr>
        <p:txBody>
          <a:bodyPr/>
          <a:lstStyle/>
          <a:p>
            <a:r>
              <a:rPr lang="en-US" b="1" dirty="0"/>
              <a:t>1.Incentives for SOE Performance </a:t>
            </a:r>
            <a:endParaRPr lang="en-US" dirty="0"/>
          </a:p>
        </p:txBody>
      </p:sp>
    </p:spTree>
    <p:extLst>
      <p:ext uri="{BB962C8B-B14F-4D97-AF65-F5344CB8AC3E}">
        <p14:creationId xmlns:p14="http://schemas.microsoft.com/office/powerpoint/2010/main" val="15652880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41906"/>
            <a:ext cx="8596668" cy="1320800"/>
          </a:xfrm>
        </p:spPr>
        <p:txBody>
          <a:bodyPr/>
          <a:lstStyle/>
          <a:p>
            <a:r>
              <a:rPr lang="en-US" dirty="0"/>
              <a:t>Liberalisation and Privatization - Energy </a:t>
            </a:r>
          </a:p>
        </p:txBody>
      </p:sp>
      <p:sp>
        <p:nvSpPr>
          <p:cNvPr id="3" name="Content Placeholder 2"/>
          <p:cNvSpPr>
            <a:spLocks noGrp="1"/>
          </p:cNvSpPr>
          <p:nvPr>
            <p:ph idx="1"/>
          </p:nvPr>
        </p:nvSpPr>
        <p:spPr>
          <a:xfrm>
            <a:off x="677334" y="1255594"/>
            <a:ext cx="10837332" cy="4887629"/>
          </a:xfrm>
        </p:spPr>
        <p:txBody>
          <a:bodyPr>
            <a:normAutofit/>
          </a:bodyPr>
          <a:lstStyle/>
          <a:p>
            <a:pPr marL="0" indent="0">
              <a:buNone/>
            </a:pPr>
            <a:r>
              <a:rPr lang="en-US" dirty="0"/>
              <a:t>TENAGA NASIONAL BERHAD (TNB) and </a:t>
            </a:r>
            <a:r>
              <a:rPr lang="en-US" dirty="0" err="1"/>
              <a:t>Privatisation</a:t>
            </a:r>
            <a:endParaRPr lang="en-US" dirty="0"/>
          </a:p>
          <a:p>
            <a:endParaRPr lang="en-US" dirty="0"/>
          </a:p>
          <a:p>
            <a:r>
              <a:rPr lang="en-US" dirty="0"/>
              <a:t>1965, Central Electricity Board (CEB) of the Federation of Malaya was renamed as the National Electricity Board of the States of Malaya (NEB).</a:t>
            </a:r>
          </a:p>
          <a:p>
            <a:pPr fontAlgn="base"/>
            <a:r>
              <a:rPr lang="en-US" dirty="0"/>
              <a:t>two pieces of legislation were passed to replace the existing Electricity Act, and to provide for the establishment of a new corporation – TENAGA NASIONAL BERHAD (TNB), purposefully replacing the NEB (Successor Company Act). </a:t>
            </a:r>
          </a:p>
          <a:p>
            <a:pPr fontAlgn="base"/>
            <a:endParaRPr lang="en-US" dirty="0"/>
          </a:p>
          <a:p>
            <a:pPr fontAlgn="base"/>
            <a:r>
              <a:rPr lang="en-US" dirty="0"/>
              <a:t>On 1 September 1990, Prime Minister </a:t>
            </a:r>
            <a:r>
              <a:rPr lang="en-US" dirty="0" err="1"/>
              <a:t>Dato</a:t>
            </a:r>
            <a:r>
              <a:rPr lang="en-US" dirty="0"/>
              <a:t> Seri Dr. Mahathir bin </a:t>
            </a:r>
            <a:r>
              <a:rPr lang="en-US" dirty="0" err="1"/>
              <a:t>Mohamad</a:t>
            </a:r>
            <a:r>
              <a:rPr lang="en-US" dirty="0"/>
              <a:t> officially proclaimed TNB as the heir and successor to NEB. TNB became a private company wholly-owned by the government; on the same day, Tan Sri </a:t>
            </a:r>
            <a:r>
              <a:rPr lang="en-US" dirty="0" err="1"/>
              <a:t>Dato</a:t>
            </a:r>
            <a:r>
              <a:rPr lang="en-US" dirty="0"/>
              <a:t> Haji (</a:t>
            </a:r>
            <a:r>
              <a:rPr lang="en-US" dirty="0" err="1"/>
              <a:t>Dr</a:t>
            </a:r>
            <a:r>
              <a:rPr lang="en-US" dirty="0"/>
              <a:t>) </a:t>
            </a:r>
            <a:r>
              <a:rPr lang="en-US" dirty="0" err="1"/>
              <a:t>Ani</a:t>
            </a:r>
            <a:r>
              <a:rPr lang="en-US" dirty="0"/>
              <a:t> bin </a:t>
            </a:r>
            <a:r>
              <a:rPr lang="en-US" dirty="0" err="1"/>
              <a:t>Arope</a:t>
            </a:r>
            <a:r>
              <a:rPr lang="en-US" dirty="0"/>
              <a:t> was appointed Chairman.</a:t>
            </a:r>
          </a:p>
          <a:p>
            <a:endParaRPr lang="en-US" dirty="0"/>
          </a:p>
        </p:txBody>
      </p:sp>
      <p:sp>
        <p:nvSpPr>
          <p:cNvPr id="4" name="Rectangle 3"/>
          <p:cNvSpPr/>
          <p:nvPr/>
        </p:nvSpPr>
        <p:spPr>
          <a:xfrm>
            <a:off x="3083069" y="6271551"/>
            <a:ext cx="4450449" cy="307777"/>
          </a:xfrm>
          <a:prstGeom prst="rect">
            <a:avLst/>
          </a:prstGeom>
        </p:spPr>
        <p:txBody>
          <a:bodyPr wrap="none">
            <a:spAutoFit/>
          </a:bodyPr>
          <a:lstStyle/>
          <a:p>
            <a:r>
              <a:rPr lang="en-US" sz="1400" dirty="0"/>
              <a:t>Source: https://www.tnb.com.my/about-tnb/history</a:t>
            </a:r>
          </a:p>
        </p:txBody>
      </p:sp>
    </p:spTree>
    <p:extLst>
      <p:ext uri="{BB962C8B-B14F-4D97-AF65-F5344CB8AC3E}">
        <p14:creationId xmlns:p14="http://schemas.microsoft.com/office/powerpoint/2010/main" val="241673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7584" y="211551"/>
            <a:ext cx="9825133" cy="5320145"/>
          </a:xfrm>
        </p:spPr>
        <p:txBody>
          <a:bodyPr>
            <a:normAutofit/>
          </a:bodyPr>
          <a:lstStyle/>
          <a:p>
            <a:pPr marL="0" indent="0">
              <a:buNone/>
            </a:pPr>
            <a:r>
              <a:rPr lang="en-US" sz="2400" dirty="0"/>
              <a:t>After </a:t>
            </a:r>
            <a:r>
              <a:rPr lang="en-US" sz="2400" dirty="0" err="1"/>
              <a:t>privatisation</a:t>
            </a:r>
            <a:r>
              <a:rPr lang="en-US" sz="2400" dirty="0"/>
              <a:t>, TNB has introduced a number of measures to improve customer services. They include:</a:t>
            </a:r>
          </a:p>
          <a:p>
            <a:r>
              <a:rPr lang="en-US" sz="2400" dirty="0"/>
              <a:t>Establishing outlets </a:t>
            </a:r>
          </a:p>
          <a:p>
            <a:r>
              <a:rPr lang="en-US" sz="2400" dirty="0"/>
              <a:t>Providing a dedicated national hotline</a:t>
            </a:r>
          </a:p>
          <a:p>
            <a:r>
              <a:rPr lang="en-US" sz="2400" dirty="0" err="1"/>
              <a:t>Minimising</a:t>
            </a:r>
            <a:r>
              <a:rPr lang="en-US" sz="2400" dirty="0"/>
              <a:t> estimated reads through the use of telescopic devices.</a:t>
            </a:r>
          </a:p>
          <a:p>
            <a:r>
              <a:rPr lang="en-US" sz="2400" dirty="0"/>
              <a:t>Installing meters with a transparent casing</a:t>
            </a:r>
          </a:p>
          <a:p>
            <a:r>
              <a:rPr lang="en-US" sz="2400" dirty="0"/>
              <a:t>Providing a minor repair service to customers at a nominal charge</a:t>
            </a:r>
          </a:p>
          <a:p>
            <a:r>
              <a:rPr lang="en-US" sz="2400" dirty="0"/>
              <a:t>Offering advice to customers on power quality, demand side management and energy efficiency.</a:t>
            </a:r>
          </a:p>
          <a:p>
            <a:endParaRPr lang="en-US" sz="2400" dirty="0"/>
          </a:p>
        </p:txBody>
      </p:sp>
      <p:sp>
        <p:nvSpPr>
          <p:cNvPr id="4" name="Rectangle 3"/>
          <p:cNvSpPr/>
          <p:nvPr/>
        </p:nvSpPr>
        <p:spPr>
          <a:xfrm>
            <a:off x="2481330" y="6271551"/>
            <a:ext cx="6096000" cy="430887"/>
          </a:xfrm>
          <a:prstGeom prst="rect">
            <a:avLst/>
          </a:prstGeom>
        </p:spPr>
        <p:txBody>
          <a:bodyPr>
            <a:spAutoFit/>
          </a:bodyPr>
          <a:lstStyle/>
          <a:p>
            <a:r>
              <a:rPr lang="en-US" sz="1100" dirty="0"/>
              <a:t>Source: https://www.metering.com/regional-news/asia/privatisation-of-the-power-sector-a-malaysian-success-story/</a:t>
            </a:r>
          </a:p>
        </p:txBody>
      </p:sp>
    </p:spTree>
    <p:extLst>
      <p:ext uri="{BB962C8B-B14F-4D97-AF65-F5344CB8AC3E}">
        <p14:creationId xmlns:p14="http://schemas.microsoft.com/office/powerpoint/2010/main" val="40797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7531" y="136575"/>
            <a:ext cx="10715190" cy="3880773"/>
          </a:xfrm>
        </p:spPr>
        <p:txBody>
          <a:bodyPr/>
          <a:lstStyle/>
          <a:p>
            <a:r>
              <a:rPr lang="en-US" dirty="0" err="1"/>
              <a:t>Privatisation</a:t>
            </a:r>
            <a:r>
              <a:rPr lang="en-US" dirty="0"/>
              <a:t> </a:t>
            </a:r>
            <a:r>
              <a:rPr lang="en-US" dirty="0" err="1"/>
              <a:t>Liberlisation</a:t>
            </a:r>
            <a:r>
              <a:rPr lang="en-US" dirty="0"/>
              <a:t> and Reform</a:t>
            </a:r>
          </a:p>
          <a:p>
            <a:pPr lvl="1"/>
            <a:r>
              <a:rPr lang="en-US" dirty="0"/>
              <a:t>Governments no longer see themselves as wholly responsible for this and are encouraging the private sector to be involved as much as possible</a:t>
            </a:r>
          </a:p>
          <a:p>
            <a:r>
              <a:rPr lang="en-US" dirty="0"/>
              <a:t>Increasing Competition in Malaysia’s Electricity Sector</a:t>
            </a:r>
          </a:p>
          <a:p>
            <a:r>
              <a:rPr lang="en-US" dirty="0"/>
              <a:t>Development of Regulation and market governance</a:t>
            </a:r>
          </a:p>
        </p:txBody>
      </p:sp>
      <p:pic>
        <p:nvPicPr>
          <p:cNvPr id="4" name="Picture 3"/>
          <p:cNvPicPr>
            <a:picLocks noChangeAspect="1"/>
          </p:cNvPicPr>
          <p:nvPr/>
        </p:nvPicPr>
        <p:blipFill>
          <a:blip r:embed="rId2"/>
          <a:stretch>
            <a:fillRect/>
          </a:stretch>
        </p:blipFill>
        <p:spPr>
          <a:xfrm>
            <a:off x="377531" y="1940387"/>
            <a:ext cx="11584620" cy="4781038"/>
          </a:xfrm>
          <a:prstGeom prst="rect">
            <a:avLst/>
          </a:prstGeom>
        </p:spPr>
      </p:pic>
      <p:sp>
        <p:nvSpPr>
          <p:cNvPr id="5" name="Rectangle 4"/>
          <p:cNvSpPr/>
          <p:nvPr/>
        </p:nvSpPr>
        <p:spPr>
          <a:xfrm>
            <a:off x="5866151" y="6450656"/>
            <a:ext cx="6096000" cy="400110"/>
          </a:xfrm>
          <a:prstGeom prst="rect">
            <a:avLst/>
          </a:prstGeom>
        </p:spPr>
        <p:txBody>
          <a:bodyPr>
            <a:spAutoFit/>
          </a:bodyPr>
          <a:lstStyle/>
          <a:p>
            <a:r>
              <a:rPr lang="en-US" sz="1000" dirty="0"/>
              <a:t>Source: ISIS Malaysia. (2014). </a:t>
            </a:r>
            <a:r>
              <a:rPr lang="en-US" sz="1000" i="1" dirty="0"/>
              <a:t>Reforming Peninsular Malaysia’s Electricity Sector: Challenges and Prospects</a:t>
            </a:r>
            <a:r>
              <a:rPr lang="en-US" sz="1000" dirty="0"/>
              <a:t>. </a:t>
            </a:r>
            <a:r>
              <a:rPr lang="en-US" sz="1000" dirty="0" err="1"/>
              <a:t>KualaLumpur</a:t>
            </a:r>
            <a:r>
              <a:rPr lang="en-US" sz="1000" dirty="0"/>
              <a:t>: Ins􀆟</a:t>
            </a:r>
            <a:r>
              <a:rPr lang="en-US" sz="1000" dirty="0" err="1"/>
              <a:t>tute</a:t>
            </a:r>
            <a:r>
              <a:rPr lang="en-US" sz="1000" dirty="0"/>
              <a:t> of Strategic and </a:t>
            </a:r>
            <a:r>
              <a:rPr lang="en-US" sz="1000" dirty="0" err="1"/>
              <a:t>Interna</a:t>
            </a:r>
            <a:r>
              <a:rPr lang="en-US" sz="1000" dirty="0"/>
              <a:t>􀆟</a:t>
            </a:r>
            <a:r>
              <a:rPr lang="en-US" sz="1000" dirty="0" err="1"/>
              <a:t>onal</a:t>
            </a:r>
            <a:r>
              <a:rPr lang="en-US" sz="1000" dirty="0"/>
              <a:t> Studies (ISIS) Malaysia.</a:t>
            </a:r>
          </a:p>
        </p:txBody>
      </p:sp>
    </p:spTree>
    <p:extLst>
      <p:ext uri="{BB962C8B-B14F-4D97-AF65-F5344CB8AC3E}">
        <p14:creationId xmlns:p14="http://schemas.microsoft.com/office/powerpoint/2010/main" val="3165046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Liberalisation and Privatization- Airlines</a:t>
            </a:r>
          </a:p>
        </p:txBody>
      </p:sp>
      <p:sp>
        <p:nvSpPr>
          <p:cNvPr id="3" name="Content Placeholder 2"/>
          <p:cNvSpPr>
            <a:spLocks noGrp="1"/>
          </p:cNvSpPr>
          <p:nvPr>
            <p:ph idx="1"/>
          </p:nvPr>
        </p:nvSpPr>
        <p:spPr>
          <a:xfrm>
            <a:off x="677334" y="1555845"/>
            <a:ext cx="9735908" cy="4485517"/>
          </a:xfrm>
        </p:spPr>
        <p:txBody>
          <a:bodyPr>
            <a:noAutofit/>
          </a:bodyPr>
          <a:lstStyle/>
          <a:p>
            <a:r>
              <a:rPr lang="en-US" sz="2400" dirty="0"/>
              <a:t>Malaysia Airlines (MAS) was incorporated as Malaysia’s flag carrier in 1971 following the breakdown of Malaysia-Singapore Airlines partnership</a:t>
            </a:r>
          </a:p>
          <a:p>
            <a:r>
              <a:rPr lang="en-US" sz="2400" dirty="0"/>
              <a:t>Under the Government’s </a:t>
            </a:r>
            <a:r>
              <a:rPr lang="en-US" sz="2400" dirty="0" err="1"/>
              <a:t>privatisation</a:t>
            </a:r>
            <a:r>
              <a:rPr lang="en-US" sz="2400" dirty="0"/>
              <a:t> plan, MAS became the first governmental agency to go partly private in 1985. </a:t>
            </a:r>
          </a:p>
          <a:p>
            <a:r>
              <a:rPr lang="en-US" sz="2400" dirty="0"/>
              <a:t>The Government sold 40 per cent to the public and Brunei Investment Agency, while keeping total 60 per cent in the hands of Malaysian Central Bank </a:t>
            </a:r>
            <a:r>
              <a:rPr lang="en-US" sz="2400" dirty="0" err="1"/>
              <a:t>Negala</a:t>
            </a:r>
            <a:r>
              <a:rPr lang="en-US" sz="2400" dirty="0"/>
              <a:t> and local Governments. </a:t>
            </a:r>
          </a:p>
          <a:p>
            <a:r>
              <a:rPr lang="en-US" sz="2400" dirty="0"/>
              <a:t> 1998,MAS lost $70 million and reported more loss in the next fiscal year due to the Asian economic crisis</a:t>
            </a:r>
          </a:p>
          <a:p>
            <a:r>
              <a:rPr lang="en-US" sz="2400" dirty="0"/>
              <a:t>Government tightly control and manage efficiency of the MAS</a:t>
            </a:r>
          </a:p>
        </p:txBody>
      </p:sp>
    </p:spTree>
    <p:extLst>
      <p:ext uri="{BB962C8B-B14F-4D97-AF65-F5344CB8AC3E}">
        <p14:creationId xmlns:p14="http://schemas.microsoft.com/office/powerpoint/2010/main" val="282206928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490" y="573205"/>
            <a:ext cx="6550925" cy="4582857"/>
          </a:xfrm>
        </p:spPr>
        <p:txBody>
          <a:bodyPr>
            <a:normAutofit/>
          </a:bodyPr>
          <a:lstStyle/>
          <a:p>
            <a:r>
              <a:rPr lang="en-US" sz="2000" dirty="0"/>
              <a:t>ASEAN Open Sky policy create competition in Air transport market for MAS</a:t>
            </a:r>
          </a:p>
          <a:p>
            <a:r>
              <a:rPr lang="en-US" sz="2000" dirty="0"/>
              <a:t>MAS tends to face with financial loss but receive funding from government as to maintain its operation and business.</a:t>
            </a:r>
          </a:p>
          <a:p>
            <a:pPr marL="0" indent="0">
              <a:buNone/>
            </a:pPr>
            <a:r>
              <a:rPr lang="en-US" sz="2000" dirty="0"/>
              <a:t> </a:t>
            </a:r>
          </a:p>
          <a:p>
            <a:r>
              <a:rPr lang="en-US" sz="2000" dirty="0">
                <a:solidFill>
                  <a:schemeClr val="tx1"/>
                </a:solidFill>
              </a:rPr>
              <a:t>Recently,</a:t>
            </a:r>
            <a:r>
              <a:rPr lang="en-US" sz="2000" b="1" i="1" dirty="0">
                <a:solidFill>
                  <a:schemeClr val="tx1"/>
                </a:solidFill>
              </a:rPr>
              <a:t> Khazanah</a:t>
            </a:r>
            <a:r>
              <a:rPr lang="en-US" sz="2000" dirty="0"/>
              <a:t>, the investment fund owned by the Malaysian government, which currently holds a 69 percent stake in the company, is reportedly contemplating a range of measures,</a:t>
            </a:r>
          </a:p>
        </p:txBody>
      </p:sp>
      <p:sp>
        <p:nvSpPr>
          <p:cNvPr id="4" name="Rectangle 3"/>
          <p:cNvSpPr/>
          <p:nvPr/>
        </p:nvSpPr>
        <p:spPr>
          <a:xfrm>
            <a:off x="3744036" y="5688326"/>
            <a:ext cx="8447964" cy="415498"/>
          </a:xfrm>
          <a:prstGeom prst="rect">
            <a:avLst/>
          </a:prstGeom>
        </p:spPr>
        <p:txBody>
          <a:bodyPr wrap="square">
            <a:spAutoFit/>
          </a:bodyPr>
          <a:lstStyle/>
          <a:p>
            <a:r>
              <a:rPr lang="en-US" sz="1050" dirty="0"/>
              <a:t>Picture Source: https://www.cnbc.com/2014/08/07/malaysia-airlines-says-state-fund-khazanah-to-offer-14-billion-ringgit-in-privatization.html</a:t>
            </a:r>
          </a:p>
        </p:txBody>
      </p:sp>
      <p:pic>
        <p:nvPicPr>
          <p:cNvPr id="5" name="Picture 4"/>
          <p:cNvPicPr>
            <a:picLocks noChangeAspect="1"/>
          </p:cNvPicPr>
          <p:nvPr/>
        </p:nvPicPr>
        <p:blipFill>
          <a:blip r:embed="rId2"/>
          <a:stretch>
            <a:fillRect/>
          </a:stretch>
        </p:blipFill>
        <p:spPr>
          <a:xfrm>
            <a:off x="7137780" y="736979"/>
            <a:ext cx="4626592" cy="4855812"/>
          </a:xfrm>
          <a:prstGeom prst="rect">
            <a:avLst/>
          </a:prstGeom>
        </p:spPr>
      </p:pic>
    </p:spTree>
    <p:extLst>
      <p:ext uri="{BB962C8B-B14F-4D97-AF65-F5344CB8AC3E}">
        <p14:creationId xmlns:p14="http://schemas.microsoft.com/office/powerpoint/2010/main" val="23967279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Liberalisation</a:t>
            </a:r>
            <a:r>
              <a:rPr lang="en-US" dirty="0"/>
              <a:t> and Privatization- Telecommunication</a:t>
            </a:r>
          </a:p>
        </p:txBody>
      </p:sp>
      <p:sp>
        <p:nvSpPr>
          <p:cNvPr id="3" name="Content Placeholder 2"/>
          <p:cNvSpPr>
            <a:spLocks noGrp="1"/>
          </p:cNvSpPr>
          <p:nvPr>
            <p:ph idx="1"/>
          </p:nvPr>
        </p:nvSpPr>
        <p:spPr/>
        <p:txBody>
          <a:bodyPr>
            <a:normAutofit fontScale="92500" lnSpcReduction="20000"/>
          </a:bodyPr>
          <a:lstStyle/>
          <a:p>
            <a:r>
              <a:rPr lang="en-US" dirty="0"/>
              <a:t>In the telecommunications sector, reforms began in 1983 when the government allowed the private sector to complement </a:t>
            </a:r>
            <a:r>
              <a:rPr lang="en-US" dirty="0" err="1"/>
              <a:t>Jabatan</a:t>
            </a:r>
            <a:r>
              <a:rPr lang="en-US" dirty="0"/>
              <a:t> Telekom Malaysia(JTM) in the supply of terminal equipment such telephones and </a:t>
            </a:r>
            <a:r>
              <a:rPr lang="en-US" dirty="0" err="1"/>
              <a:t>teleprinters</a:t>
            </a:r>
            <a:r>
              <a:rPr lang="en-US" dirty="0"/>
              <a:t>. </a:t>
            </a:r>
          </a:p>
          <a:p>
            <a:r>
              <a:rPr lang="en-US" dirty="0"/>
              <a:t>the telecommunications sector was being liberalized in the early 1980s, plans were already afoot to privatize JTM. By 1985, a series of legislative changes were carried out to make this possible. Two years later, on January 1, 1987, Syarikat Telekom Malaysia </a:t>
            </a:r>
            <a:r>
              <a:rPr lang="en-US" dirty="0" err="1"/>
              <a:t>Berhad</a:t>
            </a:r>
            <a:r>
              <a:rPr lang="en-US" dirty="0"/>
              <a:t> (STM) officially took over the operational responsibilities of JTM</a:t>
            </a:r>
          </a:p>
          <a:p>
            <a:r>
              <a:rPr lang="en-US" dirty="0"/>
              <a:t>Subsequently, the government sold 25 per cent of STM’s equity to the public via a public listing exercise in 1990. (With the public listing, STM was renamed Telekom Malaysia </a:t>
            </a:r>
            <a:r>
              <a:rPr lang="en-US" dirty="0" err="1"/>
              <a:t>Berhad</a:t>
            </a:r>
            <a:r>
              <a:rPr lang="en-US" dirty="0"/>
              <a:t> or TMB).</a:t>
            </a:r>
          </a:p>
        </p:txBody>
      </p:sp>
      <p:sp>
        <p:nvSpPr>
          <p:cNvPr id="4" name="Rectangle 3"/>
          <p:cNvSpPr/>
          <p:nvPr/>
        </p:nvSpPr>
        <p:spPr>
          <a:xfrm>
            <a:off x="1132764" y="6041362"/>
            <a:ext cx="7806520" cy="276999"/>
          </a:xfrm>
          <a:prstGeom prst="rect">
            <a:avLst/>
          </a:prstGeom>
        </p:spPr>
        <p:txBody>
          <a:bodyPr wrap="square">
            <a:spAutoFit/>
          </a:bodyPr>
          <a:lstStyle/>
          <a:p>
            <a:r>
              <a:rPr lang="en-US" sz="1200" dirty="0"/>
              <a:t>Source: Lee, </a:t>
            </a:r>
            <a:r>
              <a:rPr lang="en-US" sz="1200" dirty="0" err="1"/>
              <a:t>Cassey</a:t>
            </a:r>
            <a:r>
              <a:rPr lang="en-US" sz="1200" dirty="0"/>
              <a:t> &amp; Wilson, Fiona &amp; Secretary, Centre. (2002). Telecommunications Reforms in Malaysia. </a:t>
            </a:r>
          </a:p>
        </p:txBody>
      </p:sp>
    </p:spTree>
    <p:extLst>
      <p:ext uri="{BB962C8B-B14F-4D97-AF65-F5344CB8AC3E}">
        <p14:creationId xmlns:p14="http://schemas.microsoft.com/office/powerpoint/2010/main" val="1637950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Liberalisation</a:t>
            </a:r>
            <a:r>
              <a:rPr lang="en-US" dirty="0"/>
              <a:t> and Privatization- Telecommunication</a:t>
            </a:r>
          </a:p>
        </p:txBody>
      </p:sp>
      <p:sp>
        <p:nvSpPr>
          <p:cNvPr id="3" name="Content Placeholder 2"/>
          <p:cNvSpPr>
            <a:spLocks noGrp="1"/>
          </p:cNvSpPr>
          <p:nvPr>
            <p:ph idx="1"/>
          </p:nvPr>
        </p:nvSpPr>
        <p:spPr/>
        <p:txBody>
          <a:bodyPr>
            <a:normAutofit/>
          </a:bodyPr>
          <a:lstStyle/>
          <a:p>
            <a:r>
              <a:rPr lang="en-US" sz="2400" dirty="0"/>
              <a:t>After the privatization of TMB, the government continued to liberalize the telecommunications market despite having substantial shareholding interests in the incumbent firm</a:t>
            </a:r>
          </a:p>
          <a:p>
            <a:r>
              <a:rPr lang="en-US" sz="2400" dirty="0"/>
              <a:t>Between 1993 and 1995 five additional licenses to operate in the fixed line market were approved</a:t>
            </a:r>
          </a:p>
          <a:p>
            <a:r>
              <a:rPr lang="en-US" sz="2400" dirty="0"/>
              <a:t>Despite the increase in the number of participants in the fixed line market, the incumbent’s (TMB) market share remained unchallenged</a:t>
            </a:r>
          </a:p>
        </p:txBody>
      </p:sp>
      <p:sp>
        <p:nvSpPr>
          <p:cNvPr id="4" name="Rectangle 3"/>
          <p:cNvSpPr/>
          <p:nvPr/>
        </p:nvSpPr>
        <p:spPr>
          <a:xfrm>
            <a:off x="1132764" y="6041362"/>
            <a:ext cx="7806520" cy="276999"/>
          </a:xfrm>
          <a:prstGeom prst="rect">
            <a:avLst/>
          </a:prstGeom>
        </p:spPr>
        <p:txBody>
          <a:bodyPr wrap="square">
            <a:spAutoFit/>
          </a:bodyPr>
          <a:lstStyle/>
          <a:p>
            <a:r>
              <a:rPr lang="en-US" sz="1200" dirty="0"/>
              <a:t>Source: Lee, </a:t>
            </a:r>
            <a:r>
              <a:rPr lang="en-US" sz="1200" dirty="0" err="1"/>
              <a:t>Cassey</a:t>
            </a:r>
            <a:r>
              <a:rPr lang="en-US" sz="1200" dirty="0"/>
              <a:t> &amp; Wilson, Fiona &amp; Secretary, Centre. (2002). Telecommunications Reforms in Malaysia. </a:t>
            </a:r>
          </a:p>
        </p:txBody>
      </p:sp>
    </p:spTree>
    <p:extLst>
      <p:ext uri="{BB962C8B-B14F-4D97-AF65-F5344CB8AC3E}">
        <p14:creationId xmlns:p14="http://schemas.microsoft.com/office/powerpoint/2010/main" val="41726406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Liberalisation</a:t>
            </a:r>
            <a:r>
              <a:rPr lang="en-US" dirty="0"/>
              <a:t> and Privatization- Telecommunication</a:t>
            </a:r>
          </a:p>
        </p:txBody>
      </p:sp>
      <p:sp>
        <p:nvSpPr>
          <p:cNvPr id="3" name="Content Placeholder 2"/>
          <p:cNvSpPr>
            <a:spLocks noGrp="1"/>
          </p:cNvSpPr>
          <p:nvPr>
            <p:ph idx="1"/>
          </p:nvPr>
        </p:nvSpPr>
        <p:spPr/>
        <p:txBody>
          <a:bodyPr>
            <a:noAutofit/>
          </a:bodyPr>
          <a:lstStyle/>
          <a:p>
            <a:r>
              <a:rPr lang="en-US" sz="2400" dirty="0"/>
              <a:t>The cellular phone services market compared to the fixed-line market meant that the issuance of new licenses in the former introduced new competitors in the market. </a:t>
            </a:r>
          </a:p>
          <a:p>
            <a:endParaRPr lang="en-US" sz="2400" dirty="0"/>
          </a:p>
          <a:p>
            <a:r>
              <a:rPr lang="en-US" sz="2400" dirty="0"/>
              <a:t>Aside from market entry via the issuance of licenses, technological change has been an important contributing factor to the intensification of competition in the cellular phone service market. </a:t>
            </a:r>
          </a:p>
        </p:txBody>
      </p:sp>
    </p:spTree>
    <p:extLst>
      <p:ext uri="{BB962C8B-B14F-4D97-AF65-F5344CB8AC3E}">
        <p14:creationId xmlns:p14="http://schemas.microsoft.com/office/powerpoint/2010/main" val="25238413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Liberalisation</a:t>
            </a:r>
            <a:r>
              <a:rPr lang="en-US" dirty="0"/>
              <a:t> and Privatization- Telecommunication</a:t>
            </a:r>
          </a:p>
        </p:txBody>
      </p:sp>
      <p:sp>
        <p:nvSpPr>
          <p:cNvPr id="4" name="Rectangle 3"/>
          <p:cNvSpPr/>
          <p:nvPr/>
        </p:nvSpPr>
        <p:spPr>
          <a:xfrm>
            <a:off x="2597624" y="6041362"/>
            <a:ext cx="6096000" cy="461665"/>
          </a:xfrm>
          <a:prstGeom prst="rect">
            <a:avLst/>
          </a:prstGeom>
        </p:spPr>
        <p:txBody>
          <a:bodyPr>
            <a:spAutoFit/>
          </a:bodyPr>
          <a:lstStyle/>
          <a:p>
            <a:r>
              <a:rPr lang="en-US" sz="1200" dirty="0"/>
              <a:t>Source: https://www.thestar.com.my/business/business-news/2015/11/21/fight-for-supremacy/</a:t>
            </a:r>
          </a:p>
        </p:txBody>
      </p:sp>
      <p:pic>
        <p:nvPicPr>
          <p:cNvPr id="1026" name="Picture 2" descr="https://www.thestar.com.my/business/business-news/2015/11/21/fight-for-supremacy/~/media/AA14FB6394B8456B956FBDECD4E8D6AF.ash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363" y="1828800"/>
            <a:ext cx="11040875" cy="4212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77880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901" y="200167"/>
            <a:ext cx="8596668" cy="1320800"/>
          </a:xfrm>
        </p:spPr>
        <p:txBody>
          <a:bodyPr>
            <a:normAutofit/>
          </a:bodyPr>
          <a:lstStyle/>
          <a:p>
            <a:r>
              <a:rPr lang="en-US" dirty="0"/>
              <a:t>Khazanah </a:t>
            </a:r>
            <a:r>
              <a:rPr lang="en-US" dirty="0" err="1"/>
              <a:t>Nasional</a:t>
            </a:r>
            <a:r>
              <a:rPr lang="en-US" dirty="0"/>
              <a:t> </a:t>
            </a:r>
            <a:r>
              <a:rPr lang="en-US" dirty="0" err="1"/>
              <a:t>Berhad</a:t>
            </a:r>
            <a:r>
              <a:rPr lang="en-US" dirty="0"/>
              <a:t>- </a:t>
            </a:r>
            <a:r>
              <a:rPr lang="en-US" dirty="0" err="1"/>
              <a:t>Governemnt</a:t>
            </a:r>
            <a:r>
              <a:rPr lang="en-US" dirty="0"/>
              <a:t> Investment Fund</a:t>
            </a:r>
          </a:p>
        </p:txBody>
      </p:sp>
      <p:sp>
        <p:nvSpPr>
          <p:cNvPr id="3" name="Content Placeholder 2"/>
          <p:cNvSpPr>
            <a:spLocks noGrp="1"/>
          </p:cNvSpPr>
          <p:nvPr>
            <p:ph idx="1"/>
          </p:nvPr>
        </p:nvSpPr>
        <p:spPr>
          <a:xfrm>
            <a:off x="532263" y="1819469"/>
            <a:ext cx="6100549" cy="3727088"/>
          </a:xfrm>
        </p:spPr>
        <p:txBody>
          <a:bodyPr>
            <a:normAutofit/>
          </a:bodyPr>
          <a:lstStyle/>
          <a:p>
            <a:pPr marL="0" indent="0">
              <a:buNone/>
            </a:pPr>
            <a:r>
              <a:rPr lang="en-US" sz="2000" dirty="0"/>
              <a:t>Khazanah </a:t>
            </a:r>
            <a:r>
              <a:rPr lang="en-US" sz="2000" dirty="0" err="1"/>
              <a:t>Nasional</a:t>
            </a:r>
            <a:r>
              <a:rPr lang="en-US" sz="2000" dirty="0"/>
              <a:t> </a:t>
            </a:r>
            <a:r>
              <a:rPr lang="en-US" sz="2000" dirty="0" err="1"/>
              <a:t>Berhad</a:t>
            </a:r>
            <a:r>
              <a:rPr lang="en-US" sz="2000" dirty="0"/>
              <a:t> is the strategic investment fund of the Government of Malaysia. We are entrusted to hold and manage the commercial assets of the Government, and to undertake strategic investments on behalf of the nation.</a:t>
            </a:r>
          </a:p>
          <a:p>
            <a:pPr marL="0" indent="0">
              <a:buNone/>
            </a:pPr>
            <a:endParaRPr lang="en-US" sz="2000" dirty="0"/>
          </a:p>
          <a:p>
            <a:pPr marL="0" indent="0">
              <a:buNone/>
            </a:pPr>
            <a:r>
              <a:rPr lang="en-US" sz="2000" dirty="0"/>
              <a:t>State Management of Investment and Market for mega projects with SOEs and liberalized markets. </a:t>
            </a:r>
          </a:p>
        </p:txBody>
      </p:sp>
      <p:pic>
        <p:nvPicPr>
          <p:cNvPr id="4" name="Picture 3"/>
          <p:cNvPicPr>
            <a:picLocks noChangeAspect="1"/>
          </p:cNvPicPr>
          <p:nvPr/>
        </p:nvPicPr>
        <p:blipFill>
          <a:blip r:embed="rId2"/>
          <a:stretch>
            <a:fillRect/>
          </a:stretch>
        </p:blipFill>
        <p:spPr>
          <a:xfrm>
            <a:off x="7670040" y="1257372"/>
            <a:ext cx="4521959" cy="3532992"/>
          </a:xfrm>
          <a:prstGeom prst="rect">
            <a:avLst/>
          </a:prstGeom>
        </p:spPr>
      </p:pic>
      <p:sp>
        <p:nvSpPr>
          <p:cNvPr id="5" name="Rectangle 4"/>
          <p:cNvSpPr/>
          <p:nvPr/>
        </p:nvSpPr>
        <p:spPr>
          <a:xfrm>
            <a:off x="7670040" y="4890409"/>
            <a:ext cx="4326342" cy="553998"/>
          </a:xfrm>
          <a:prstGeom prst="rect">
            <a:avLst/>
          </a:prstGeom>
        </p:spPr>
        <p:txBody>
          <a:bodyPr wrap="square">
            <a:spAutoFit/>
          </a:bodyPr>
          <a:lstStyle/>
          <a:p>
            <a:r>
              <a:rPr lang="en-US" sz="1000" dirty="0"/>
              <a:t>Picture Source: https://www.thestar.com.my/business/business-news/2017/11/29/khazanah-calls-report-misleading-and-asserts-shareholder-return-is-9pt3pc/</a:t>
            </a:r>
          </a:p>
        </p:txBody>
      </p:sp>
    </p:spTree>
    <p:extLst>
      <p:ext uri="{BB962C8B-B14F-4D97-AF65-F5344CB8AC3E}">
        <p14:creationId xmlns:p14="http://schemas.microsoft.com/office/powerpoint/2010/main" val="314296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 Regulatory design</a:t>
            </a:r>
          </a:p>
        </p:txBody>
      </p:sp>
      <p:sp>
        <p:nvSpPr>
          <p:cNvPr id="3" name="Content Placeholder 2"/>
          <p:cNvSpPr>
            <a:spLocks noGrp="1"/>
          </p:cNvSpPr>
          <p:nvPr>
            <p:ph idx="1"/>
          </p:nvPr>
        </p:nvSpPr>
        <p:spPr>
          <a:xfrm>
            <a:off x="1008669" y="1951348"/>
            <a:ext cx="10765410" cy="4090014"/>
          </a:xfrm>
        </p:spPr>
        <p:txBody>
          <a:bodyPr>
            <a:normAutofit lnSpcReduction="10000"/>
          </a:bodyPr>
          <a:lstStyle/>
          <a:p>
            <a:r>
              <a:rPr lang="en-US" sz="3600" dirty="0"/>
              <a:t>Regulatory design before the </a:t>
            </a:r>
            <a:r>
              <a:rPr lang="en-US" sz="3600" dirty="0" err="1"/>
              <a:t>commercialisation</a:t>
            </a:r>
            <a:r>
              <a:rPr lang="en-US" sz="3600" dirty="0"/>
              <a:t>/or privatization</a:t>
            </a:r>
          </a:p>
          <a:p>
            <a:r>
              <a:rPr lang="en-US" sz="3600" dirty="0"/>
              <a:t>Regulatory design for </a:t>
            </a:r>
            <a:r>
              <a:rPr lang="en-US" sz="3600" dirty="0" err="1"/>
              <a:t>commercialisation</a:t>
            </a:r>
            <a:r>
              <a:rPr lang="en-US" sz="3600" dirty="0"/>
              <a:t> and/or privatization </a:t>
            </a:r>
          </a:p>
          <a:p>
            <a:r>
              <a:rPr lang="en-US" sz="3600" dirty="0"/>
              <a:t>Regulatory design after the </a:t>
            </a:r>
            <a:r>
              <a:rPr lang="en-US" sz="3600" dirty="0" err="1"/>
              <a:t>commercialisation</a:t>
            </a:r>
            <a:r>
              <a:rPr lang="en-US" sz="3600" dirty="0"/>
              <a:t> and/or privatization </a:t>
            </a:r>
          </a:p>
        </p:txBody>
      </p:sp>
    </p:spTree>
    <p:extLst>
      <p:ext uri="{BB962C8B-B14F-4D97-AF65-F5344CB8AC3E}">
        <p14:creationId xmlns:p14="http://schemas.microsoft.com/office/powerpoint/2010/main" val="14655899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a:xfrm>
            <a:off x="727788" y="1763486"/>
            <a:ext cx="10327066" cy="4428002"/>
          </a:xfrm>
        </p:spPr>
        <p:txBody>
          <a:bodyPr>
            <a:normAutofit lnSpcReduction="10000"/>
          </a:bodyPr>
          <a:lstStyle/>
          <a:p>
            <a:r>
              <a:rPr lang="en-US" sz="2400" dirty="0"/>
              <a:t>Reform and Privatization must be implemented under objective to ascertain economic efficiency </a:t>
            </a:r>
          </a:p>
          <a:p>
            <a:r>
              <a:rPr lang="en-US" sz="2400" dirty="0"/>
              <a:t>Structural changes and open of market should be planned</a:t>
            </a:r>
          </a:p>
          <a:p>
            <a:r>
              <a:rPr lang="en-US" sz="2400" dirty="0"/>
              <a:t>Regulation </a:t>
            </a:r>
            <a:r>
              <a:rPr lang="en-US" sz="2400" dirty="0">
                <a:solidFill>
                  <a:schemeClr val="accent4"/>
                </a:solidFill>
              </a:rPr>
              <a:t>before</a:t>
            </a:r>
            <a:r>
              <a:rPr lang="en-US" sz="2400" dirty="0"/>
              <a:t>, </a:t>
            </a:r>
            <a:r>
              <a:rPr lang="en-US" sz="2400" dirty="0">
                <a:solidFill>
                  <a:schemeClr val="accent4"/>
                </a:solidFill>
              </a:rPr>
              <a:t>for </a:t>
            </a:r>
            <a:r>
              <a:rPr lang="en-US" sz="2400" dirty="0"/>
              <a:t>and </a:t>
            </a:r>
            <a:r>
              <a:rPr lang="en-US" sz="2400" dirty="0">
                <a:solidFill>
                  <a:schemeClr val="accent4"/>
                </a:solidFill>
              </a:rPr>
              <a:t>of</a:t>
            </a:r>
            <a:r>
              <a:rPr lang="en-US" sz="2400" dirty="0"/>
              <a:t> the sectors must be appropriately considered</a:t>
            </a:r>
          </a:p>
          <a:p>
            <a:r>
              <a:rPr lang="en-US" sz="2400" dirty="0"/>
              <a:t>Market competition and efficiency should be a main goals of privatization, commercialization or corporatization. </a:t>
            </a:r>
          </a:p>
          <a:p>
            <a:r>
              <a:rPr lang="en-US" sz="2400" dirty="0"/>
              <a:t>Regulation and competition law under some issues of dominance market power.</a:t>
            </a:r>
          </a:p>
          <a:p>
            <a:r>
              <a:rPr lang="en-US" sz="2400" dirty="0"/>
              <a:t>Funds and investments with a consideration on efficiency and development is a must </a:t>
            </a:r>
          </a:p>
        </p:txBody>
      </p:sp>
    </p:spTree>
    <p:extLst>
      <p:ext uri="{BB962C8B-B14F-4D97-AF65-F5344CB8AC3E}">
        <p14:creationId xmlns:p14="http://schemas.microsoft.com/office/powerpoint/2010/main" val="1884061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3" name="Content Placeholder 2"/>
          <p:cNvSpPr>
            <a:spLocks noGrp="1"/>
          </p:cNvSpPr>
          <p:nvPr>
            <p:ph idx="1"/>
          </p:nvPr>
        </p:nvSpPr>
        <p:spPr>
          <a:xfrm>
            <a:off x="677333" y="967069"/>
            <a:ext cx="10976601" cy="4637565"/>
          </a:xfrm>
        </p:spPr>
        <p:txBody>
          <a:bodyPr>
            <a:noAutofit/>
          </a:bodyPr>
          <a:lstStyle/>
          <a:p>
            <a:endParaRPr lang="en-US" sz="1400" dirty="0">
              <a:solidFill>
                <a:srgbClr val="000000"/>
              </a:solidFill>
            </a:endParaRPr>
          </a:p>
          <a:p>
            <a:r>
              <a:rPr lang="en-US" sz="1400" dirty="0">
                <a:solidFill>
                  <a:srgbClr val="000000"/>
                </a:solidFill>
              </a:rPr>
              <a:t>Graham C. &amp; Smith F., 2004, Competition, Regulation and the New Economy, Hart publishing, Oregon USA.</a:t>
            </a:r>
          </a:p>
          <a:p>
            <a:r>
              <a:rPr lang="en-US" sz="1400" dirty="0">
                <a:solidFill>
                  <a:srgbClr val="000000"/>
                </a:solidFill>
              </a:rPr>
              <a:t>ICAO Secretariat, 2007, </a:t>
            </a:r>
            <a:r>
              <a:rPr lang="en-US" sz="1400" i="1" dirty="0">
                <a:solidFill>
                  <a:srgbClr val="000000"/>
                </a:solidFill>
              </a:rPr>
              <a:t>Privatization and re-nationalization of Malaysia Airlines - ICAO</a:t>
            </a:r>
            <a:endParaRPr lang="en-US" sz="1400" dirty="0">
              <a:solidFill>
                <a:srgbClr val="000000"/>
              </a:solidFill>
            </a:endParaRPr>
          </a:p>
          <a:p>
            <a:r>
              <a:rPr lang="en-US" sz="1400" dirty="0" err="1">
                <a:solidFill>
                  <a:srgbClr val="000000"/>
                </a:solidFill>
              </a:rPr>
              <a:t>Issariyaporn</a:t>
            </a:r>
            <a:r>
              <a:rPr lang="en-US" sz="1400" dirty="0">
                <a:solidFill>
                  <a:srgbClr val="000000"/>
                </a:solidFill>
              </a:rPr>
              <a:t> </a:t>
            </a:r>
            <a:r>
              <a:rPr lang="en-US" sz="1400" dirty="0" err="1">
                <a:solidFill>
                  <a:srgbClr val="000000"/>
                </a:solidFill>
              </a:rPr>
              <a:t>Chulajata</a:t>
            </a:r>
            <a:r>
              <a:rPr lang="en-US" sz="1400" dirty="0">
                <a:solidFill>
                  <a:srgbClr val="000000"/>
                </a:solidFill>
              </a:rPr>
              <a:t> &amp; Mark Turner, 2009,</a:t>
            </a:r>
            <a:r>
              <a:rPr lang="en-US" sz="1400" i="1" dirty="0"/>
              <a:t> What Happens When Policies Are Transferred? The </a:t>
            </a:r>
            <a:r>
              <a:rPr lang="en-US" sz="1400" i="1" dirty="0" err="1"/>
              <a:t>Privatisation</a:t>
            </a:r>
            <a:r>
              <a:rPr lang="en-US" sz="1400" i="1" dirty="0"/>
              <a:t> Of The Telephone </a:t>
            </a:r>
            <a:r>
              <a:rPr lang="en-US" sz="1400" i="1" dirty="0" err="1"/>
              <a:t>Organisation</a:t>
            </a:r>
            <a:r>
              <a:rPr lang="en-US" sz="1400" i="1" dirty="0"/>
              <a:t> Of Thailand</a:t>
            </a:r>
            <a:r>
              <a:rPr lang="en-US" sz="1400" dirty="0"/>
              <a:t>, </a:t>
            </a:r>
            <a:r>
              <a:rPr lang="en-US" sz="1400" i="1" dirty="0"/>
              <a:t>IJAPS </a:t>
            </a:r>
            <a:r>
              <a:rPr lang="en-US" sz="1400" dirty="0"/>
              <a:t>Vol. 5, No. 1, 33–53, 2009</a:t>
            </a:r>
          </a:p>
          <a:p>
            <a:r>
              <a:rPr lang="en-US" sz="1400" dirty="0"/>
              <a:t>ISIS Malaysia. (2014). </a:t>
            </a:r>
            <a:r>
              <a:rPr lang="en-US" sz="1400" i="1" dirty="0"/>
              <a:t>Reforming Peninsular Malaysia’s Electricity Sector: Challenges and Prospects</a:t>
            </a:r>
            <a:r>
              <a:rPr lang="en-US" sz="1400" dirty="0"/>
              <a:t>. </a:t>
            </a:r>
            <a:r>
              <a:rPr lang="en-US" sz="1400" dirty="0" err="1"/>
              <a:t>KualaLumpur</a:t>
            </a:r>
            <a:r>
              <a:rPr lang="en-US" sz="1400" dirty="0"/>
              <a:t>: Institute of Strategic and International Studies (ISIS) Malaysia.</a:t>
            </a:r>
          </a:p>
          <a:p>
            <a:r>
              <a:rPr lang="en-US" sz="1400" dirty="0">
                <a:solidFill>
                  <a:srgbClr val="000000"/>
                </a:solidFill>
              </a:rPr>
              <a:t>Moran M., Prosser T.,1994, </a:t>
            </a:r>
            <a:r>
              <a:rPr lang="en-US" sz="1400" dirty="0" err="1">
                <a:solidFill>
                  <a:srgbClr val="000000"/>
                </a:solidFill>
              </a:rPr>
              <a:t>Privatisation</a:t>
            </a:r>
            <a:r>
              <a:rPr lang="en-US" sz="1400" dirty="0">
                <a:solidFill>
                  <a:srgbClr val="000000"/>
                </a:solidFill>
              </a:rPr>
              <a:t> and Political Change in Europe ,Open University Press, Buckingham.</a:t>
            </a:r>
            <a:endParaRPr lang="en-US" sz="1400" dirty="0"/>
          </a:p>
          <a:p>
            <a:pPr lvl="0"/>
            <a:r>
              <a:rPr lang="en-US" sz="1400" dirty="0" err="1"/>
              <a:t>Wisuttisak</a:t>
            </a:r>
            <a:r>
              <a:rPr lang="en-US" sz="1400" dirty="0"/>
              <a:t>, P., Regulation and competition issues in Thai electricity sector, (2012) Energy policy, </a:t>
            </a:r>
            <a:r>
              <a:rPr lang="en-US" sz="1400" dirty="0" err="1"/>
              <a:t>Vol</a:t>
            </a:r>
            <a:r>
              <a:rPr lang="en-US" sz="1400" dirty="0"/>
              <a:t> 44 , Issue, 185–198</a:t>
            </a:r>
          </a:p>
          <a:p>
            <a:r>
              <a:rPr lang="en-US" sz="1400" dirty="0" err="1"/>
              <a:t>Wisuttisak</a:t>
            </a:r>
            <a:r>
              <a:rPr lang="en-US" sz="1400" dirty="0"/>
              <a:t>, P., </a:t>
            </a:r>
            <a:r>
              <a:rPr lang="en-US" sz="1400" dirty="0" err="1"/>
              <a:t>Liberalisatioin</a:t>
            </a:r>
            <a:r>
              <a:rPr lang="en-US" sz="1400" dirty="0"/>
              <a:t> of Thai Energy sector: a consideration of competition law and </a:t>
            </a:r>
            <a:r>
              <a:rPr lang="en-US" sz="1400" dirty="0" err="1"/>
              <a:t>sectoral</a:t>
            </a:r>
            <a:r>
              <a:rPr lang="en-US" sz="1400" dirty="0"/>
              <a:t> regulation , (2012), Journal of World Energy Law &amp; Business, </a:t>
            </a:r>
            <a:r>
              <a:rPr lang="en-US" sz="1400" dirty="0" err="1"/>
              <a:t>Vol</a:t>
            </a:r>
            <a:r>
              <a:rPr lang="en-US" sz="1400" dirty="0"/>
              <a:t> 5, Issue 1, 60-77.</a:t>
            </a:r>
          </a:p>
          <a:p>
            <a:pPr lvl="0"/>
            <a:r>
              <a:rPr lang="en-US" sz="1400" dirty="0" err="1"/>
              <a:t>Wisuttisak</a:t>
            </a:r>
            <a:r>
              <a:rPr lang="en-US" sz="1400" dirty="0"/>
              <a:t>, P.,(2014), EU competition law on electricity sector liberalization, International Journal of Public law and Policy</a:t>
            </a:r>
          </a:p>
          <a:p>
            <a:pPr lvl="0"/>
            <a:r>
              <a:rPr lang="en-US" sz="1400" dirty="0" err="1"/>
              <a:t>Wisuttisak</a:t>
            </a:r>
            <a:r>
              <a:rPr lang="en-US" sz="1400" dirty="0"/>
              <a:t>, P., 'The rise of PPPs and big government in ASEAN utility infrastructure market: the consideration on the ASEAN market governance under competition law and policy' (Paper presented at the New Approaches to Building Markets in Asia, Lee </a:t>
            </a:r>
            <a:r>
              <a:rPr lang="en-US" sz="1400" dirty="0" err="1"/>
              <a:t>Kuan</a:t>
            </a:r>
            <a:r>
              <a:rPr lang="en-US" sz="1400" dirty="0"/>
              <a:t> Yew School of Public Policy, Singapore, 2011)</a:t>
            </a:r>
          </a:p>
          <a:p>
            <a:endParaRPr lang="en-US" sz="1400" dirty="0"/>
          </a:p>
        </p:txBody>
      </p:sp>
    </p:spTree>
    <p:extLst>
      <p:ext uri="{BB962C8B-B14F-4D97-AF65-F5344CB8AC3E}">
        <p14:creationId xmlns:p14="http://schemas.microsoft.com/office/powerpoint/2010/main" val="28376740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098014" y="6428775"/>
            <a:ext cx="1943100" cy="184666"/>
          </a:xfrm>
          <a:prstGeom prst="rect">
            <a:avLst/>
          </a:prstGeom>
        </p:spPr>
        <p:txBody>
          <a:bodyPr wrap="square">
            <a:spAutoFit/>
          </a:bodyPr>
          <a:lstStyle/>
          <a:p>
            <a:r>
              <a:rPr lang="en-US" sz="600" i="1" dirty="0">
                <a:solidFill>
                  <a:schemeClr val="bg1"/>
                </a:solidFill>
              </a:rPr>
              <a:t>Courtesy of ASEAN National Tourism </a:t>
            </a:r>
            <a:r>
              <a:rPr lang="en-US" sz="600" i="1" dirty="0" err="1">
                <a:solidFill>
                  <a:schemeClr val="bg1"/>
                </a:solidFill>
              </a:rPr>
              <a:t>Organisations</a:t>
            </a:r>
            <a:endParaRPr lang="en-US" sz="600" i="1" dirty="0">
              <a:solidFill>
                <a:schemeClr val="bg1"/>
              </a:solidFill>
            </a:endParaRPr>
          </a:p>
        </p:txBody>
      </p:sp>
      <p:sp>
        <p:nvSpPr>
          <p:cNvPr id="15" name="Title 1"/>
          <p:cNvSpPr txBox="1">
            <a:spLocks/>
          </p:cNvSpPr>
          <p:nvPr/>
        </p:nvSpPr>
        <p:spPr>
          <a:xfrm>
            <a:off x="1035699" y="1222310"/>
            <a:ext cx="10067730" cy="6327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7030A0"/>
                </a:solidFill>
                <a:latin typeface="Times New Roman" panose="02020603050405020304" pitchFamily="18" charset="0"/>
                <a:cs typeface="Times New Roman" panose="02020603050405020304" pitchFamily="18" charset="0"/>
              </a:rPr>
              <a:t>Thank you</a:t>
            </a:r>
          </a:p>
          <a:p>
            <a:r>
              <a:rPr lang="ru-RU" altLang="en-US" sz="6000" b="1" dirty="0">
                <a:solidFill>
                  <a:srgbClr val="7030A0"/>
                </a:solidFill>
                <a:latin typeface="Times New Roman" panose="02020603050405020304" pitchFamily="18" charset="0"/>
                <a:cs typeface="Times New Roman" panose="02020603050405020304" pitchFamily="18" charset="0"/>
              </a:rPr>
              <a:t>Спасибо</a:t>
            </a:r>
            <a:endParaRPr lang="en-US" sz="6000" b="1" dirty="0">
              <a:solidFill>
                <a:srgbClr val="7030A0"/>
              </a:solidFill>
              <a:latin typeface="Times New Roman" panose="02020603050405020304" pitchFamily="18" charset="0"/>
              <a:cs typeface="Times New Roman" panose="02020603050405020304" pitchFamily="18" charset="0"/>
            </a:endParaRPr>
          </a:p>
          <a:p>
            <a:r>
              <a:rPr lang="th-TH" sz="6000" b="1" dirty="0">
                <a:solidFill>
                  <a:srgbClr val="7030A0"/>
                </a:solidFill>
                <a:latin typeface="Times New Roman" panose="02020603050405020304" pitchFamily="18" charset="0"/>
                <a:cs typeface="TH NiramitIT๙" panose="02000506000000020004" pitchFamily="2" charset="-34"/>
              </a:rPr>
              <a:t>ขอบพระคุณครับ</a:t>
            </a:r>
          </a:p>
        </p:txBody>
      </p:sp>
      <p:pic>
        <p:nvPicPr>
          <p:cNvPr id="2" name="Picture 1"/>
          <p:cNvPicPr>
            <a:picLocks noChangeAspect="1"/>
          </p:cNvPicPr>
          <p:nvPr/>
        </p:nvPicPr>
        <p:blipFill>
          <a:blip r:embed="rId3"/>
          <a:stretch>
            <a:fillRect/>
          </a:stretch>
        </p:blipFill>
        <p:spPr>
          <a:xfrm>
            <a:off x="3874907" y="4686300"/>
            <a:ext cx="3991023" cy="1927141"/>
          </a:xfrm>
          <a:prstGeom prst="rect">
            <a:avLst/>
          </a:prstGeom>
        </p:spPr>
      </p:pic>
      <p:sp>
        <p:nvSpPr>
          <p:cNvPr id="3" name="Rectangle 2"/>
          <p:cNvSpPr/>
          <p:nvPr/>
        </p:nvSpPr>
        <p:spPr>
          <a:xfrm>
            <a:off x="3444023" y="3291843"/>
            <a:ext cx="4666177" cy="1046440"/>
          </a:xfrm>
          <a:prstGeom prst="rect">
            <a:avLst/>
          </a:prstGeom>
        </p:spPr>
        <p:txBody>
          <a:bodyPr wrap="square">
            <a:spAutoFit/>
          </a:bodyPr>
          <a:lstStyle/>
          <a:p>
            <a:pPr algn="ctr"/>
            <a:r>
              <a:rPr lang="en-US" sz="2000" dirty="0" err="1"/>
              <a:t>Pornchai</a:t>
            </a:r>
            <a:r>
              <a:rPr lang="en-US" sz="2000" dirty="0"/>
              <a:t>  </a:t>
            </a:r>
            <a:r>
              <a:rPr lang="en-US" sz="2000" dirty="0" err="1"/>
              <a:t>Wisuttisak</a:t>
            </a:r>
            <a:r>
              <a:rPr lang="en-US" sz="1600" dirty="0"/>
              <a:t>* </a:t>
            </a:r>
          </a:p>
          <a:p>
            <a:pPr algn="ctr"/>
            <a:r>
              <a:rPr lang="en-US" sz="1400" dirty="0"/>
              <a:t>Dean of Faculty of Law, Chiang Mai University, Thailand </a:t>
            </a:r>
          </a:p>
          <a:p>
            <a:pPr algn="ctr"/>
            <a:r>
              <a:rPr lang="en-US" sz="1400" dirty="0"/>
              <a:t>PhD in Business Law and Taxation, UNSW</a:t>
            </a:r>
          </a:p>
          <a:p>
            <a:pPr algn="ctr"/>
            <a:r>
              <a:rPr lang="en-US" sz="1400" dirty="0"/>
              <a:t>Email: pornchai.w@cmu.ac.th </a:t>
            </a:r>
          </a:p>
        </p:txBody>
      </p:sp>
      <p:sp>
        <p:nvSpPr>
          <p:cNvPr id="4" name="Rectangle 1">
            <a:extLst>
              <a:ext uri="{FF2B5EF4-FFF2-40B4-BE49-F238E27FC236}">
                <a16:creationId xmlns:a16="http://schemas.microsoft.com/office/drawing/2014/main" id="{90DC53A0-BA90-4136-918D-04921C91CCC3}"/>
              </a:ext>
            </a:extLst>
          </p:cNvPr>
          <p:cNvSpPr>
            <a:spLocks noChangeArrowheads="1"/>
          </p:cNvSpPr>
          <p:nvPr/>
        </p:nvSpPr>
        <p:spPr bwMode="auto">
          <a:xfrm>
            <a:off x="0" y="179864"/>
            <a:ext cx="28854" cy="9747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en-US" sz="800" b="0" i="0" u="none" strike="noStrike" cap="none" normalizeH="0" baseline="0" dirty="0">
                <a:ln>
                  <a:noFill/>
                </a:ln>
                <a:solidFill>
                  <a:schemeClr val="tx1"/>
                </a:solidFill>
                <a:effectLst/>
              </a:rPr>
              <a:t> </a:t>
            </a:r>
            <a:endParaRPr kumimoji="0" lang="ru-RU"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458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Regulatory design </a:t>
            </a:r>
            <a:r>
              <a:rPr lang="en-US" dirty="0">
                <a:solidFill>
                  <a:schemeClr val="accent4"/>
                </a:solidFill>
              </a:rPr>
              <a:t>before</a:t>
            </a:r>
            <a:r>
              <a:rPr lang="en-US" dirty="0"/>
              <a:t> the </a:t>
            </a:r>
            <a:r>
              <a:rPr lang="en-US" dirty="0" err="1"/>
              <a:t>commercialisation</a:t>
            </a:r>
            <a:r>
              <a:rPr lang="en-US" dirty="0"/>
              <a:t>/or privatization</a:t>
            </a:r>
            <a:br>
              <a:rPr lang="en-US" dirty="0"/>
            </a:br>
            <a:endParaRPr lang="en-US" dirty="0"/>
          </a:p>
        </p:txBody>
      </p:sp>
      <p:sp>
        <p:nvSpPr>
          <p:cNvPr id="3" name="Content Placeholder 2"/>
          <p:cNvSpPr>
            <a:spLocks noGrp="1"/>
          </p:cNvSpPr>
          <p:nvPr>
            <p:ph idx="1"/>
          </p:nvPr>
        </p:nvSpPr>
        <p:spPr>
          <a:xfrm>
            <a:off x="1046375" y="1930401"/>
            <a:ext cx="10426046" cy="4110962"/>
          </a:xfrm>
        </p:spPr>
        <p:txBody>
          <a:bodyPr>
            <a:noAutofit/>
          </a:bodyPr>
          <a:lstStyle/>
          <a:p>
            <a:r>
              <a:rPr lang="en-US" sz="2800" dirty="0"/>
              <a:t>Impact of Changes in SOEs</a:t>
            </a:r>
          </a:p>
          <a:p>
            <a:r>
              <a:rPr lang="en-US" sz="2800" dirty="0"/>
              <a:t>Feasibility and public acceptance with understanding</a:t>
            </a:r>
          </a:p>
          <a:p>
            <a:r>
              <a:rPr lang="en-US" sz="2800" dirty="0"/>
              <a:t>Country economic condition</a:t>
            </a:r>
          </a:p>
          <a:p>
            <a:r>
              <a:rPr lang="en-US" sz="2800" dirty="0"/>
              <a:t>Restructure and reform in sectors under SOEs</a:t>
            </a:r>
          </a:p>
          <a:p>
            <a:r>
              <a:rPr lang="en-US" sz="2800" dirty="0"/>
              <a:t>Consideration to dominance market power and control</a:t>
            </a:r>
          </a:p>
          <a:p>
            <a:pPr marL="0" indent="0">
              <a:buNone/>
            </a:pPr>
            <a:r>
              <a:rPr lang="en-US" sz="2800" dirty="0"/>
              <a:t> </a:t>
            </a:r>
          </a:p>
        </p:txBody>
      </p:sp>
    </p:spTree>
    <p:extLst>
      <p:ext uri="{BB962C8B-B14F-4D97-AF65-F5344CB8AC3E}">
        <p14:creationId xmlns:p14="http://schemas.microsoft.com/office/powerpoint/2010/main" val="82392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Regulatory design </a:t>
            </a:r>
            <a:r>
              <a:rPr lang="en-US" dirty="0">
                <a:solidFill>
                  <a:schemeClr val="accent4"/>
                </a:solidFill>
              </a:rPr>
              <a:t>for</a:t>
            </a:r>
            <a:r>
              <a:rPr lang="en-US" dirty="0"/>
              <a:t> </a:t>
            </a:r>
            <a:r>
              <a:rPr lang="en-US" dirty="0" err="1"/>
              <a:t>commercialisation</a:t>
            </a:r>
            <a:r>
              <a:rPr lang="en-US" dirty="0"/>
              <a:t> and/or privatization </a:t>
            </a:r>
            <a:br>
              <a:rPr lang="en-US" dirty="0"/>
            </a:br>
            <a:endParaRPr lang="en-US" dirty="0"/>
          </a:p>
        </p:txBody>
      </p:sp>
      <p:sp>
        <p:nvSpPr>
          <p:cNvPr id="3" name="Content Placeholder 2"/>
          <p:cNvSpPr>
            <a:spLocks noGrp="1"/>
          </p:cNvSpPr>
          <p:nvPr>
            <p:ph idx="1"/>
          </p:nvPr>
        </p:nvSpPr>
        <p:spPr>
          <a:xfrm>
            <a:off x="1310326" y="2160589"/>
            <a:ext cx="9879290" cy="3880773"/>
          </a:xfrm>
        </p:spPr>
        <p:txBody>
          <a:bodyPr>
            <a:noAutofit/>
          </a:bodyPr>
          <a:lstStyle/>
          <a:p>
            <a:r>
              <a:rPr lang="en-US" sz="2800" dirty="0"/>
              <a:t>Regulation for open market </a:t>
            </a:r>
          </a:p>
          <a:p>
            <a:r>
              <a:rPr lang="en-US" sz="2800" dirty="0"/>
              <a:t>Regulation for implementation of SOEs privatization/</a:t>
            </a:r>
            <a:r>
              <a:rPr lang="en-US" sz="2800" dirty="0" err="1"/>
              <a:t>comercialisation</a:t>
            </a:r>
            <a:endParaRPr lang="en-US" sz="2800" dirty="0"/>
          </a:p>
          <a:p>
            <a:r>
              <a:rPr lang="en-US" sz="2800" dirty="0"/>
              <a:t>Regulation for governance of market reform</a:t>
            </a:r>
          </a:p>
          <a:p>
            <a:r>
              <a:rPr lang="en-US" sz="2800" dirty="0"/>
              <a:t>Institution responsible for implementation of the set regulation for privatization/</a:t>
            </a:r>
            <a:r>
              <a:rPr lang="en-US" sz="2800" dirty="0" err="1"/>
              <a:t>Comercialisation</a:t>
            </a:r>
            <a:endParaRPr lang="en-US" sz="2800" dirty="0"/>
          </a:p>
        </p:txBody>
      </p:sp>
    </p:spTree>
    <p:extLst>
      <p:ext uri="{BB962C8B-B14F-4D97-AF65-F5344CB8AC3E}">
        <p14:creationId xmlns:p14="http://schemas.microsoft.com/office/powerpoint/2010/main" val="3156570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Regulatory design </a:t>
            </a:r>
            <a:r>
              <a:rPr lang="en-US" dirty="0">
                <a:solidFill>
                  <a:schemeClr val="accent4"/>
                </a:solidFill>
              </a:rPr>
              <a:t>after</a:t>
            </a:r>
            <a:r>
              <a:rPr lang="en-US" dirty="0"/>
              <a:t> the </a:t>
            </a:r>
            <a:r>
              <a:rPr lang="en-US" dirty="0" err="1"/>
              <a:t>commercialisation</a:t>
            </a:r>
            <a:r>
              <a:rPr lang="en-US" dirty="0"/>
              <a:t> and/or privatization </a:t>
            </a:r>
            <a:br>
              <a:rPr lang="en-US" dirty="0"/>
            </a:br>
            <a:endParaRPr lang="en-US" dirty="0"/>
          </a:p>
        </p:txBody>
      </p:sp>
      <p:sp>
        <p:nvSpPr>
          <p:cNvPr id="3" name="Content Placeholder 2"/>
          <p:cNvSpPr>
            <a:spLocks noGrp="1"/>
          </p:cNvSpPr>
          <p:nvPr>
            <p:ph idx="1"/>
          </p:nvPr>
        </p:nvSpPr>
        <p:spPr>
          <a:xfrm>
            <a:off x="1074656" y="1930401"/>
            <a:ext cx="9980198" cy="4110962"/>
          </a:xfrm>
        </p:spPr>
        <p:txBody>
          <a:bodyPr>
            <a:normAutofit/>
          </a:bodyPr>
          <a:lstStyle/>
          <a:p>
            <a:r>
              <a:rPr lang="en-US" sz="2800" dirty="0"/>
              <a:t>Regulation for structural governance</a:t>
            </a:r>
          </a:p>
          <a:p>
            <a:r>
              <a:rPr lang="en-US" sz="2800" dirty="0"/>
              <a:t>Regulator to set up policy and implement laws and regulation in sectors</a:t>
            </a:r>
          </a:p>
          <a:p>
            <a:r>
              <a:rPr lang="en-US" sz="2800" dirty="0"/>
              <a:t>Concern over regulatory capture</a:t>
            </a:r>
          </a:p>
          <a:p>
            <a:r>
              <a:rPr lang="en-US" sz="2800" dirty="0"/>
              <a:t>Regulation for behavior controls- Competition law</a:t>
            </a:r>
          </a:p>
          <a:p>
            <a:r>
              <a:rPr lang="en-US" sz="2800" dirty="0"/>
              <a:t>Access to essential facility </a:t>
            </a:r>
          </a:p>
        </p:txBody>
      </p:sp>
    </p:spTree>
    <p:extLst>
      <p:ext uri="{BB962C8B-B14F-4D97-AF65-F5344CB8AC3E}">
        <p14:creationId xmlns:p14="http://schemas.microsoft.com/office/powerpoint/2010/main" val="3204212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069" y="0"/>
            <a:ext cx="8864220" cy="1320800"/>
          </a:xfrm>
        </p:spPr>
        <p:txBody>
          <a:bodyPr>
            <a:normAutofit fontScale="90000"/>
          </a:bodyPr>
          <a:lstStyle/>
          <a:p>
            <a:r>
              <a:rPr lang="en-US" sz="6600" b="1" i="1" dirty="0"/>
              <a:t>Thailand experience </a:t>
            </a:r>
          </a:p>
        </p:txBody>
      </p:sp>
      <p:pic>
        <p:nvPicPr>
          <p:cNvPr id="3" name="Picture 2"/>
          <p:cNvPicPr>
            <a:picLocks noChangeAspect="1"/>
          </p:cNvPicPr>
          <p:nvPr/>
        </p:nvPicPr>
        <p:blipFill>
          <a:blip r:embed="rId2"/>
          <a:stretch>
            <a:fillRect/>
          </a:stretch>
        </p:blipFill>
        <p:spPr>
          <a:xfrm>
            <a:off x="5513697" y="1035204"/>
            <a:ext cx="6578220" cy="5691991"/>
          </a:xfrm>
          <a:prstGeom prst="rect">
            <a:avLst/>
          </a:prstGeom>
        </p:spPr>
      </p:pic>
      <p:sp>
        <p:nvSpPr>
          <p:cNvPr id="4" name="Rectangle 3"/>
          <p:cNvSpPr/>
          <p:nvPr/>
        </p:nvSpPr>
        <p:spPr>
          <a:xfrm>
            <a:off x="7105203" y="6616862"/>
            <a:ext cx="4674678" cy="261610"/>
          </a:xfrm>
          <a:prstGeom prst="rect">
            <a:avLst/>
          </a:prstGeom>
        </p:spPr>
        <p:txBody>
          <a:bodyPr wrap="none">
            <a:spAutoFit/>
          </a:bodyPr>
          <a:lstStyle/>
          <a:p>
            <a:r>
              <a:rPr lang="en-US" sz="1100" dirty="0"/>
              <a:t>Picture </a:t>
            </a:r>
            <a:r>
              <a:rPr lang="en-US" sz="1100" dirty="0" err="1"/>
              <a:t>Source:https</a:t>
            </a:r>
            <a:r>
              <a:rPr lang="en-US" sz="1100" dirty="0"/>
              <a:t>://www.pinterest.com/pin/338755203191521843/</a:t>
            </a:r>
          </a:p>
        </p:txBody>
      </p:sp>
      <p:graphicFrame>
        <p:nvGraphicFramePr>
          <p:cNvPr id="5" name="Table 4"/>
          <p:cNvGraphicFramePr>
            <a:graphicFrameLocks noGrp="1"/>
          </p:cNvGraphicFramePr>
          <p:nvPr>
            <p:extLst>
              <p:ext uri="{D42A27DB-BD31-4B8C-83A1-F6EECF244321}">
                <p14:modId xmlns:p14="http://schemas.microsoft.com/office/powerpoint/2010/main" val="4288351074"/>
              </p:ext>
            </p:extLst>
          </p:nvPr>
        </p:nvGraphicFramePr>
        <p:xfrm>
          <a:off x="509089" y="1446664"/>
          <a:ext cx="4854481" cy="5003532"/>
        </p:xfrm>
        <a:graphic>
          <a:graphicData uri="http://schemas.openxmlformats.org/drawingml/2006/table">
            <a:tbl>
              <a:tblPr>
                <a:tableStyleId>{5940675A-B579-460E-94D1-54222C63F5DA}</a:tableStyleId>
              </a:tblPr>
              <a:tblGrid>
                <a:gridCol w="1041214">
                  <a:extLst>
                    <a:ext uri="{9D8B030D-6E8A-4147-A177-3AD203B41FA5}">
                      <a16:colId xmlns:a16="http://schemas.microsoft.com/office/drawing/2014/main" val="20000"/>
                    </a:ext>
                  </a:extLst>
                </a:gridCol>
                <a:gridCol w="783464">
                  <a:extLst>
                    <a:ext uri="{9D8B030D-6E8A-4147-A177-3AD203B41FA5}">
                      <a16:colId xmlns:a16="http://schemas.microsoft.com/office/drawing/2014/main" val="20001"/>
                    </a:ext>
                  </a:extLst>
                </a:gridCol>
                <a:gridCol w="736979">
                  <a:extLst>
                    <a:ext uri="{9D8B030D-6E8A-4147-A177-3AD203B41FA5}">
                      <a16:colId xmlns:a16="http://schemas.microsoft.com/office/drawing/2014/main" val="20002"/>
                    </a:ext>
                  </a:extLst>
                </a:gridCol>
                <a:gridCol w="818866">
                  <a:extLst>
                    <a:ext uri="{9D8B030D-6E8A-4147-A177-3AD203B41FA5}">
                      <a16:colId xmlns:a16="http://schemas.microsoft.com/office/drawing/2014/main" val="20003"/>
                    </a:ext>
                  </a:extLst>
                </a:gridCol>
                <a:gridCol w="757280">
                  <a:extLst>
                    <a:ext uri="{9D8B030D-6E8A-4147-A177-3AD203B41FA5}">
                      <a16:colId xmlns:a16="http://schemas.microsoft.com/office/drawing/2014/main" val="20004"/>
                    </a:ext>
                  </a:extLst>
                </a:gridCol>
                <a:gridCol w="716678">
                  <a:extLst>
                    <a:ext uri="{9D8B030D-6E8A-4147-A177-3AD203B41FA5}">
                      <a16:colId xmlns:a16="http://schemas.microsoft.com/office/drawing/2014/main" val="20005"/>
                    </a:ext>
                  </a:extLst>
                </a:gridCol>
              </a:tblGrid>
              <a:tr h="662683">
                <a:tc>
                  <a:txBody>
                    <a:bodyPr/>
                    <a:lstStyle/>
                    <a:p>
                      <a:endParaRPr lang="en-US" sz="3600" dirty="0">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2000" dirty="0">
                          <a:effectLst/>
                          <a:latin typeface="Times New Roman" panose="02020603050405020304" pitchFamily="18" charset="0"/>
                          <a:cs typeface="Times New Roman" panose="02020603050405020304" pitchFamily="18" charset="0"/>
                        </a:rPr>
                        <a:t>2013</a:t>
                      </a:r>
                      <a:endParaRPr lang="en-US" sz="2000" b="1"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2000" dirty="0">
                          <a:effectLst/>
                          <a:latin typeface="Times New Roman" panose="02020603050405020304" pitchFamily="18" charset="0"/>
                          <a:cs typeface="Times New Roman" panose="02020603050405020304" pitchFamily="18" charset="0"/>
                        </a:rPr>
                        <a:t>2014</a:t>
                      </a:r>
                      <a:endParaRPr lang="en-US" sz="2000" b="1"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2000" dirty="0">
                          <a:effectLst/>
                          <a:latin typeface="Times New Roman" panose="02020603050405020304" pitchFamily="18" charset="0"/>
                          <a:cs typeface="Times New Roman" panose="02020603050405020304" pitchFamily="18" charset="0"/>
                        </a:rPr>
                        <a:t>2015</a:t>
                      </a:r>
                      <a:endParaRPr lang="en-US" sz="2000" b="1"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2000" dirty="0">
                          <a:effectLst/>
                          <a:latin typeface="Times New Roman" panose="02020603050405020304" pitchFamily="18" charset="0"/>
                          <a:cs typeface="Times New Roman" panose="02020603050405020304" pitchFamily="18" charset="0"/>
                        </a:rPr>
                        <a:t>2016</a:t>
                      </a:r>
                      <a:endParaRPr lang="en-US" sz="2000" b="1"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2000" dirty="0">
                          <a:effectLst/>
                          <a:latin typeface="Times New Roman" panose="02020603050405020304" pitchFamily="18" charset="0"/>
                          <a:cs typeface="Times New Roman" panose="02020603050405020304" pitchFamily="18" charset="0"/>
                        </a:rPr>
                        <a:t>2017</a:t>
                      </a:r>
                      <a:endParaRPr lang="en-US" sz="2000" b="1"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extLst>
                  <a:ext uri="{0D108BD9-81ED-4DB2-BD59-A6C34878D82A}">
                    <a16:rowId xmlns:a16="http://schemas.microsoft.com/office/drawing/2014/main" val="10000"/>
                  </a:ext>
                </a:extLst>
              </a:tr>
              <a:tr h="927682">
                <a:tc>
                  <a:txBody>
                    <a:bodyPr/>
                    <a:lstStyle/>
                    <a:p>
                      <a:pPr algn="l" fontAlgn="t"/>
                      <a:r>
                        <a:rPr lang="en-US" sz="1400" u="sng" dirty="0">
                          <a:effectLst/>
                          <a:latin typeface="Times New Roman" panose="02020603050405020304" pitchFamily="18" charset="0"/>
                          <a:cs typeface="Times New Roman" panose="02020603050405020304" pitchFamily="18" charset="0"/>
                        </a:rPr>
                        <a:t>Population (million)</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2000" dirty="0">
                          <a:effectLst/>
                          <a:latin typeface="Times New Roman" panose="02020603050405020304" pitchFamily="18" charset="0"/>
                          <a:cs typeface="Times New Roman" panose="02020603050405020304" pitchFamily="18" charset="0"/>
                        </a:rPr>
                        <a:t>68.3</a:t>
                      </a:r>
                      <a:endParaRPr lang="en-US" sz="20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2000" dirty="0">
                          <a:effectLst/>
                          <a:latin typeface="Times New Roman" panose="02020603050405020304" pitchFamily="18" charset="0"/>
                          <a:cs typeface="Times New Roman" panose="02020603050405020304" pitchFamily="18" charset="0"/>
                        </a:rPr>
                        <a:t>68.7</a:t>
                      </a:r>
                      <a:endParaRPr lang="en-US" sz="20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2000" dirty="0">
                          <a:effectLst/>
                          <a:latin typeface="Times New Roman" panose="02020603050405020304" pitchFamily="18" charset="0"/>
                          <a:cs typeface="Times New Roman" panose="02020603050405020304" pitchFamily="18" charset="0"/>
                        </a:rPr>
                        <a:t>68.8</a:t>
                      </a:r>
                      <a:endParaRPr lang="en-US" sz="20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2000" dirty="0">
                          <a:effectLst/>
                          <a:latin typeface="Times New Roman" panose="02020603050405020304" pitchFamily="18" charset="0"/>
                          <a:cs typeface="Times New Roman" panose="02020603050405020304" pitchFamily="18" charset="0"/>
                        </a:rPr>
                        <a:t>69.0</a:t>
                      </a:r>
                      <a:endParaRPr lang="en-US" sz="20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2000" dirty="0">
                          <a:effectLst/>
                          <a:latin typeface="Times New Roman" panose="02020603050405020304" pitchFamily="18" charset="0"/>
                          <a:cs typeface="Times New Roman" panose="02020603050405020304" pitchFamily="18" charset="0"/>
                        </a:rPr>
                        <a:t>69.1</a:t>
                      </a:r>
                      <a:endParaRPr lang="en-US" sz="20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extLst>
                  <a:ext uri="{0D108BD9-81ED-4DB2-BD59-A6C34878D82A}">
                    <a16:rowId xmlns:a16="http://schemas.microsoft.com/office/drawing/2014/main" val="10001"/>
                  </a:ext>
                </a:extLst>
              </a:tr>
              <a:tr h="927682">
                <a:tc>
                  <a:txBody>
                    <a:bodyPr/>
                    <a:lstStyle/>
                    <a:p>
                      <a:pPr algn="l" fontAlgn="t"/>
                      <a:r>
                        <a:rPr lang="en-US" sz="1400" u="sng" dirty="0">
                          <a:effectLst/>
                          <a:latin typeface="Times New Roman" panose="02020603050405020304" pitchFamily="18" charset="0"/>
                          <a:cs typeface="Times New Roman" panose="02020603050405020304" pitchFamily="18" charset="0"/>
                        </a:rPr>
                        <a:t>GDP per capita (USD)</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dirty="0">
                          <a:effectLst/>
                          <a:latin typeface="Times New Roman" panose="02020603050405020304" pitchFamily="18" charset="0"/>
                          <a:cs typeface="Times New Roman" panose="02020603050405020304" pitchFamily="18" charset="0"/>
                        </a:rPr>
                        <a:t>6,172</a:t>
                      </a:r>
                      <a:endParaRPr lang="en-US" sz="18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dirty="0">
                          <a:effectLst/>
                          <a:latin typeface="Times New Roman" panose="02020603050405020304" pitchFamily="18" charset="0"/>
                          <a:cs typeface="Times New Roman" panose="02020603050405020304" pitchFamily="18" charset="0"/>
                        </a:rPr>
                        <a:t>5,937</a:t>
                      </a:r>
                      <a:endParaRPr lang="en-US" sz="18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dirty="0">
                          <a:effectLst/>
                          <a:latin typeface="Times New Roman" panose="02020603050405020304" pitchFamily="18" charset="0"/>
                          <a:cs typeface="Times New Roman" panose="02020603050405020304" pitchFamily="18" charset="0"/>
                        </a:rPr>
                        <a:t>5,819</a:t>
                      </a:r>
                      <a:endParaRPr lang="en-US" sz="18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dirty="0">
                          <a:effectLst/>
                          <a:latin typeface="Times New Roman" panose="02020603050405020304" pitchFamily="18" charset="0"/>
                          <a:cs typeface="Times New Roman" panose="02020603050405020304" pitchFamily="18" charset="0"/>
                        </a:rPr>
                        <a:t>5,970</a:t>
                      </a:r>
                      <a:endParaRPr lang="en-US" sz="18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1800" dirty="0">
                          <a:effectLst/>
                          <a:latin typeface="Times New Roman" panose="02020603050405020304" pitchFamily="18" charset="0"/>
                          <a:cs typeface="Times New Roman" panose="02020603050405020304" pitchFamily="18" charset="0"/>
                        </a:rPr>
                        <a:t>6,591</a:t>
                      </a:r>
                      <a:endParaRPr lang="en-US" sz="18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extLst>
                  <a:ext uri="{0D108BD9-81ED-4DB2-BD59-A6C34878D82A}">
                    <a16:rowId xmlns:a16="http://schemas.microsoft.com/office/drawing/2014/main" val="10002"/>
                  </a:ext>
                </a:extLst>
              </a:tr>
              <a:tr h="717639">
                <a:tc>
                  <a:txBody>
                    <a:bodyPr/>
                    <a:lstStyle/>
                    <a:p>
                      <a:pPr algn="l" fontAlgn="t"/>
                      <a:r>
                        <a:rPr lang="en-US" sz="1400" u="sng" dirty="0">
                          <a:effectLst/>
                          <a:latin typeface="Times New Roman" panose="02020603050405020304" pitchFamily="18" charset="0"/>
                          <a:cs typeface="Times New Roman" panose="02020603050405020304" pitchFamily="18" charset="0"/>
                        </a:rPr>
                        <a:t>GDP (USD </a:t>
                      </a:r>
                      <a:r>
                        <a:rPr lang="en-US" sz="1400" u="sng" dirty="0" err="1">
                          <a:effectLst/>
                          <a:latin typeface="Times New Roman" panose="02020603050405020304" pitchFamily="18" charset="0"/>
                          <a:cs typeface="Times New Roman" panose="02020603050405020304" pitchFamily="18" charset="0"/>
                        </a:rPr>
                        <a:t>bn</a:t>
                      </a:r>
                      <a:r>
                        <a:rPr lang="en-US" sz="1400" u="sng" dirty="0">
                          <a:effectLst/>
                          <a:latin typeface="Times New Roman" panose="02020603050405020304" pitchFamily="18" charset="0"/>
                          <a:cs typeface="Times New Roman" panose="02020603050405020304" pitchFamily="18" charset="0"/>
                        </a:rPr>
                        <a:t>)</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2000">
                          <a:effectLst/>
                          <a:latin typeface="Times New Roman" panose="02020603050405020304" pitchFamily="18" charset="0"/>
                          <a:cs typeface="Times New Roman" panose="02020603050405020304" pitchFamily="18" charset="0"/>
                        </a:rPr>
                        <a:t>422</a:t>
                      </a:r>
                      <a:endParaRPr lang="en-US" sz="200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2000" dirty="0">
                          <a:effectLst/>
                          <a:latin typeface="Times New Roman" panose="02020603050405020304" pitchFamily="18" charset="0"/>
                          <a:cs typeface="Times New Roman" panose="02020603050405020304" pitchFamily="18" charset="0"/>
                        </a:rPr>
                        <a:t>408</a:t>
                      </a:r>
                      <a:endParaRPr lang="en-US" sz="20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2000">
                          <a:effectLst/>
                          <a:latin typeface="Times New Roman" panose="02020603050405020304" pitchFamily="18" charset="0"/>
                          <a:cs typeface="Times New Roman" panose="02020603050405020304" pitchFamily="18" charset="0"/>
                        </a:rPr>
                        <a:t>401</a:t>
                      </a:r>
                      <a:endParaRPr lang="en-US" sz="200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2000" dirty="0">
                          <a:effectLst/>
                          <a:latin typeface="Times New Roman" panose="02020603050405020304" pitchFamily="18" charset="0"/>
                          <a:cs typeface="Times New Roman" panose="02020603050405020304" pitchFamily="18" charset="0"/>
                        </a:rPr>
                        <a:t>412</a:t>
                      </a:r>
                      <a:endParaRPr lang="en-US" sz="20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2000">
                          <a:effectLst/>
                          <a:latin typeface="Times New Roman" panose="02020603050405020304" pitchFamily="18" charset="0"/>
                          <a:cs typeface="Times New Roman" panose="02020603050405020304" pitchFamily="18" charset="0"/>
                        </a:rPr>
                        <a:t>455</a:t>
                      </a:r>
                      <a:endParaRPr lang="en-US" sz="200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extLst>
                  <a:ext uri="{0D108BD9-81ED-4DB2-BD59-A6C34878D82A}">
                    <a16:rowId xmlns:a16="http://schemas.microsoft.com/office/drawing/2014/main" val="10003"/>
                  </a:ext>
                </a:extLst>
              </a:tr>
              <a:tr h="1767846">
                <a:tc>
                  <a:txBody>
                    <a:bodyPr/>
                    <a:lstStyle/>
                    <a:p>
                      <a:pPr algn="l" fontAlgn="t"/>
                      <a:r>
                        <a:rPr lang="en-US" sz="1400" u="sng" dirty="0">
                          <a:effectLst/>
                          <a:latin typeface="Times New Roman" panose="02020603050405020304" pitchFamily="18" charset="0"/>
                          <a:cs typeface="Times New Roman" panose="02020603050405020304" pitchFamily="18" charset="0"/>
                        </a:rPr>
                        <a:t>Economic Growth (%)</a:t>
                      </a:r>
                      <a:endParaRPr lang="en-US" sz="1400" dirty="0">
                        <a:solidFill>
                          <a:schemeClr val="tx1"/>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2000" dirty="0">
                          <a:effectLst/>
                          <a:latin typeface="Times New Roman" panose="02020603050405020304" pitchFamily="18" charset="0"/>
                          <a:cs typeface="Times New Roman" panose="02020603050405020304" pitchFamily="18" charset="0"/>
                        </a:rPr>
                        <a:t>2.7</a:t>
                      </a:r>
                      <a:endParaRPr lang="en-US" sz="20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2000" dirty="0">
                          <a:effectLst/>
                          <a:latin typeface="Times New Roman" panose="02020603050405020304" pitchFamily="18" charset="0"/>
                          <a:cs typeface="Times New Roman" panose="02020603050405020304" pitchFamily="18" charset="0"/>
                        </a:rPr>
                        <a:t>1.0</a:t>
                      </a:r>
                      <a:endParaRPr lang="en-US" sz="20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2000">
                          <a:effectLst/>
                          <a:latin typeface="Times New Roman" panose="02020603050405020304" pitchFamily="18" charset="0"/>
                          <a:cs typeface="Times New Roman" panose="02020603050405020304" pitchFamily="18" charset="0"/>
                        </a:rPr>
                        <a:t>3.0</a:t>
                      </a:r>
                      <a:endParaRPr lang="en-US" sz="200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2000" dirty="0">
                          <a:effectLst/>
                          <a:latin typeface="Times New Roman" panose="02020603050405020304" pitchFamily="18" charset="0"/>
                          <a:cs typeface="Times New Roman" panose="02020603050405020304" pitchFamily="18" charset="0"/>
                        </a:rPr>
                        <a:t>3.3</a:t>
                      </a:r>
                      <a:endParaRPr lang="en-US" sz="20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tc>
                  <a:txBody>
                    <a:bodyPr/>
                    <a:lstStyle/>
                    <a:p>
                      <a:pPr algn="r" fontAlgn="t"/>
                      <a:r>
                        <a:rPr lang="en-US" sz="2000" dirty="0">
                          <a:effectLst/>
                          <a:latin typeface="Times New Roman" panose="02020603050405020304" pitchFamily="18" charset="0"/>
                          <a:cs typeface="Times New Roman" panose="02020603050405020304" pitchFamily="18" charset="0"/>
                        </a:rPr>
                        <a:t>3.9</a:t>
                      </a:r>
                      <a:endParaRPr lang="en-US" sz="2000" dirty="0">
                        <a:solidFill>
                          <a:srgbClr val="333333"/>
                        </a:solidFill>
                        <a:effectLst/>
                        <a:latin typeface="Times New Roman" panose="02020603050405020304" pitchFamily="18" charset="0"/>
                        <a:cs typeface="Times New Roman" panose="02020603050405020304" pitchFamily="18" charset="0"/>
                      </a:endParaRPr>
                    </a:p>
                  </a:txBody>
                  <a:tcPr marL="56050" marR="70062" marT="35031" marB="35031"/>
                </a:tc>
                <a:extLst>
                  <a:ext uri="{0D108BD9-81ED-4DB2-BD59-A6C34878D82A}">
                    <a16:rowId xmlns:a16="http://schemas.microsoft.com/office/drawing/2014/main" val="10004"/>
                  </a:ext>
                </a:extLst>
              </a:tr>
            </a:tbl>
          </a:graphicData>
        </a:graphic>
      </p:graphicFrame>
      <p:sp>
        <p:nvSpPr>
          <p:cNvPr id="6" name="Rectangle 5"/>
          <p:cNvSpPr/>
          <p:nvPr/>
        </p:nvSpPr>
        <p:spPr>
          <a:xfrm>
            <a:off x="605743" y="6450196"/>
            <a:ext cx="4493281" cy="276999"/>
          </a:xfrm>
          <a:prstGeom prst="rect">
            <a:avLst/>
          </a:prstGeom>
        </p:spPr>
        <p:txBody>
          <a:bodyPr wrap="none">
            <a:spAutoFit/>
          </a:bodyPr>
          <a:lstStyle/>
          <a:p>
            <a:r>
              <a:rPr lang="en-US" sz="1200" dirty="0" err="1"/>
              <a:t>Source:https</a:t>
            </a:r>
            <a:r>
              <a:rPr lang="en-US" sz="1200" dirty="0"/>
              <a:t>://www.focus-economics.com/countries/thailand</a:t>
            </a:r>
          </a:p>
        </p:txBody>
      </p:sp>
    </p:spTree>
    <p:extLst>
      <p:ext uri="{BB962C8B-B14F-4D97-AF65-F5344CB8AC3E}">
        <p14:creationId xmlns:p14="http://schemas.microsoft.com/office/powerpoint/2010/main" val="241847185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DBI Document" ma:contentTypeID="0x0101008911345A3DAEDD4C94E405931CFDF6350033D673C305808F4AABEA758816CC96B50065B1EC63CC81B840B3FB28080B05EDF6" ma:contentTypeVersion="16" ma:contentTypeDescription="" ma:contentTypeScope="" ma:versionID="1ef3fe4fbc7b7ed14aaa6ae1b49a91bc">
  <xsd:schema xmlns:xsd="http://www.w3.org/2001/XMLSchema" xmlns:xs="http://www.w3.org/2001/XMLSchema" xmlns:p="http://schemas.microsoft.com/office/2006/metadata/properties" xmlns:ns2="c1fdd505-2570-46c2-bd04-3e0f2d874cf5" xmlns:ns3="0a5ed600-cbe9-400a-9ffc-1cb3d16f7ff8" xmlns:ns4="4e7ec2fa-309d-4beb-8598-7078e5b72d96" targetNamespace="http://schemas.microsoft.com/office/2006/metadata/properties" ma:root="true" ma:fieldsID="0bcc1d1c557e3a693b59285efea26ddf" ns2:_="" ns3:_="" ns4:_="">
    <xsd:import namespace="c1fdd505-2570-46c2-bd04-3e0f2d874cf5"/>
    <xsd:import namespace="0a5ed600-cbe9-400a-9ffc-1cb3d16f7ff8"/>
    <xsd:import namespace="4e7ec2fa-309d-4beb-8598-7078e5b72d96"/>
    <xsd:element name="properties">
      <xsd:complexType>
        <xsd:sequence>
          <xsd:element name="documentManagement">
            <xsd:complexType>
              <xsd:all>
                <xsd:element ref="ns2:ADBDocumentTypeValue" minOccurs="0"/>
                <xsd:element ref="ns2:ADBDocumentDate" minOccurs="0"/>
                <xsd:element ref="ns2:ADBMonth" minOccurs="0"/>
                <xsd:element ref="ns2:ADBYear" minOccurs="0"/>
                <xsd:element ref="ns2:ADBAuthors" minOccurs="0"/>
                <xsd:element ref="ns2:ADBSourceLink" minOccurs="0"/>
                <xsd:element ref="ns2:ADBCirculatedLink" minOccurs="0"/>
                <xsd:element ref="ns2:d61536b25a8a4fedb48bb564279be82a" minOccurs="0"/>
                <xsd:element ref="ns2:h00e4aaaf4624e24a7df7f06faa038c6" minOccurs="0"/>
                <xsd:element ref="ns2:k985dbdc596c44d7acaf8184f33920f0" minOccurs="0"/>
                <xsd:element ref="ns2:a37ff23a602146d4934a49238d370ca5" minOccurs="0"/>
                <xsd:element ref="ns2:TaxCatchAllLabel" minOccurs="0"/>
                <xsd:element ref="ns2:TaxCatchAll" minOccurs="0"/>
                <xsd:element ref="ns2:d01a0ce1b141461dbfb235a3ab729a2c" minOccurs="0"/>
                <xsd:element ref="ns2:p030e467f78f45b4ae8f7e2c17ea4d82" minOccurs="0"/>
                <xsd:element ref="ns2:j78542b1fffc4a1c84659474212e3133"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ADBDocumentTypeValue" ma:index="2" nillable="true" ma:displayName="Document Type" ma:hidden="true" ma:internalName="ADBDocumentTypeValue" ma:readOnly="false">
      <xsd:simpleType>
        <xsd:restriction base="dms:Text">
          <xsd:maxLength value="255"/>
        </xsd:restriction>
      </xsd:simpleType>
    </xsd:element>
    <xsd:element name="ADBDocumentDate" ma:index="4" nillable="true" ma:displayName="Document Date" ma:format="DateOnly" ma:internalName="ADBDocumentDate">
      <xsd:simpleType>
        <xsd:restriction base="dms:DateTime"/>
      </xsd:simpleType>
    </xsd:element>
    <xsd:element name="ADBMonth" ma:index="5" nillable="true" ma:displayName="Month" ma:format="Dropdown" ma:internalName="ADBMonth">
      <xsd:simpleType>
        <xsd:restriction base="dms:Choice">
          <xsd:enumeration value="Jan"/>
          <xsd:enumeration value="Feb"/>
          <xsd:enumeration value="Mar"/>
          <xsd:enumeration value="Apr"/>
          <xsd:enumeration value="May"/>
          <xsd:enumeration value="Jun"/>
          <xsd:enumeration value="Jul"/>
          <xsd:enumeration value="Aug"/>
          <xsd:enumeration value="Sep"/>
          <xsd:enumeration value="Oct"/>
          <xsd:enumeration value="Nov"/>
          <xsd:enumeration value="Dec"/>
        </xsd:restriction>
      </xsd:simpleType>
    </xsd:element>
    <xsd:element name="ADBYear" ma:index="6" nillable="true" ma:displayName="Year" ma:internalName="ADBYear">
      <xsd:simpleType>
        <xsd:restriction base="dms:Text">
          <xsd:maxLength value="4"/>
        </xsd:restriction>
      </xsd:simpleType>
    </xsd:element>
    <xsd:element name="ADBAuthors" ma:index="7" nillable="true" ma:displayName="Authors" ma:list="UserInfo" ma:SharePointGroup="0" ma:internalName="ADBAuthors"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DBSourceLink" ma:index="13" nillable="true" ma:displayName="Source Link" ma:format="Hyperlink" ma:internalName="ADBSourceLink">
      <xsd:complexType>
        <xsd:complexContent>
          <xsd:extension base="dms:URL">
            <xsd:sequence>
              <xsd:element name="Url" type="dms:ValidUrl" minOccurs="0" nillable="true"/>
              <xsd:element name="Description" type="xsd:string" nillable="true"/>
            </xsd:sequence>
          </xsd:extension>
        </xsd:complexContent>
      </xsd:complexType>
    </xsd:element>
    <xsd:element name="ADBCirculatedLink" ma:index="14" nillable="true" ma:displayName="Final Document Link" ma:format="Hyperlink" ma:internalName="ADBCirculatedLink">
      <xsd:complexType>
        <xsd:complexContent>
          <xsd:extension base="dms:URL">
            <xsd:sequence>
              <xsd:element name="Url" type="dms:ValidUrl" minOccurs="0" nillable="true"/>
              <xsd:element name="Description" type="xsd:string" nillable="true"/>
            </xsd:sequence>
          </xsd:extension>
        </xsd:complexContent>
      </xsd:complexType>
    </xsd:element>
    <xsd:element name="d61536b25a8a4fedb48bb564279be82a" ma:index="16" nillable="true" ma:taxonomy="true" ma:internalName="d61536b25a8a4fedb48bb564279be82a" ma:taxonomyFieldName="ADBDepartmentOwner" ma:displayName="Department Owner" ma:default="4;#ADBI|6ab333e4-840e-4a36-ad3a-4369eaad4122" ma:fieldId="{d61536b2-5a8a-4fed-b48b-b564279be82a}" ma:sspId="115af50e-efb3-4a0e-b425-875ff625e09e" ma:termSetId="b965cdb6-1071-4c6a-a9a3-189d53a950d4" ma:anchorId="00000000-0000-0000-0000-000000000000" ma:open="false" ma:isKeyword="false">
      <xsd:complexType>
        <xsd:sequence>
          <xsd:element ref="pc:Terms" minOccurs="0" maxOccurs="1"/>
        </xsd:sequence>
      </xsd:complexType>
    </xsd:element>
    <xsd:element name="h00e4aaaf4624e24a7df7f06faa038c6" ma:index="18" nillable="true" ma:taxonomy="true" ma:internalName="h00e4aaaf4624e24a7df7f06faa038c6" ma:taxonomyFieldName="ADBDocumentLanguage" ma:displayName="Document Language" ma:fieldId="{100e4aaa-f462-4e24-a7df-7f06faa038c6}" ma:sspId="115af50e-efb3-4a0e-b425-875ff625e09e" ma:termSetId="fdf74959-6eb2-4689-a0fc-b9e1ab230b09" ma:anchorId="00000000-0000-0000-0000-000000000000" ma:open="false" ma:isKeyword="false">
      <xsd:complexType>
        <xsd:sequence>
          <xsd:element ref="pc:Terms" minOccurs="0" maxOccurs="1"/>
        </xsd:sequence>
      </xsd:complexType>
    </xsd:element>
    <xsd:element name="k985dbdc596c44d7acaf8184f33920f0" ma:index="20" nillable="true" ma:taxonomy="true" ma:internalName="k985dbdc596c44d7acaf8184f33920f0" ma:taxonomyFieldName="ADBCountry" ma:displayName="Country" ma:default="" ma:fieldId="{4985dbdc-596c-44d7-acaf-8184f33920f0}" ma:sspId="115af50e-efb3-4a0e-b425-875ff625e09e" ma:termSetId="169202c7-46da-431e-ac86-348c41a1f49b" ma:anchorId="00000000-0000-0000-0000-000000000000" ma:open="false" ma:isKeyword="false">
      <xsd:complexType>
        <xsd:sequence>
          <xsd:element ref="pc:Terms" minOccurs="0" maxOccurs="1"/>
        </xsd:sequence>
      </xsd:complexType>
    </xsd:element>
    <xsd:element name="a37ff23a602146d4934a49238d370ca5" ma:index="21" nillable="true" ma:taxonomy="true" ma:internalName="a37ff23a602146d4934a49238d370ca5" ma:taxonomyFieldName="ADBDocumentType" ma:displayName="ADBI Document Type" ma:default="" ma:fieldId="{a37ff23a-6021-46d4-934a-49238d370ca5}" ma:sspId="115af50e-efb3-4a0e-b425-875ff625e09e" ma:termSetId="ebf26521-a829-4b24-b73e-5e500b1bc1db" ma:anchorId="00000000-0000-0000-0000-000000000000" ma:open="false" ma:isKeyword="false">
      <xsd:complexType>
        <xsd:sequence>
          <xsd:element ref="pc:Terms" minOccurs="0" maxOccurs="1"/>
        </xsd:sequence>
      </xsd:complexType>
    </xsd:element>
    <xsd:element name="TaxCatchAllLabel" ma:index="22" nillable="true" ma:displayName="Taxonomy Catch All Column1" ma:hidden="true" ma:list="{c45b8778-22f6-4c75-b51d-7d22ccbc47b0}" ma:internalName="TaxCatchAllLabel" ma:readOnly="true" ma:showField="CatchAllDataLabel" ma:web="4e7ec2fa-309d-4beb-8598-7078e5b72d96">
      <xsd:complexType>
        <xsd:complexContent>
          <xsd:extension base="dms:MultiChoiceLookup">
            <xsd:sequence>
              <xsd:element name="Value" type="dms:Lookup" maxOccurs="unbounded" minOccurs="0" nillable="true"/>
            </xsd:sequence>
          </xsd:extension>
        </xsd:complexContent>
      </xsd:complexType>
    </xsd:element>
    <xsd:element name="TaxCatchAll" ma:index="23" nillable="true" ma:displayName="Taxonomy Catch All Column" ma:hidden="true" ma:list="{c45b8778-22f6-4c75-b51d-7d22ccbc47b0}" ma:internalName="TaxCatchAll" ma:showField="CatchAllData" ma:web="4e7ec2fa-309d-4beb-8598-7078e5b72d96">
      <xsd:complexType>
        <xsd:complexContent>
          <xsd:extension base="dms:MultiChoiceLookup">
            <xsd:sequence>
              <xsd:element name="Value" type="dms:Lookup" maxOccurs="unbounded" minOccurs="0" nillable="true"/>
            </xsd:sequence>
          </xsd:extension>
        </xsd:complexContent>
      </xsd:complexType>
    </xsd:element>
    <xsd:element name="d01a0ce1b141461dbfb235a3ab729a2c" ma:index="24" nillable="true" ma:taxonomy="true" ma:internalName="d01a0ce1b141461dbfb235a3ab729a2c" ma:taxonomyFieldName="ADBSector" ma:displayName="Sector" ma:readOnly="false" ma:default="" ma:fieldId="{d01a0ce1-b141-461d-bfb2-35a3ab729a2c}" ma:sspId="115af50e-efb3-4a0e-b425-875ff625e09e" ma:termSetId="bae01210-cdc5-4479-86d7-616c28c0a9b3" ma:anchorId="00000000-0000-0000-0000-000000000000" ma:open="false" ma:isKeyword="false">
      <xsd:complexType>
        <xsd:sequence>
          <xsd:element ref="pc:Terms" minOccurs="0" maxOccurs="1"/>
        </xsd:sequence>
      </xsd:complexType>
    </xsd:element>
    <xsd:element name="p030e467f78f45b4ae8f7e2c17ea4d82" ma:index="28" nillable="true" ma:taxonomy="true" ma:internalName="p030e467f78f45b4ae8f7e2c17ea4d82" ma:taxonomyFieldName="ADBDocumentSecurity" ma:displayName="Document Security" ma:readOnly="false" ma:default="" ma:fieldId="{9030e467-f78f-45b4-ae8f-7e2c17ea4d82}" ma:sspId="115af50e-efb3-4a0e-b425-875ff625e09e" ma:termSetId="9b0b4686-afa9-4a02-bc15-8fbc99f17210" ma:anchorId="00000000-0000-0000-0000-000000000000" ma:open="false" ma:isKeyword="false">
      <xsd:complexType>
        <xsd:sequence>
          <xsd:element ref="pc:Terms" minOccurs="0" maxOccurs="1"/>
        </xsd:sequence>
      </xsd:complexType>
    </xsd:element>
    <xsd:element name="j78542b1fffc4a1c84659474212e3133" ma:index="29" nillable="true" ma:taxonomy="true" ma:internalName="j78542b1fffc4a1c84659474212e3133" ma:taxonomyFieldName="ADBContentGroup" ma:displayName="Content Group" ma:readOnly="false" ma:default="3;#ADBI|6ab333e4-840e-4a36-ad3a-4369eaad4122" ma:fieldId="{378542b1-fffc-4a1c-8465-9474212e3133}" ma:taxonomyMulti="true" ma:sspId="115af50e-efb3-4a0e-b425-875ff625e09e" ma:termSetId="2a9ffbee-93a5-418b-bcdb-8d6817936e6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a5ed600-cbe9-400a-9ffc-1cb3d16f7ff8"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AutoTags" ma:index="33" nillable="true" ma:displayName="Tags" ma:internalName="MediaServiceAutoTags"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EventHashCode" ma:index="35" nillable="true" ma:displayName="MediaServiceEventHashCode" ma:hidden="true" ma:internalName="MediaServiceEventHashCode" ma:readOnly="true">
      <xsd:simpleType>
        <xsd:restriction base="dms:Text"/>
      </xsd:simpleType>
    </xsd:element>
    <xsd:element name="MediaServiceOCR" ma:index="36" nillable="true" ma:displayName="Extracted Text" ma:internalName="MediaServiceOCR" ma:readOnly="true">
      <xsd:simpleType>
        <xsd:restriction base="dms:Note">
          <xsd:maxLength value="255"/>
        </xsd:restriction>
      </xsd:simpleType>
    </xsd:element>
    <xsd:element name="MediaServiceDateTaken" ma:index="37" nillable="true" ma:displayName="MediaServiceDateTaken" ma:hidden="true" ma:internalName="MediaServiceDateTaken" ma:readOnly="true">
      <xsd:simpleType>
        <xsd:restriction base="dms:Text"/>
      </xsd:simpleType>
    </xsd:element>
    <xsd:element name="MediaServiceLocation" ma:index="3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e7ec2fa-309d-4beb-8598-7078e5b72d96" elementFormDefault="qualified">
    <xsd:import namespace="http://schemas.microsoft.com/office/2006/documentManagement/types"/>
    <xsd:import namespace="http://schemas.microsoft.com/office/infopath/2007/PartnerControls"/>
    <xsd:element name="SharedWithUsers" ma:index="3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5"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33baf70b-9d20-46e6-a2d2-5b92398ba0bc" ContentTypeId="0x0101008911345A3DAEDD4C94E405931CFDF635"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j78542b1fffc4a1c84659474212e3133 xmlns="c1fdd505-2570-46c2-bd04-3e0f2d874cf5">
      <Terms xmlns="http://schemas.microsoft.com/office/infopath/2007/PartnerControls">
        <TermInfo xmlns="http://schemas.microsoft.com/office/infopath/2007/PartnerControls">
          <TermName xmlns="http://schemas.microsoft.com/office/infopath/2007/PartnerControls">ADBI</TermName>
          <TermId xmlns="http://schemas.microsoft.com/office/infopath/2007/PartnerControls">6ab333e4-840e-4a36-ad3a-4369eaad4122</TermId>
        </TermInfo>
      </Terms>
    </j78542b1fffc4a1c84659474212e3133>
    <d61536b25a8a4fedb48bb564279be82a xmlns="c1fdd505-2570-46c2-bd04-3e0f2d874cf5">
      <Terms xmlns="http://schemas.microsoft.com/office/infopath/2007/PartnerControls">
        <TermInfo xmlns="http://schemas.microsoft.com/office/infopath/2007/PartnerControls">
          <TermName xmlns="http://schemas.microsoft.com/office/infopath/2007/PartnerControls">ADBI</TermName>
          <TermId xmlns="http://schemas.microsoft.com/office/infopath/2007/PartnerControls">6ab333e4-840e-4a36-ad3a-4369eaad4122</TermId>
        </TermInfo>
      </Terms>
    </d61536b25a8a4fedb48bb564279be82a>
    <TaxCatchAll xmlns="c1fdd505-2570-46c2-bd04-3e0f2d874cf5">
      <Value>4</Value>
      <Value>3</Value>
    </TaxCatchAll>
    <ADBDocumentDate xmlns="c1fdd505-2570-46c2-bd04-3e0f2d874cf5" xsi:nil="true"/>
    <ADBMonth xmlns="c1fdd505-2570-46c2-bd04-3e0f2d874cf5" xsi:nil="true"/>
    <a37ff23a602146d4934a49238d370ca5 xmlns="c1fdd505-2570-46c2-bd04-3e0f2d874cf5">
      <Terms xmlns="http://schemas.microsoft.com/office/infopath/2007/PartnerControls"/>
    </a37ff23a602146d4934a49238d370ca5>
    <ADBYear xmlns="c1fdd505-2570-46c2-bd04-3e0f2d874cf5" xsi:nil="true"/>
    <ADBAuthors xmlns="c1fdd505-2570-46c2-bd04-3e0f2d874cf5">
      <UserInfo>
        <DisplayName/>
        <AccountId xsi:nil="true"/>
        <AccountType/>
      </UserInfo>
    </ADBAuthors>
    <p030e467f78f45b4ae8f7e2c17ea4d82 xmlns="c1fdd505-2570-46c2-bd04-3e0f2d874cf5">
      <Terms xmlns="http://schemas.microsoft.com/office/infopath/2007/PartnerControls"/>
    </p030e467f78f45b4ae8f7e2c17ea4d82>
    <k985dbdc596c44d7acaf8184f33920f0 xmlns="c1fdd505-2570-46c2-bd04-3e0f2d874cf5">
      <Terms xmlns="http://schemas.microsoft.com/office/infopath/2007/PartnerControls"/>
    </k985dbdc596c44d7acaf8184f33920f0>
    <ADBSourceLink xmlns="c1fdd505-2570-46c2-bd04-3e0f2d874cf5">
      <Url xsi:nil="true"/>
      <Description xsi:nil="true"/>
    </ADBSourceLink>
    <h00e4aaaf4624e24a7df7f06faa038c6 xmlns="c1fdd505-2570-46c2-bd04-3e0f2d874cf5">
      <Terms xmlns="http://schemas.microsoft.com/office/infopath/2007/PartnerControls"/>
    </h00e4aaaf4624e24a7df7f06faa038c6>
    <ADBDocumentTypeValue xmlns="c1fdd505-2570-46c2-bd04-3e0f2d874cf5" xsi:nil="true"/>
    <d01a0ce1b141461dbfb235a3ab729a2c xmlns="c1fdd505-2570-46c2-bd04-3e0f2d874cf5">
      <Terms xmlns="http://schemas.microsoft.com/office/infopath/2007/PartnerControls"/>
    </d01a0ce1b141461dbfb235a3ab729a2c>
    <ADBCirculatedLink xmlns="c1fdd505-2570-46c2-bd04-3e0f2d874cf5">
      <Url xsi:nil="true"/>
      <Description xsi:nil="true"/>
    </ADBCirculatedLink>
  </documentManagement>
</p:properties>
</file>

<file path=customXml/itemProps1.xml><?xml version="1.0" encoding="utf-8"?>
<ds:datastoreItem xmlns:ds="http://schemas.openxmlformats.org/officeDocument/2006/customXml" ds:itemID="{3613408C-AB5B-4BD5-BF04-FD294C84AB28}"/>
</file>

<file path=customXml/itemProps2.xml><?xml version="1.0" encoding="utf-8"?>
<ds:datastoreItem xmlns:ds="http://schemas.openxmlformats.org/officeDocument/2006/customXml" ds:itemID="{E581EC1D-3DE1-4A10-9904-D7ACBC16C47A}"/>
</file>

<file path=customXml/itemProps3.xml><?xml version="1.0" encoding="utf-8"?>
<ds:datastoreItem xmlns:ds="http://schemas.openxmlformats.org/officeDocument/2006/customXml" ds:itemID="{A933FF48-B815-48E2-B291-998ADACF136A}"/>
</file>

<file path=customXml/itemProps4.xml><?xml version="1.0" encoding="utf-8"?>
<ds:datastoreItem xmlns:ds="http://schemas.openxmlformats.org/officeDocument/2006/customXml" ds:itemID="{32E4F5C2-610E-40FD-A072-8D06D852F9EB}"/>
</file>

<file path=docProps/app.xml><?xml version="1.0" encoding="utf-8"?>
<Properties xmlns="http://schemas.openxmlformats.org/officeDocument/2006/extended-properties" xmlns:vt="http://schemas.openxmlformats.org/officeDocument/2006/docPropsVTypes">
  <Template>Gallery</Template>
  <TotalTime>1225</TotalTime>
  <Words>4702</Words>
  <Application>Microsoft Office PowerPoint</Application>
  <PresentationFormat>Widescreen</PresentationFormat>
  <Paragraphs>380</Paragraphs>
  <Slides>52</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Gill Sans MT</vt:lpstr>
      <vt:lpstr>Times New Roman</vt:lpstr>
      <vt:lpstr>Gallery</vt:lpstr>
      <vt:lpstr>   Thailand and Malaysia’s Incentive and Regulatory Design for SOE Performance  </vt:lpstr>
      <vt:lpstr>Outlines of paper presentation</vt:lpstr>
      <vt:lpstr>1.Incentives for SOE Performance </vt:lpstr>
      <vt:lpstr>1.Incentives for SOE Performance </vt:lpstr>
      <vt:lpstr>2. Regulatory design</vt:lpstr>
      <vt:lpstr>Regulatory design before the commercialisation/or privatization </vt:lpstr>
      <vt:lpstr>Regulatory design for commercialisation and/or privatization  </vt:lpstr>
      <vt:lpstr>Regulatory design after the commercialisation and/or privatization  </vt:lpstr>
      <vt:lpstr>Thailand experience </vt:lpstr>
      <vt:lpstr>Privatisation and liberalization policy in Thailand</vt:lpstr>
      <vt:lpstr>Privatisation and liberalization policy in Thailand</vt:lpstr>
      <vt:lpstr>Privatisation and liberalization policy in Thailand</vt:lpstr>
      <vt:lpstr>Privatisation and liberalization policy in Thailand</vt:lpstr>
      <vt:lpstr>Privatisation and liberalization policy in Thailand</vt:lpstr>
      <vt:lpstr>Privatisation and liberalization policy in Thailand</vt:lpstr>
      <vt:lpstr>Privatisation and liberalization policy in Thailand</vt:lpstr>
      <vt:lpstr>Privatisation and liberalization policy in Thailand</vt:lpstr>
      <vt:lpstr>Privatisation and liberalization policy in Thailand</vt:lpstr>
      <vt:lpstr>Privatisation and liberalization policy in Thailand</vt:lpstr>
      <vt:lpstr>PowerPoint Presentation</vt:lpstr>
      <vt:lpstr>Thailand experience </vt:lpstr>
      <vt:lpstr>Liberalisation and Privatization - Energy </vt:lpstr>
      <vt:lpstr>PowerPoint Presentation</vt:lpstr>
      <vt:lpstr>PowerPoint Presentation</vt:lpstr>
      <vt:lpstr>Liberalisation and Privatization- Telecommunication </vt:lpstr>
      <vt:lpstr>PowerPoint Presentation</vt:lpstr>
      <vt:lpstr>PowerPoint Presentation</vt:lpstr>
      <vt:lpstr>Liberalisation and Privatization- Airline </vt:lpstr>
      <vt:lpstr>PowerPoint Presentation</vt:lpstr>
      <vt:lpstr>PowerPoint Presentation</vt:lpstr>
      <vt:lpstr>PowerPoint Presentation</vt:lpstr>
      <vt:lpstr>Privatisation and liberalization policy in Malaysia</vt:lpstr>
      <vt:lpstr>Privatisation and liberalization policy in Malaysia</vt:lpstr>
      <vt:lpstr>Privatisation and liberalization policy in Malaysia</vt:lpstr>
      <vt:lpstr>Privatisation and liberalization policy in Malaysia</vt:lpstr>
      <vt:lpstr>Privatisation and liberalization policy in Malaysia</vt:lpstr>
      <vt:lpstr>Privatisation and liberalization policy in Malaysia</vt:lpstr>
      <vt:lpstr>PowerPoint Presentation</vt:lpstr>
      <vt:lpstr>Malaysia Experience </vt:lpstr>
      <vt:lpstr>Liberalisation and Privatization - Energy </vt:lpstr>
      <vt:lpstr>PowerPoint Presentation</vt:lpstr>
      <vt:lpstr>PowerPoint Presentation</vt:lpstr>
      <vt:lpstr>Liberalisation and Privatization- Airlines</vt:lpstr>
      <vt:lpstr>PowerPoint Presentation</vt:lpstr>
      <vt:lpstr>Liberalisation and Privatization- Telecommunication</vt:lpstr>
      <vt:lpstr>Liberalisation and Privatization- Telecommunication</vt:lpstr>
      <vt:lpstr>Liberalisation and Privatization- Telecommunication</vt:lpstr>
      <vt:lpstr>Liberalisation and Privatization- Telecommunication</vt:lpstr>
      <vt:lpstr>Khazanah Nasional Berhad- Governemnt Investment Fund</vt:lpstr>
      <vt:lpstr>Conclusion</vt:lpstr>
      <vt:lpstr>Reference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LENOVO</cp:lastModifiedBy>
  <cp:revision>121</cp:revision>
  <dcterms:created xsi:type="dcterms:W3CDTF">2018-05-01T02:08:19Z</dcterms:created>
  <dcterms:modified xsi:type="dcterms:W3CDTF">2019-09-02T03:24:18Z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0x0101008911345A3DAEDD4C94E405931CFDF6350033D673C305808F4AABEA758816CC96B50065B1EC63CC81B840B3FB28080B05EDF6</vt:lpwstr>
  </property>
  <property fmtid="{D5CDD505-2E9C-101B-9397-08002B2CF9AE}" pid="3" name="ADBDepartmentOwner">
    <vt:lpwstr>4;#ADBI|6ab333e4-840e-4a36-ad3a-4369eaad4122</vt:lpwstr>
  </property>
  <property fmtid="{D5CDD505-2E9C-101B-9397-08002B2CF9AE}" pid="4" name="ADBContentGroup">
    <vt:lpwstr>3;#ADBI|6ab333e4-840e-4a36-ad3a-4369eaad4122</vt:lpwstr>
  </property>
</Properties>
</file>