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61" r:id="rId1"/>
  </p:sldMasterIdLst>
  <p:notesMasterIdLst>
    <p:notesMasterId r:id="rId16"/>
  </p:notesMasterIdLst>
  <p:sldIdLst>
    <p:sldId id="296" r:id="rId2"/>
    <p:sldId id="378" r:id="rId3"/>
    <p:sldId id="376" r:id="rId4"/>
    <p:sldId id="398" r:id="rId5"/>
    <p:sldId id="391" r:id="rId6"/>
    <p:sldId id="387" r:id="rId7"/>
    <p:sldId id="382" r:id="rId8"/>
    <p:sldId id="394" r:id="rId9"/>
    <p:sldId id="395" r:id="rId10"/>
    <p:sldId id="389" r:id="rId11"/>
    <p:sldId id="399" r:id="rId12"/>
    <p:sldId id="411" r:id="rId13"/>
    <p:sldId id="385" r:id="rId14"/>
    <p:sldId id="412" r:id="rId15"/>
  </p:sldIdLst>
  <p:sldSz cx="9144000" cy="6858000" type="screen4x3"/>
  <p:notesSz cx="6805613" cy="99441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6" autoAdjust="0"/>
    <p:restoredTop sz="69452" autoAdjust="0"/>
  </p:normalViewPr>
  <p:slideViewPr>
    <p:cSldViewPr>
      <p:cViewPr varScale="1">
        <p:scale>
          <a:sx n="52" d="100"/>
          <a:sy n="52" d="100"/>
        </p:scale>
        <p:origin x="1253" y="43"/>
      </p:cViewPr>
      <p:guideLst>
        <p:guide orient="horz" pos="2160"/>
        <p:guide pos="2880"/>
      </p:guideLst>
    </p:cSldViewPr>
  </p:slideViewPr>
  <p:outlineViewPr>
    <p:cViewPr>
      <p:scale>
        <a:sx n="33" d="100"/>
        <a:sy n="33" d="100"/>
      </p:scale>
      <p:origin x="0" y="14274"/>
    </p:cViewPr>
  </p:outlineViewPr>
  <p:notesTextViewPr>
    <p:cViewPr>
      <p:scale>
        <a:sx n="300" d="100"/>
        <a:sy n="3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997" cy="496967"/>
          </a:xfrm>
          <a:prstGeom prst="rect">
            <a:avLst/>
          </a:prstGeom>
        </p:spPr>
        <p:txBody>
          <a:bodyPr vert="horz" lIns="91787" tIns="45894" rIns="91787" bIns="45894" rtlCol="0"/>
          <a:lstStyle>
            <a:lvl1pPr algn="l" eaLnBrk="0" hangingPunct="0">
              <a:defRPr sz="1200">
                <a:latin typeface="Times New Roman" pitchFamily="18" charset="0"/>
                <a:cs typeface="+mn-cs"/>
              </a:defRPr>
            </a:lvl1pPr>
          </a:lstStyle>
          <a:p>
            <a:pPr>
              <a:defRPr/>
            </a:pPr>
            <a:endParaRPr lang="en-US"/>
          </a:p>
        </p:txBody>
      </p:sp>
      <p:sp>
        <p:nvSpPr>
          <p:cNvPr id="3" name="Date Placeholder 2"/>
          <p:cNvSpPr>
            <a:spLocks noGrp="1"/>
          </p:cNvSpPr>
          <p:nvPr>
            <p:ph type="dt" idx="1"/>
          </p:nvPr>
        </p:nvSpPr>
        <p:spPr>
          <a:xfrm>
            <a:off x="3854029" y="0"/>
            <a:ext cx="2949997" cy="496967"/>
          </a:xfrm>
          <a:prstGeom prst="rect">
            <a:avLst/>
          </a:prstGeom>
        </p:spPr>
        <p:txBody>
          <a:bodyPr vert="horz" lIns="91787" tIns="45894" rIns="91787" bIns="45894" rtlCol="0"/>
          <a:lstStyle>
            <a:lvl1pPr algn="r" eaLnBrk="0" hangingPunct="0">
              <a:defRPr sz="1200">
                <a:latin typeface="Times New Roman" pitchFamily="18" charset="0"/>
                <a:cs typeface="+mn-cs"/>
              </a:defRPr>
            </a:lvl1pPr>
          </a:lstStyle>
          <a:p>
            <a:pPr>
              <a:defRPr/>
            </a:pPr>
            <a:fld id="{303AEB06-51C3-46E9-8BE6-01A3864E753A}" type="datetimeFigureOut">
              <a:rPr lang="en-US"/>
              <a:pPr>
                <a:defRPr/>
              </a:pPr>
              <a:t>9/25/2019</a:t>
            </a:fld>
            <a:endParaRPr lang="en-US"/>
          </a:p>
        </p:txBody>
      </p:sp>
      <p:sp>
        <p:nvSpPr>
          <p:cNvPr id="4" name="Slide Image Placeholder 3"/>
          <p:cNvSpPr>
            <a:spLocks noGrp="1" noRot="1" noChangeAspect="1"/>
          </p:cNvSpPr>
          <p:nvPr>
            <p:ph type="sldImg" idx="2"/>
          </p:nvPr>
        </p:nvSpPr>
        <p:spPr>
          <a:xfrm>
            <a:off x="917575" y="744538"/>
            <a:ext cx="4970463" cy="3729037"/>
          </a:xfrm>
          <a:prstGeom prst="rect">
            <a:avLst/>
          </a:prstGeom>
          <a:noFill/>
          <a:ln w="12700">
            <a:solidFill>
              <a:prstClr val="black"/>
            </a:solidFill>
          </a:ln>
        </p:spPr>
        <p:txBody>
          <a:bodyPr vert="horz" lIns="91787" tIns="45894" rIns="91787" bIns="45894" rtlCol="0" anchor="ctr"/>
          <a:lstStyle/>
          <a:p>
            <a:pPr lvl="0"/>
            <a:endParaRPr lang="en-US" noProof="0" smtClean="0"/>
          </a:p>
        </p:txBody>
      </p:sp>
      <p:sp>
        <p:nvSpPr>
          <p:cNvPr id="5" name="Notes Placeholder 4"/>
          <p:cNvSpPr>
            <a:spLocks noGrp="1"/>
          </p:cNvSpPr>
          <p:nvPr>
            <p:ph type="body" sz="quarter" idx="3"/>
          </p:nvPr>
        </p:nvSpPr>
        <p:spPr>
          <a:xfrm>
            <a:off x="680403" y="4721978"/>
            <a:ext cx="5444807" cy="4477465"/>
          </a:xfrm>
          <a:prstGeom prst="rect">
            <a:avLst/>
          </a:prstGeom>
        </p:spPr>
        <p:txBody>
          <a:bodyPr vert="horz" lIns="91787" tIns="45894" rIns="91787" bIns="4589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45546"/>
            <a:ext cx="2949997" cy="496966"/>
          </a:xfrm>
          <a:prstGeom prst="rect">
            <a:avLst/>
          </a:prstGeom>
        </p:spPr>
        <p:txBody>
          <a:bodyPr vert="horz" lIns="91787" tIns="45894" rIns="91787" bIns="45894" rtlCol="0" anchor="b"/>
          <a:lstStyle>
            <a:lvl1pPr algn="l" eaLnBrk="0" hangingPunct="0">
              <a:defRPr sz="1200">
                <a:latin typeface="Times New Roman" pitchFamily="18" charset="0"/>
                <a:cs typeface="+mn-cs"/>
              </a:defRPr>
            </a:lvl1pPr>
          </a:lstStyle>
          <a:p>
            <a:pPr>
              <a:defRPr/>
            </a:pPr>
            <a:endParaRPr lang="en-US"/>
          </a:p>
        </p:txBody>
      </p:sp>
      <p:sp>
        <p:nvSpPr>
          <p:cNvPr id="7" name="Slide Number Placeholder 6"/>
          <p:cNvSpPr>
            <a:spLocks noGrp="1"/>
          </p:cNvSpPr>
          <p:nvPr>
            <p:ph type="sldNum" sz="quarter" idx="5"/>
          </p:nvPr>
        </p:nvSpPr>
        <p:spPr>
          <a:xfrm>
            <a:off x="3854029" y="9445546"/>
            <a:ext cx="2949997" cy="496966"/>
          </a:xfrm>
          <a:prstGeom prst="rect">
            <a:avLst/>
          </a:prstGeom>
        </p:spPr>
        <p:txBody>
          <a:bodyPr vert="horz" lIns="91787" tIns="45894" rIns="91787" bIns="45894" rtlCol="0" anchor="b"/>
          <a:lstStyle>
            <a:lvl1pPr algn="r" eaLnBrk="0" hangingPunct="0">
              <a:defRPr sz="1200">
                <a:latin typeface="Times New Roman" pitchFamily="18" charset="0"/>
                <a:cs typeface="+mn-cs"/>
              </a:defRPr>
            </a:lvl1pPr>
          </a:lstStyle>
          <a:p>
            <a:pPr>
              <a:defRPr/>
            </a:pPr>
            <a:fld id="{57AE9466-1B59-4F8F-A2B4-BF2AA937E5B4}" type="slidenum">
              <a:rPr lang="en-US"/>
              <a:pPr>
                <a:defRPr/>
              </a:pPr>
              <a:t>‹#›</a:t>
            </a:fld>
            <a:endParaRPr lang="en-US"/>
          </a:p>
        </p:txBody>
      </p:sp>
    </p:spTree>
    <p:extLst>
      <p:ext uri="{BB962C8B-B14F-4D97-AF65-F5344CB8AC3E}">
        <p14:creationId xmlns:p14="http://schemas.microsoft.com/office/powerpoint/2010/main" val="3156265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dirty="0"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9CF19D2-9945-459E-8AC4-D91792A62C1F}"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pPr>
            <a:endParaRPr lang="en-US" dirty="0" smtClean="0"/>
          </a:p>
        </p:txBody>
      </p:sp>
      <p:sp>
        <p:nvSpPr>
          <p:cNvPr id="10244" name="Slide Number Placeholder 3"/>
          <p:cNvSpPr txBox="1">
            <a:spLocks noGrp="1"/>
          </p:cNvSpPr>
          <p:nvPr/>
        </p:nvSpPr>
        <p:spPr bwMode="auto">
          <a:xfrm>
            <a:off x="3854029" y="9445546"/>
            <a:ext cx="2949997" cy="496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781" tIns="45890" rIns="91781" bIns="45890" anchor="b"/>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fld id="{AAE00218-011F-490F-B824-F7EE7B6EA43A}" type="slidenum">
              <a:rPr lang="en-US" sz="1200"/>
              <a:pPr algn="r"/>
              <a:t>10</a:t>
            </a:fld>
            <a:endParaRPr lang="en-US" sz="1200"/>
          </a:p>
        </p:txBody>
      </p:sp>
    </p:spTree>
    <p:extLst>
      <p:ext uri="{BB962C8B-B14F-4D97-AF65-F5344CB8AC3E}">
        <p14:creationId xmlns:p14="http://schemas.microsoft.com/office/powerpoint/2010/main" val="17890008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11</a:t>
            </a:fld>
            <a:endParaRPr lang="en-US"/>
          </a:p>
        </p:txBody>
      </p:sp>
    </p:spTree>
    <p:extLst>
      <p:ext uri="{BB962C8B-B14F-4D97-AF65-F5344CB8AC3E}">
        <p14:creationId xmlns:p14="http://schemas.microsoft.com/office/powerpoint/2010/main" val="4761801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12</a:t>
            </a:fld>
            <a:endParaRPr lang="en-US"/>
          </a:p>
        </p:txBody>
      </p:sp>
    </p:spTree>
    <p:extLst>
      <p:ext uri="{BB962C8B-B14F-4D97-AF65-F5344CB8AC3E}">
        <p14:creationId xmlns:p14="http://schemas.microsoft.com/office/powerpoint/2010/main" val="1208651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13</a:t>
            </a:fld>
            <a:endParaRPr lang="en-US"/>
          </a:p>
        </p:txBody>
      </p:sp>
    </p:spTree>
    <p:extLst>
      <p:ext uri="{BB962C8B-B14F-4D97-AF65-F5344CB8AC3E}">
        <p14:creationId xmlns:p14="http://schemas.microsoft.com/office/powerpoint/2010/main" val="11263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2</a:t>
            </a:fld>
            <a:endParaRPr lang="en-US"/>
          </a:p>
        </p:txBody>
      </p:sp>
    </p:spTree>
    <p:extLst>
      <p:ext uri="{BB962C8B-B14F-4D97-AF65-F5344CB8AC3E}">
        <p14:creationId xmlns:p14="http://schemas.microsoft.com/office/powerpoint/2010/main" val="1372359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startAt="4"/>
            </a:pPr>
            <a:endParaRPr lang="en-GB" dirty="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3</a:t>
            </a:fld>
            <a:endParaRPr lang="en-US"/>
          </a:p>
        </p:txBody>
      </p:sp>
    </p:spTree>
    <p:extLst>
      <p:ext uri="{BB962C8B-B14F-4D97-AF65-F5344CB8AC3E}">
        <p14:creationId xmlns:p14="http://schemas.microsoft.com/office/powerpoint/2010/main" val="115170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startAt="4"/>
            </a:pPr>
            <a:endParaRPr lang="en-GB" dirty="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4</a:t>
            </a:fld>
            <a:endParaRPr lang="en-US"/>
          </a:p>
        </p:txBody>
      </p:sp>
    </p:spTree>
    <p:extLst>
      <p:ext uri="{BB962C8B-B14F-4D97-AF65-F5344CB8AC3E}">
        <p14:creationId xmlns:p14="http://schemas.microsoft.com/office/powerpoint/2010/main" val="612062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5</a:t>
            </a:fld>
            <a:endParaRPr lang="en-US"/>
          </a:p>
        </p:txBody>
      </p:sp>
    </p:spTree>
    <p:extLst>
      <p:ext uri="{BB962C8B-B14F-4D97-AF65-F5344CB8AC3E}">
        <p14:creationId xmlns:p14="http://schemas.microsoft.com/office/powerpoint/2010/main" val="3791817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6</a:t>
            </a:fld>
            <a:endParaRPr lang="en-US"/>
          </a:p>
        </p:txBody>
      </p:sp>
    </p:spTree>
    <p:extLst>
      <p:ext uri="{BB962C8B-B14F-4D97-AF65-F5344CB8AC3E}">
        <p14:creationId xmlns:p14="http://schemas.microsoft.com/office/powerpoint/2010/main" val="4790465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7</a:t>
            </a:fld>
            <a:endParaRPr lang="en-US"/>
          </a:p>
        </p:txBody>
      </p:sp>
    </p:spTree>
    <p:extLst>
      <p:ext uri="{BB962C8B-B14F-4D97-AF65-F5344CB8AC3E}">
        <p14:creationId xmlns:p14="http://schemas.microsoft.com/office/powerpoint/2010/main" val="277774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8</a:t>
            </a:fld>
            <a:endParaRPr lang="en-US"/>
          </a:p>
        </p:txBody>
      </p:sp>
    </p:spTree>
    <p:extLst>
      <p:ext uri="{BB962C8B-B14F-4D97-AF65-F5344CB8AC3E}">
        <p14:creationId xmlns:p14="http://schemas.microsoft.com/office/powerpoint/2010/main" val="715725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pPr>
              <a:defRPr/>
            </a:pPr>
            <a:fld id="{57AE9466-1B59-4F8F-A2B4-BF2AA937E5B4}" type="slidenum">
              <a:rPr lang="en-US" smtClean="0"/>
              <a:pPr>
                <a:defRPr/>
              </a:pPr>
              <a:t>9</a:t>
            </a:fld>
            <a:endParaRPr lang="en-US"/>
          </a:p>
        </p:txBody>
      </p:sp>
    </p:spTree>
    <p:extLst>
      <p:ext uri="{BB962C8B-B14F-4D97-AF65-F5344CB8AC3E}">
        <p14:creationId xmlns:p14="http://schemas.microsoft.com/office/powerpoint/2010/main" val="7685655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000" y="6001200"/>
            <a:ext cx="17424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smtClean="0"/>
              <a:t>CLIQUEZ POUR MODIFIER LE TITRE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pPr>
              <a:defRPr/>
            </a:pPr>
            <a:endParaRPr lang="en-GB"/>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pPr>
              <a:defRPr/>
            </a:pP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smtClean="0"/>
              <a:t>Cliquez pour modifier les styles du texte du masque</a:t>
            </a:r>
            <a:endParaRPr lang="en-US" dirty="0" smtClean="0"/>
          </a:p>
          <a:p>
            <a:pPr lvl="1" eaLnBrk="1" latinLnBrk="0" hangingPunct="1"/>
            <a:r>
              <a:rPr lang="en-US" dirty="0" err="1" smtClean="0"/>
              <a:t>Deuxième</a:t>
            </a:r>
            <a:r>
              <a:rPr lang="en-US" dirty="0" smtClean="0"/>
              <a:t> </a:t>
            </a:r>
            <a:r>
              <a:rPr lang="en-US" dirty="0" err="1" smtClean="0"/>
              <a:t>niveau</a:t>
            </a:r>
            <a:endParaRPr lang="en-US" dirty="0" smtClean="0"/>
          </a:p>
          <a:p>
            <a:pPr lvl="2" eaLnBrk="1" latinLnBrk="0" hangingPunct="1"/>
            <a:r>
              <a:rPr lang="en-US" dirty="0" err="1" smtClean="0"/>
              <a:t>Troisième</a:t>
            </a:r>
            <a:r>
              <a:rPr lang="en-US" dirty="0" smtClean="0"/>
              <a:t> </a:t>
            </a:r>
            <a:r>
              <a:rPr lang="en-US" dirty="0" err="1" smtClean="0"/>
              <a:t>niveau</a:t>
            </a:r>
            <a:endParaRPr lang="en-US" dirty="0" smtClean="0"/>
          </a:p>
          <a:p>
            <a:pPr lvl="3" eaLnBrk="1" latinLnBrk="0" hangingPunct="1"/>
            <a:r>
              <a:rPr lang="en-US" dirty="0" err="1" smtClean="0"/>
              <a:t>Quatrième</a:t>
            </a:r>
            <a:r>
              <a:rPr lang="en-US" dirty="0" smtClean="0"/>
              <a:t> </a:t>
            </a:r>
            <a:r>
              <a:rPr lang="en-US" dirty="0" err="1" smtClean="0"/>
              <a:t>niveau</a:t>
            </a:r>
            <a:endParaRPr lang="en-US" dirty="0" smtClean="0"/>
          </a:p>
          <a:p>
            <a:pPr lvl="4" eaLnBrk="1" latinLnBrk="0" hangingPunct="1"/>
            <a:r>
              <a:rPr lang="en-US" dirty="0" err="1" smtClean="0"/>
              <a:t>Cinquième</a:t>
            </a:r>
            <a:r>
              <a:rPr lang="en-US" dirty="0" smtClean="0"/>
              <a:t> </a:t>
            </a:r>
            <a:r>
              <a:rPr lang="en-US" dirty="0" err="1" smtClean="0"/>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pPr>
              <a:defRPr/>
            </a:pPr>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pPr>
              <a:defRPr/>
            </a:pPr>
            <a:endParaRPr lang="en-GB"/>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pPr>
              <a:defRPr/>
            </a:pPr>
            <a:fld id="{2B55983E-8FA6-4AEF-AB89-C69E666DB918}" type="slidenum">
              <a:rPr lang="en-GB" smtClean="0"/>
              <a:pPr>
                <a:defRPr/>
              </a:pPr>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682992"/>
            <a:ext cx="6624000" cy="1531616"/>
          </a:xfrm>
        </p:spPr>
        <p:txBody>
          <a:bodyPr anchor="ctr" anchorCtr="0">
            <a:spAutoFit/>
          </a:bodyPr>
          <a:lstStyle>
            <a:lvl1pPr algn="ctr">
              <a:lnSpc>
                <a:spcPts val="3700"/>
              </a:lnSpc>
              <a:defRPr sz="3700" b="0" i="0" cap="all" baseline="0">
                <a:solidFill>
                  <a:schemeClr val="bg1"/>
                </a:solidFill>
              </a:defRPr>
            </a:lvl1pPr>
          </a:lstStyle>
          <a:p>
            <a:r>
              <a:rPr lang="fr-FR" dirty="0" smtClean="0"/>
              <a:t>Cliquez pour modifier</a:t>
            </a:r>
            <a:br>
              <a:rPr lang="fr-FR" dirty="0" smtClean="0"/>
            </a:br>
            <a:r>
              <a:rPr lang="fr-FR" dirty="0" smtClean="0"/>
              <a:t>le titre de l'en-tête de section</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pPr>
              <a:defRPr/>
            </a:pPr>
            <a:endParaRPr lang="en-GB"/>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pPr>
              <a:defRPr/>
            </a:pPr>
            <a:endParaRPr lang="en-GB"/>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pPr>
              <a:defRPr/>
            </a:pPr>
            <a:fld id="{2B55983E-8FA6-4AEF-AB89-C69E666DB918}" type="slidenum">
              <a:rPr lang="en-GB" smtClean="0"/>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ADDC010-DDEC-4D0C-9AD1-BBC02A7BA9DB}" type="slidenum">
              <a:rPr lang="en-GB"/>
              <a:pPr>
                <a:defRPr/>
              </a:pPr>
              <a:t>‹#›</a:t>
            </a:fld>
            <a:endParaRPr lang="en-GB"/>
          </a:p>
        </p:txBody>
      </p:sp>
    </p:spTree>
    <p:extLst>
      <p:ext uri="{BB962C8B-B14F-4D97-AF65-F5344CB8AC3E}">
        <p14:creationId xmlns:p14="http://schemas.microsoft.com/office/powerpoint/2010/main" val="323335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4819B0F-427B-4CC6-A4D0-5F35A02FDB12}" type="slidenum">
              <a:rPr lang="en-GB"/>
              <a:pPr>
                <a:defRPr/>
              </a:pPr>
              <a:t>‹#›</a:t>
            </a:fld>
            <a:endParaRPr lang="en-GB"/>
          </a:p>
        </p:txBody>
      </p:sp>
    </p:spTree>
    <p:extLst>
      <p:ext uri="{BB962C8B-B14F-4D97-AF65-F5344CB8AC3E}">
        <p14:creationId xmlns:p14="http://schemas.microsoft.com/office/powerpoint/2010/main" val="4665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8"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fr-FR" dirty="0" smtClean="0"/>
              <a:t>Cliquez pour modifier les styles du texte du masque</a:t>
            </a:r>
            <a:endParaRPr kumimoji="0" lang="en-US" dirty="0" smtClean="0"/>
          </a:p>
          <a:p>
            <a:pPr lvl="1" eaLnBrk="1" latinLnBrk="0" hangingPunct="1"/>
            <a:r>
              <a:rPr kumimoji="0" lang="en-US" dirty="0" err="1" smtClean="0"/>
              <a:t>Deuxième</a:t>
            </a:r>
            <a:r>
              <a:rPr kumimoji="0" lang="en-US" dirty="0" smtClean="0"/>
              <a:t> </a:t>
            </a:r>
            <a:r>
              <a:rPr kumimoji="0" lang="en-US" dirty="0" err="1" smtClean="0"/>
              <a:t>niveau</a:t>
            </a:r>
            <a:endParaRPr kumimoji="0" lang="en-US" dirty="0" smtClean="0"/>
          </a:p>
          <a:p>
            <a:pPr lvl="2" eaLnBrk="1" latinLnBrk="0" hangingPunct="1"/>
            <a:r>
              <a:rPr kumimoji="0" lang="en-US" dirty="0" err="1" smtClean="0"/>
              <a:t>Troisième</a:t>
            </a:r>
            <a:r>
              <a:rPr kumimoji="0" lang="en-US" dirty="0" smtClean="0"/>
              <a:t> </a:t>
            </a:r>
            <a:r>
              <a:rPr kumimoji="0" lang="en-US" dirty="0" err="1" smtClean="0"/>
              <a:t>niveau</a:t>
            </a:r>
            <a:endParaRPr kumimoji="0" lang="en-US" dirty="0" smtClean="0"/>
          </a:p>
          <a:p>
            <a:pPr lvl="3" eaLnBrk="1" latinLnBrk="0" hangingPunct="1"/>
            <a:r>
              <a:rPr kumimoji="0" lang="en-US" dirty="0" err="1" smtClean="0"/>
              <a:t>Quatrième</a:t>
            </a:r>
            <a:r>
              <a:rPr kumimoji="0" lang="en-US" dirty="0" smtClean="0"/>
              <a:t> </a:t>
            </a:r>
            <a:r>
              <a:rPr kumimoji="0" lang="en-US" dirty="0" err="1" smtClean="0"/>
              <a:t>niveau</a:t>
            </a:r>
            <a:endParaRPr kumimoji="0" lang="en-US" dirty="0" smtClean="0"/>
          </a:p>
          <a:p>
            <a:pPr lvl="4" eaLnBrk="1" latinLnBrk="0" hangingPunct="1"/>
            <a:r>
              <a:rPr kumimoji="0" lang="en-US" dirty="0" err="1" smtClean="0"/>
              <a:t>Cinquième</a:t>
            </a:r>
            <a:r>
              <a:rPr kumimoji="0" lang="en-US" dirty="0" smtClean="0"/>
              <a:t> </a:t>
            </a:r>
            <a:r>
              <a:rPr kumimoji="0" lang="en-US" dirty="0" err="1" smtClean="0"/>
              <a:t>niveau</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pPr>
              <a:defRPr/>
            </a:pPr>
            <a:endParaRPr lang="en-GB"/>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pPr>
              <a:defRPr/>
            </a:pPr>
            <a:endParaRPr lang="en-GB"/>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pPr>
              <a:defRPr/>
            </a:pPr>
            <a:fld id="{2B55983E-8FA6-4AEF-AB89-C69E666DB918}" type="slidenum">
              <a:rPr lang="en-GB" smtClean="0"/>
              <a:pPr>
                <a:defRPr/>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hung-a.park@oecd.org" TargetMode="External"/><Relationship Id="rId2" Type="http://schemas.openxmlformats.org/officeDocument/2006/relationships/hyperlink" Target="http://www.oecd.org/daf/ca/soemarket.htm"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609600" y="4648200"/>
            <a:ext cx="8534400" cy="1887696"/>
          </a:xfrm>
        </p:spPr>
        <p:txBody>
          <a:bodyPr/>
          <a:lstStyle/>
          <a:p>
            <a:endParaRPr lang="en-US" sz="2000" b="1" dirty="0" smtClean="0">
              <a:solidFill>
                <a:schemeClr val="accent2"/>
              </a:solidFill>
            </a:endParaRPr>
          </a:p>
          <a:p>
            <a:r>
              <a:rPr lang="en-US" sz="1800" b="1" dirty="0" smtClean="0"/>
              <a:t>Chung-a Park</a:t>
            </a:r>
          </a:p>
          <a:p>
            <a:r>
              <a:rPr lang="en-US" sz="1800" dirty="0" smtClean="0">
                <a:solidFill>
                  <a:schemeClr val="bg1">
                    <a:lumMod val="65000"/>
                  </a:schemeClr>
                </a:solidFill>
              </a:rPr>
              <a:t>Policy Analyst/Project Manager </a:t>
            </a:r>
          </a:p>
          <a:p>
            <a:r>
              <a:rPr lang="en-US" sz="1800" dirty="0" smtClean="0">
                <a:solidFill>
                  <a:schemeClr val="bg1">
                    <a:lumMod val="65000"/>
                  </a:schemeClr>
                </a:solidFill>
              </a:rPr>
              <a:t>Corporate </a:t>
            </a:r>
            <a:r>
              <a:rPr lang="en-US" dirty="0" smtClean="0">
                <a:solidFill>
                  <a:schemeClr val="bg1">
                    <a:lumMod val="65000"/>
                  </a:schemeClr>
                </a:solidFill>
              </a:rPr>
              <a:t>Governance and Corporate Finance</a:t>
            </a:r>
            <a:r>
              <a:rPr lang="en-US" sz="1800" dirty="0" smtClean="0">
                <a:solidFill>
                  <a:schemeClr val="bg1">
                    <a:lumMod val="65000"/>
                  </a:schemeClr>
                </a:solidFill>
              </a:rPr>
              <a:t> Division, OECD  </a:t>
            </a:r>
          </a:p>
          <a:p>
            <a:endParaRPr lang="en-US" sz="1400" dirty="0" smtClean="0">
              <a:solidFill>
                <a:schemeClr val="bg1">
                  <a:lumMod val="65000"/>
                </a:schemeClr>
              </a:solidFill>
            </a:endParaRPr>
          </a:p>
          <a:p>
            <a:r>
              <a:rPr lang="en-US" sz="1400" dirty="0" smtClean="0">
                <a:solidFill>
                  <a:schemeClr val="bg1">
                    <a:lumMod val="65000"/>
                  </a:schemeClr>
                </a:solidFill>
              </a:rPr>
              <a:t/>
            </a:r>
            <a:br>
              <a:rPr lang="en-US" sz="1400" dirty="0" smtClean="0">
                <a:solidFill>
                  <a:schemeClr val="bg1">
                    <a:lumMod val="65000"/>
                  </a:schemeClr>
                </a:solidFill>
              </a:rPr>
            </a:br>
            <a:endParaRPr lang="en-US" sz="1400" dirty="0" smtClean="0">
              <a:solidFill>
                <a:schemeClr val="bg1">
                  <a:lumMod val="65000"/>
                </a:schemeClr>
              </a:solidFill>
            </a:endParaRPr>
          </a:p>
        </p:txBody>
      </p:sp>
      <p:sp>
        <p:nvSpPr>
          <p:cNvPr id="2" name="Title 1"/>
          <p:cNvSpPr>
            <a:spLocks noGrp="1"/>
          </p:cNvSpPr>
          <p:nvPr>
            <p:ph type="ctrTitle"/>
          </p:nvPr>
        </p:nvSpPr>
        <p:spPr>
          <a:xfrm>
            <a:off x="1600200" y="1752600"/>
            <a:ext cx="7166400" cy="1754326"/>
          </a:xfrm>
        </p:spPr>
        <p:txBody>
          <a:bodyPr/>
          <a:lstStyle/>
          <a:p>
            <a:pPr>
              <a:lnSpc>
                <a:spcPct val="100000"/>
              </a:lnSpc>
            </a:pPr>
            <a:r>
              <a:rPr lang="en-US" sz="1800" dirty="0" smtClean="0"/>
              <a:t>Enhancing </a:t>
            </a:r>
            <a:r>
              <a:rPr lang="en-US" sz="1800" dirty="0"/>
              <a:t>the transparency and</a:t>
            </a:r>
            <a:br>
              <a:rPr lang="en-US" sz="1800" dirty="0"/>
            </a:br>
            <a:r>
              <a:rPr lang="en-US" sz="1800" dirty="0"/>
              <a:t>accountability of state-owned enterprises</a:t>
            </a:r>
            <a:br>
              <a:rPr lang="en-US" sz="1800" dirty="0"/>
            </a:br>
            <a:r>
              <a:rPr lang="en-US" sz="1800" dirty="0"/>
              <a:t/>
            </a:r>
            <a:br>
              <a:rPr lang="en-US" sz="1800" dirty="0"/>
            </a:br>
            <a:r>
              <a:rPr lang="en-US" sz="1800" cap="small" dirty="0" smtClean="0"/>
              <a:t>Presentation given for The ADBI Workshop on Reforming State-owned enterprises in central Asia</a:t>
            </a:r>
            <a:r>
              <a:rPr lang="en-US" sz="1800" cap="small" dirty="0"/>
              <a:t>, 26 - 27 September </a:t>
            </a:r>
            <a:r>
              <a:rPr lang="en-US" sz="1800" cap="small" dirty="0" smtClean="0"/>
              <a:t>2019, Bishkek, Kyrgyz Republic </a:t>
            </a:r>
            <a:endParaRPr lang="en-MY" sz="1800" cap="small" dirty="0"/>
          </a:p>
        </p:txBody>
      </p:sp>
    </p:spTree>
  </p:cSld>
  <p:clrMapOvr>
    <a:masterClrMapping/>
  </p:clrMapOvr>
  <mc:AlternateContent xmlns:mc="http://schemas.openxmlformats.org/markup-compatibility/2006" xmlns:p14="http://schemas.microsoft.com/office/powerpoint/2010/main">
    <mc:Choice Requires="p14">
      <p:transition spd="slow" p14:dur="2000" advTm="3096"/>
    </mc:Choice>
    <mc:Fallback xmlns="">
      <p:transition spd="slow" advTm="3096"/>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p:txBody>
          <a:bodyPr/>
          <a:lstStyle/>
          <a:p>
            <a:r>
              <a:rPr lang="en-GB" sz="2400" b="1" dirty="0" smtClean="0"/>
              <a:t>Aggregate reporting practices by the surveyed Asian countries </a:t>
            </a:r>
            <a:endParaRPr lang="en-US" sz="1800" i="1" dirty="0" smtClean="0"/>
          </a:p>
        </p:txBody>
      </p:sp>
      <p:sp>
        <p:nvSpPr>
          <p:cNvPr id="4099" name="Rectangle 3"/>
          <p:cNvSpPr>
            <a:spLocks noGrp="1" noChangeArrowheads="1"/>
          </p:cNvSpPr>
          <p:nvPr>
            <p:ph type="body" idx="4294967295"/>
          </p:nvPr>
        </p:nvSpPr>
        <p:spPr>
          <a:xfrm>
            <a:off x="685800" y="1828800"/>
            <a:ext cx="7772400" cy="4419600"/>
          </a:xfrm>
        </p:spPr>
        <p:txBody>
          <a:bodyPr>
            <a:normAutofit/>
          </a:bodyPr>
          <a:lstStyle/>
          <a:p>
            <a:endParaRPr lang="en-GB" sz="4400" b="1" i="1" dirty="0" smtClean="0">
              <a:solidFill>
                <a:srgbClr val="0070C0"/>
              </a:solidFill>
            </a:endParaRPr>
          </a:p>
          <a:p>
            <a:endParaRPr lang="en-GB" sz="2000" b="1" i="1" dirty="0" smtClean="0">
              <a:solidFill>
                <a:srgbClr val="0070C0"/>
              </a:solidFill>
            </a:endParaRPr>
          </a:p>
          <a:p>
            <a:endParaRPr lang="en-US" sz="2000" b="1" i="1" dirty="0" smtClean="0">
              <a:solidFill>
                <a:srgbClr val="0070C0"/>
              </a:solidFill>
            </a:endParaRPr>
          </a:p>
          <a:p>
            <a:endParaRPr lang="en-US" sz="1800" b="1" i="1" dirty="0" smtClean="0">
              <a:solidFill>
                <a:srgbClr val="0070C0"/>
              </a:solidFill>
            </a:endParaRPr>
          </a:p>
          <a:p>
            <a:pPr>
              <a:buFont typeface="Webdings" pitchFamily="18" charset="2"/>
              <a:buNone/>
            </a:pPr>
            <a:r>
              <a:rPr lang="en-US" sz="1600" b="1" i="1" dirty="0" smtClean="0">
                <a:solidFill>
                  <a:srgbClr val="0070C0"/>
                </a:solidFill>
              </a:rPr>
              <a:t> </a:t>
            </a:r>
          </a:p>
          <a:p>
            <a:endParaRPr lang="en-US" sz="1600" dirty="0" smtClean="0"/>
          </a:p>
          <a:p>
            <a:endParaRPr lang="en-US" sz="1800" dirty="0" smtClean="0"/>
          </a:p>
        </p:txBody>
      </p:sp>
      <p:sp>
        <p:nvSpPr>
          <p:cNvPr id="4" name="Slide Number Placeholder 4"/>
          <p:cNvSpPr>
            <a:spLocks noGrp="1"/>
          </p:cNvSpPr>
          <p:nvPr>
            <p:ph type="sldNum" sz="quarter" idx="12"/>
          </p:nvPr>
        </p:nvSpPr>
        <p:spPr>
          <a:xfrm>
            <a:off x="8640000" y="6411600"/>
            <a:ext cx="342000" cy="244800"/>
          </a:xfrm>
        </p:spPr>
        <p:txBody>
          <a:bodyPr/>
          <a:lstStyle/>
          <a:p>
            <a:pPr>
              <a:defRPr/>
            </a:pPr>
            <a:fld id="{5ADDC010-DDEC-4D0C-9AD1-BBC02A7BA9DB}" type="slidenum">
              <a:rPr lang="en-GB" smtClean="0"/>
              <a:pPr>
                <a:defRPr/>
              </a:pPr>
              <a:t>10</a:t>
            </a:fld>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565402561"/>
              </p:ext>
            </p:extLst>
          </p:nvPr>
        </p:nvGraphicFramePr>
        <p:xfrm>
          <a:off x="263192" y="1224449"/>
          <a:ext cx="8576009" cy="5471837"/>
        </p:xfrm>
        <a:graphic>
          <a:graphicData uri="http://schemas.openxmlformats.org/drawingml/2006/table">
            <a:tbl>
              <a:tblPr firstRow="1" bandRow="1">
                <a:tableStyleId>{5C22544A-7EE6-4342-B048-85BDC9FD1C3A}</a:tableStyleId>
              </a:tblPr>
              <a:tblGrid>
                <a:gridCol w="956008">
                  <a:extLst>
                    <a:ext uri="{9D8B030D-6E8A-4147-A177-3AD203B41FA5}">
                      <a16:colId xmlns:a16="http://schemas.microsoft.com/office/drawing/2014/main" val="1881010008"/>
                    </a:ext>
                  </a:extLst>
                </a:gridCol>
                <a:gridCol w="380146">
                  <a:extLst>
                    <a:ext uri="{9D8B030D-6E8A-4147-A177-3AD203B41FA5}">
                      <a16:colId xmlns:a16="http://schemas.microsoft.com/office/drawing/2014/main" val="2740009187"/>
                    </a:ext>
                  </a:extLst>
                </a:gridCol>
                <a:gridCol w="583808">
                  <a:extLst>
                    <a:ext uri="{9D8B030D-6E8A-4147-A177-3AD203B41FA5}">
                      <a16:colId xmlns:a16="http://schemas.microsoft.com/office/drawing/2014/main" val="2698525835"/>
                    </a:ext>
                  </a:extLst>
                </a:gridCol>
                <a:gridCol w="788646">
                  <a:extLst>
                    <a:ext uri="{9D8B030D-6E8A-4147-A177-3AD203B41FA5}">
                      <a16:colId xmlns:a16="http://schemas.microsoft.com/office/drawing/2014/main" val="4193898796"/>
                    </a:ext>
                  </a:extLst>
                </a:gridCol>
                <a:gridCol w="530132">
                  <a:extLst>
                    <a:ext uri="{9D8B030D-6E8A-4147-A177-3AD203B41FA5}">
                      <a16:colId xmlns:a16="http://schemas.microsoft.com/office/drawing/2014/main" val="3859222193"/>
                    </a:ext>
                  </a:extLst>
                </a:gridCol>
                <a:gridCol w="648095">
                  <a:extLst>
                    <a:ext uri="{9D8B030D-6E8A-4147-A177-3AD203B41FA5}">
                      <a16:colId xmlns:a16="http://schemas.microsoft.com/office/drawing/2014/main" val="3819826519"/>
                    </a:ext>
                  </a:extLst>
                </a:gridCol>
                <a:gridCol w="577725">
                  <a:extLst>
                    <a:ext uri="{9D8B030D-6E8A-4147-A177-3AD203B41FA5}">
                      <a16:colId xmlns:a16="http://schemas.microsoft.com/office/drawing/2014/main" val="232279854"/>
                    </a:ext>
                  </a:extLst>
                </a:gridCol>
                <a:gridCol w="718464">
                  <a:extLst>
                    <a:ext uri="{9D8B030D-6E8A-4147-A177-3AD203B41FA5}">
                      <a16:colId xmlns:a16="http://schemas.microsoft.com/office/drawing/2014/main" val="2758147105"/>
                    </a:ext>
                  </a:extLst>
                </a:gridCol>
                <a:gridCol w="572513">
                  <a:extLst>
                    <a:ext uri="{9D8B030D-6E8A-4147-A177-3AD203B41FA5}">
                      <a16:colId xmlns:a16="http://schemas.microsoft.com/office/drawing/2014/main" val="2346175251"/>
                    </a:ext>
                  </a:extLst>
                </a:gridCol>
                <a:gridCol w="1677471">
                  <a:extLst>
                    <a:ext uri="{9D8B030D-6E8A-4147-A177-3AD203B41FA5}">
                      <a16:colId xmlns:a16="http://schemas.microsoft.com/office/drawing/2014/main" val="2676067051"/>
                    </a:ext>
                  </a:extLst>
                </a:gridCol>
                <a:gridCol w="1143001">
                  <a:extLst>
                    <a:ext uri="{9D8B030D-6E8A-4147-A177-3AD203B41FA5}">
                      <a16:colId xmlns:a16="http://schemas.microsoft.com/office/drawing/2014/main" val="2930724534"/>
                    </a:ext>
                  </a:extLst>
                </a:gridCol>
              </a:tblGrid>
              <a:tr h="256929">
                <a:tc>
                  <a:txBody>
                    <a:bodyPr/>
                    <a:lstStyle/>
                    <a:p>
                      <a:pPr algn="ctr">
                        <a:spcBef>
                          <a:spcPts val="100"/>
                        </a:spcBef>
                        <a:spcAft>
                          <a:spcPts val="100"/>
                        </a:spcAft>
                        <a:tabLst>
                          <a:tab pos="215900" algn="l"/>
                          <a:tab pos="431800" algn="l"/>
                        </a:tabLst>
                      </a:pPr>
                      <a:r>
                        <a:rPr lang="en-US" sz="850">
                          <a:effectLst/>
                        </a:rPr>
                        <a:t> </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gridSpan="3">
                  <a:txBody>
                    <a:bodyPr/>
                    <a:lstStyle/>
                    <a:p>
                      <a:pPr algn="ctr">
                        <a:spcBef>
                          <a:spcPts val="100"/>
                        </a:spcBef>
                        <a:spcAft>
                          <a:spcPts val="100"/>
                        </a:spcAft>
                        <a:tabLst>
                          <a:tab pos="215900" algn="l"/>
                          <a:tab pos="431800" algn="l"/>
                        </a:tabLst>
                      </a:pPr>
                      <a:r>
                        <a:rPr lang="en-US" sz="1200" dirty="0">
                          <a:effectLst/>
                        </a:rPr>
                        <a:t>Nature of reporting </a:t>
                      </a:r>
                      <a:endParaRPr lang="en-GB" sz="12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hMerge="1">
                  <a:txBody>
                    <a:bodyPr/>
                    <a:lstStyle/>
                    <a:p>
                      <a:endParaRPr lang="en-GB"/>
                    </a:p>
                  </a:txBody>
                  <a:tcPr/>
                </a:tc>
                <a:tc hMerge="1">
                  <a:txBody>
                    <a:bodyPr/>
                    <a:lstStyle/>
                    <a:p>
                      <a:endParaRPr lang="en-GB"/>
                    </a:p>
                  </a:txBody>
                  <a:tcPr/>
                </a:tc>
                <a:tc gridSpan="7">
                  <a:txBody>
                    <a:bodyPr/>
                    <a:lstStyle/>
                    <a:p>
                      <a:pPr algn="ctr">
                        <a:spcBef>
                          <a:spcPts val="100"/>
                        </a:spcBef>
                        <a:spcAft>
                          <a:spcPts val="100"/>
                        </a:spcAft>
                        <a:tabLst>
                          <a:tab pos="215900" algn="l"/>
                          <a:tab pos="431800" algn="l"/>
                        </a:tabLst>
                      </a:pPr>
                      <a:r>
                        <a:rPr lang="en-US" sz="1200" dirty="0">
                          <a:effectLst/>
                        </a:rPr>
                        <a:t>Coverage</a:t>
                      </a:r>
                      <a:endParaRPr lang="en-GB" sz="12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72717786"/>
                  </a:ext>
                </a:extLst>
              </a:tr>
              <a:tr h="1018140">
                <a:tc>
                  <a:txBody>
                    <a:bodyPr/>
                    <a:lstStyle/>
                    <a:p>
                      <a:pPr algn="ctr">
                        <a:spcBef>
                          <a:spcPts val="100"/>
                        </a:spcBef>
                        <a:spcAft>
                          <a:spcPts val="100"/>
                        </a:spcAft>
                        <a:tabLst>
                          <a:tab pos="215900" algn="l"/>
                          <a:tab pos="431800" algn="l"/>
                        </a:tabLst>
                      </a:pPr>
                      <a:r>
                        <a:rPr lang="en-US" sz="850">
                          <a:effectLst/>
                        </a:rPr>
                        <a:t> </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Aggregate reporting</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Online inventory of SOEs</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Available in non-national language (s)</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Same rules as listed companies</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err="1">
                          <a:effectLst/>
                        </a:rPr>
                        <a:t>Implemen-tation</a:t>
                      </a:r>
                      <a:r>
                        <a:rPr lang="en-US" sz="1000" b="1" dirty="0">
                          <a:effectLst/>
                        </a:rPr>
                        <a:t> of state ownership policy</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Financial </a:t>
                      </a:r>
                      <a:r>
                        <a:rPr lang="en-US" sz="1000" b="1" dirty="0" smtClean="0">
                          <a:effectLst/>
                        </a:rPr>
                        <a:t>performance </a:t>
                      </a:r>
                      <a:r>
                        <a:rPr lang="en-US" sz="1000" b="1" dirty="0">
                          <a:effectLst/>
                        </a:rPr>
                        <a:t>and value</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Total employment in SOEs</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Public policy objective</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Board composition and/or remuneration of board members and key executives</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1000" b="1" dirty="0">
                          <a:effectLst/>
                        </a:rPr>
                        <a:t>Reporting on individual SOEs</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127153893"/>
                  </a:ext>
                </a:extLst>
              </a:tr>
              <a:tr h="146003">
                <a:tc>
                  <a:txBody>
                    <a:bodyPr/>
                    <a:lstStyle/>
                    <a:p>
                      <a:pPr>
                        <a:spcBef>
                          <a:spcPts val="100"/>
                        </a:spcBef>
                        <a:spcAft>
                          <a:spcPts val="100"/>
                        </a:spcAft>
                        <a:tabLst>
                          <a:tab pos="215900" algn="l"/>
                          <a:tab pos="431800" algn="l"/>
                        </a:tabLst>
                      </a:pPr>
                      <a:r>
                        <a:rPr lang="en-US" sz="1000" b="1">
                          <a:effectLst/>
                        </a:rPr>
                        <a:t>India </a:t>
                      </a:r>
                      <a:endParaRPr lang="en-GB" sz="1000" b="1">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dirty="0">
                          <a:effectLst/>
                        </a:rPr>
                        <a:t>-</a:t>
                      </a:r>
                      <a:endParaRPr lang="en-GB" sz="85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dirty="0">
                          <a:effectLst/>
                        </a:rPr>
                        <a:t>●</a:t>
                      </a:r>
                      <a:endParaRPr lang="en-GB" sz="85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817110127"/>
                  </a:ext>
                </a:extLst>
              </a:tr>
              <a:tr h="146003">
                <a:tc>
                  <a:txBody>
                    <a:bodyPr/>
                    <a:lstStyle/>
                    <a:p>
                      <a:pPr>
                        <a:spcBef>
                          <a:spcPts val="100"/>
                        </a:spcBef>
                        <a:spcAft>
                          <a:spcPts val="100"/>
                        </a:spcAft>
                        <a:tabLst>
                          <a:tab pos="215900" algn="l"/>
                          <a:tab pos="431800" algn="l"/>
                        </a:tabLst>
                      </a:pPr>
                      <a:r>
                        <a:rPr lang="en-US" sz="1000" b="1">
                          <a:effectLst/>
                        </a:rPr>
                        <a:t>Indonesia </a:t>
                      </a:r>
                      <a:endParaRPr lang="en-GB" sz="1000" b="1">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850">
                          <a:effectLst/>
                        </a:rPr>
                        <a:t>●</a:t>
                      </a:r>
                      <a:endParaRPr lang="en-GB" sz="85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01412988"/>
                  </a:ext>
                </a:extLst>
              </a:tr>
              <a:tr h="292007">
                <a:tc>
                  <a:txBody>
                    <a:bodyPr/>
                    <a:lstStyle/>
                    <a:p>
                      <a:pPr>
                        <a:spcBef>
                          <a:spcPts val="100"/>
                        </a:spcBef>
                        <a:spcAft>
                          <a:spcPts val="100"/>
                        </a:spcAft>
                        <a:tabLst>
                          <a:tab pos="215900" algn="l"/>
                          <a:tab pos="431800" algn="l"/>
                        </a:tabLst>
                      </a:pPr>
                      <a:r>
                        <a:rPr lang="en-US" sz="1000" b="1">
                          <a:effectLst/>
                        </a:rPr>
                        <a:t>Kazakhstan</a:t>
                      </a:r>
                      <a:endParaRPr lang="en-GB" sz="1000" b="1">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379736248"/>
                  </a:ext>
                </a:extLst>
              </a:tr>
              <a:tr h="146003">
                <a:tc>
                  <a:txBody>
                    <a:bodyPr/>
                    <a:lstStyle/>
                    <a:p>
                      <a:pPr>
                        <a:spcBef>
                          <a:spcPts val="100"/>
                        </a:spcBef>
                        <a:spcAft>
                          <a:spcPts val="100"/>
                        </a:spcAft>
                        <a:tabLst>
                          <a:tab pos="215900" algn="l"/>
                          <a:tab pos="431800" algn="l"/>
                        </a:tabLst>
                      </a:pPr>
                      <a:r>
                        <a:rPr lang="en-US" sz="1000" b="1">
                          <a:effectLst/>
                        </a:rPr>
                        <a:t>Korea</a:t>
                      </a:r>
                      <a:endParaRPr lang="en-GB" sz="1000" b="1">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 </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842384979"/>
                  </a:ext>
                </a:extLst>
              </a:tr>
              <a:tr h="715122">
                <a:tc>
                  <a:txBody>
                    <a:bodyPr/>
                    <a:lstStyle/>
                    <a:p>
                      <a:pPr>
                        <a:spcBef>
                          <a:spcPts val="100"/>
                        </a:spcBef>
                        <a:spcAft>
                          <a:spcPts val="100"/>
                        </a:spcAft>
                        <a:tabLst>
                          <a:tab pos="215900" algn="l"/>
                          <a:tab pos="431800" algn="l"/>
                        </a:tabLst>
                      </a:pPr>
                      <a:r>
                        <a:rPr lang="en-US" sz="1000" b="1" dirty="0">
                          <a:effectLst/>
                        </a:rPr>
                        <a:t>Malaysia</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4216602636"/>
                  </a:ext>
                </a:extLst>
              </a:tr>
              <a:tr h="715122">
                <a:tc>
                  <a:txBody>
                    <a:bodyPr/>
                    <a:lstStyle/>
                    <a:p>
                      <a:pPr>
                        <a:spcBef>
                          <a:spcPts val="100"/>
                        </a:spcBef>
                        <a:spcAft>
                          <a:spcPts val="100"/>
                        </a:spcAft>
                        <a:tabLst>
                          <a:tab pos="215900" algn="l"/>
                          <a:tab pos="431800" algn="l"/>
                        </a:tabLst>
                      </a:pPr>
                      <a:r>
                        <a:rPr lang="en-US" sz="1000" b="1" dirty="0">
                          <a:effectLst/>
                        </a:rPr>
                        <a:t>Pakistan </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555481831"/>
                  </a:ext>
                </a:extLst>
              </a:tr>
              <a:tr h="292007">
                <a:tc>
                  <a:txBody>
                    <a:bodyPr/>
                    <a:lstStyle/>
                    <a:p>
                      <a:pPr>
                        <a:spcBef>
                          <a:spcPts val="100"/>
                        </a:spcBef>
                        <a:spcAft>
                          <a:spcPts val="100"/>
                        </a:spcAft>
                        <a:tabLst>
                          <a:tab pos="215900" algn="l"/>
                          <a:tab pos="431800" algn="l"/>
                        </a:tabLst>
                      </a:pPr>
                      <a:r>
                        <a:rPr lang="en-US" sz="1000" b="1" dirty="0">
                          <a:effectLst/>
                        </a:rPr>
                        <a:t>Philippines</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246481111"/>
                  </a:ext>
                </a:extLst>
              </a:tr>
              <a:tr h="744694">
                <a:tc>
                  <a:txBody>
                    <a:bodyPr/>
                    <a:lstStyle/>
                    <a:p>
                      <a:pPr>
                        <a:spcBef>
                          <a:spcPts val="100"/>
                        </a:spcBef>
                        <a:spcAft>
                          <a:spcPts val="100"/>
                        </a:spcAft>
                        <a:tabLst>
                          <a:tab pos="215900" algn="l"/>
                          <a:tab pos="431800" algn="l"/>
                        </a:tabLst>
                      </a:pPr>
                      <a:r>
                        <a:rPr lang="en-US" sz="1000" b="1" dirty="0">
                          <a:effectLst/>
                        </a:rPr>
                        <a:t>Thailand </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a:effectLst/>
                        </a:rPr>
                        <a:t>-</a:t>
                      </a:r>
                      <a:endParaRPr lang="en-GB" sz="90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015546451"/>
                  </a:ext>
                </a:extLst>
              </a:tr>
              <a:tr h="715122">
                <a:tc>
                  <a:txBody>
                    <a:bodyPr/>
                    <a:lstStyle/>
                    <a:p>
                      <a:pPr>
                        <a:spcBef>
                          <a:spcPts val="100"/>
                        </a:spcBef>
                        <a:spcAft>
                          <a:spcPts val="100"/>
                        </a:spcAft>
                        <a:tabLst>
                          <a:tab pos="215900" algn="l"/>
                          <a:tab pos="431800" algn="l"/>
                        </a:tabLst>
                      </a:pPr>
                      <a:r>
                        <a:rPr lang="en-US" sz="1000" b="1" dirty="0">
                          <a:effectLst/>
                        </a:rPr>
                        <a:t>Viet Nam </a:t>
                      </a:r>
                      <a:endParaRPr lang="en-GB" sz="1000" b="1"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tc>
                  <a:txBody>
                    <a:bodyPr/>
                    <a:lstStyle/>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p>
                      <a:pPr algn="ctr">
                        <a:spcBef>
                          <a:spcPts val="100"/>
                        </a:spcBef>
                        <a:spcAft>
                          <a:spcPts val="100"/>
                        </a:spcAft>
                        <a:tabLst>
                          <a:tab pos="215900" algn="l"/>
                          <a:tab pos="431800" algn="l"/>
                        </a:tabLst>
                      </a:pPr>
                      <a:r>
                        <a:rPr lang="en-US" sz="900" dirty="0">
                          <a:effectLst/>
                        </a:rPr>
                        <a:t> </a:t>
                      </a:r>
                      <a:endParaRPr lang="en-GB" sz="900" dirty="0">
                        <a:effectLst/>
                        <a:latin typeface="Arial Narrow" panose="020B0606020202030204" pitchFamily="34"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432429756"/>
                  </a:ext>
                </a:extLst>
              </a:tr>
            </a:tbl>
          </a:graphicData>
        </a:graphic>
      </p:graphicFrame>
    </p:spTree>
    <p:extLst>
      <p:ext uri="{BB962C8B-B14F-4D97-AF65-F5344CB8AC3E}">
        <p14:creationId xmlns:p14="http://schemas.microsoft.com/office/powerpoint/2010/main" val="1355070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447800"/>
            <a:ext cx="8218800" cy="4494000"/>
          </a:xfrm>
        </p:spPr>
        <p:txBody>
          <a:bodyPr>
            <a:noAutofit/>
          </a:bodyPr>
          <a:lstStyle/>
          <a:p>
            <a:pPr marL="0" indent="0">
              <a:buNone/>
            </a:pPr>
            <a:r>
              <a:rPr lang="en-US" sz="1600" dirty="0"/>
              <a:t>Almost all the </a:t>
            </a:r>
            <a:r>
              <a:rPr lang="en-US" sz="1600" dirty="0" smtClean="0"/>
              <a:t>surveyed countries </a:t>
            </a:r>
            <a:r>
              <a:rPr lang="en-US" sz="1600" dirty="0"/>
              <a:t>surveyed have implemented some kind of performance appraisal system for SOEs, aligning their practices more with the SOE Guidelines</a:t>
            </a:r>
            <a:r>
              <a:rPr lang="en-US" sz="1600" dirty="0" smtClean="0"/>
              <a:t>.</a:t>
            </a:r>
          </a:p>
          <a:p>
            <a:pPr marL="0" indent="0">
              <a:buNone/>
            </a:pPr>
            <a:r>
              <a:rPr lang="en-US" sz="1600" dirty="0" smtClean="0"/>
              <a:t>In </a:t>
            </a:r>
            <a:r>
              <a:rPr lang="en-US" sz="1600" dirty="0"/>
              <a:t>most cases, the performance evaluation is annually conducted by the ownership or </a:t>
            </a:r>
            <a:r>
              <a:rPr lang="en-US" sz="1600" dirty="0" err="1"/>
              <a:t>co-ordinating</a:t>
            </a:r>
            <a:r>
              <a:rPr lang="en-US" sz="1600" dirty="0"/>
              <a:t> entity. </a:t>
            </a:r>
            <a:endParaRPr lang="en-US" sz="1600" dirty="0" smtClean="0"/>
          </a:p>
          <a:p>
            <a:pPr marL="0" indent="0">
              <a:buNone/>
            </a:pPr>
            <a:r>
              <a:rPr lang="en-US" sz="1600" b="1" dirty="0" smtClean="0"/>
              <a:t>Performance contracts </a:t>
            </a:r>
          </a:p>
          <a:p>
            <a:r>
              <a:rPr lang="en-US" sz="1600" b="1" dirty="0"/>
              <a:t>India, Korea and the Philippines </a:t>
            </a:r>
            <a:r>
              <a:rPr lang="en-US" sz="1600" dirty="0"/>
              <a:t>have established performance assessment systems through performance contracts or their functionally equivalent tools, such as memorandums or agreements. </a:t>
            </a:r>
            <a:endParaRPr lang="en-US" sz="1600" dirty="0" smtClean="0"/>
          </a:p>
          <a:p>
            <a:pPr marL="0" indent="0">
              <a:buNone/>
            </a:pPr>
            <a:r>
              <a:rPr lang="en-US" sz="1600" b="1" dirty="0" smtClean="0"/>
              <a:t>Performance indicators </a:t>
            </a:r>
          </a:p>
          <a:p>
            <a:r>
              <a:rPr lang="en-US" sz="1600" b="1" dirty="0"/>
              <a:t>India, Indonesia, Korea and the Philippines </a:t>
            </a:r>
            <a:r>
              <a:rPr lang="en-US" sz="1600" dirty="0"/>
              <a:t>undertake performance evaluations against quantitative indicators measuring both financial and non-financial performance (Table 3). Examples include standard financial performance indicators as well as numerical indicators of customer satisfaction or number of beneficiaries served. </a:t>
            </a:r>
            <a:endParaRPr lang="en-US" sz="1600" dirty="0" smtClean="0"/>
          </a:p>
          <a:p>
            <a:endParaRPr lang="en-US" sz="1600" dirty="0"/>
          </a:p>
          <a:p>
            <a:pPr marL="0" indent="0">
              <a:buNone/>
            </a:pPr>
            <a:endParaRPr lang="en-US" sz="1600" dirty="0" smtClean="0"/>
          </a:p>
        </p:txBody>
      </p:sp>
      <p:sp>
        <p:nvSpPr>
          <p:cNvPr id="3" name="Title 2"/>
          <p:cNvSpPr>
            <a:spLocks noGrp="1"/>
          </p:cNvSpPr>
          <p:nvPr>
            <p:ph type="title"/>
          </p:nvPr>
        </p:nvSpPr>
        <p:spPr/>
        <p:txBody>
          <a:bodyPr vert="horz" lIns="91440" tIns="45720" rIns="91440" bIns="45720" rtlCol="0" anchor="ctr">
            <a:noAutofit/>
          </a:bodyPr>
          <a:lstStyle/>
          <a:p>
            <a:r>
              <a:rPr lang="en-US" sz="2400" b="1" dirty="0" smtClean="0"/>
              <a:t>SOE performance evaluation systems </a:t>
            </a:r>
            <a:endParaRPr lang="en-GB" sz="2400" b="1" dirty="0"/>
          </a:p>
        </p:txBody>
      </p:sp>
    </p:spTree>
    <p:extLst>
      <p:ext uri="{BB962C8B-B14F-4D97-AF65-F5344CB8AC3E}">
        <p14:creationId xmlns:p14="http://schemas.microsoft.com/office/powerpoint/2010/main" val="4051542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vert="horz" lIns="91440" tIns="45720" rIns="91440" bIns="45720" rtlCol="0" anchor="ctr">
            <a:noAutofit/>
          </a:bodyPr>
          <a:lstStyle/>
          <a:p>
            <a:r>
              <a:rPr lang="en-US" sz="2400" b="1" dirty="0" smtClean="0"/>
              <a:t>Examples of performance evaluation indicators used in Asia </a:t>
            </a:r>
            <a:endParaRPr lang="en-GB" sz="2400" b="1"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815562149"/>
              </p:ext>
            </p:extLst>
          </p:nvPr>
        </p:nvGraphicFramePr>
        <p:xfrm>
          <a:off x="277512" y="1524000"/>
          <a:ext cx="8409288" cy="4343399"/>
        </p:xfrm>
        <a:graphic>
          <a:graphicData uri="http://schemas.openxmlformats.org/drawingml/2006/table">
            <a:tbl>
              <a:tblPr firstRow="1" firstCol="1" bandRow="1">
                <a:tableStyleId>{5C22544A-7EE6-4342-B048-85BDC9FD1C3A}</a:tableStyleId>
              </a:tblPr>
              <a:tblGrid>
                <a:gridCol w="2084688">
                  <a:extLst>
                    <a:ext uri="{9D8B030D-6E8A-4147-A177-3AD203B41FA5}">
                      <a16:colId xmlns:a16="http://schemas.microsoft.com/office/drawing/2014/main" val="3687934923"/>
                    </a:ext>
                  </a:extLst>
                </a:gridCol>
                <a:gridCol w="3521504">
                  <a:extLst>
                    <a:ext uri="{9D8B030D-6E8A-4147-A177-3AD203B41FA5}">
                      <a16:colId xmlns:a16="http://schemas.microsoft.com/office/drawing/2014/main" val="3527322080"/>
                    </a:ext>
                  </a:extLst>
                </a:gridCol>
                <a:gridCol w="2803096">
                  <a:extLst>
                    <a:ext uri="{9D8B030D-6E8A-4147-A177-3AD203B41FA5}">
                      <a16:colId xmlns:a16="http://schemas.microsoft.com/office/drawing/2014/main" val="1347558812"/>
                    </a:ext>
                  </a:extLst>
                </a:gridCol>
              </a:tblGrid>
              <a:tr h="223358">
                <a:tc>
                  <a:txBody>
                    <a:bodyPr/>
                    <a:lstStyle/>
                    <a:p>
                      <a:endParaRPr lang="en-GB" sz="1200">
                        <a:effectLst/>
                        <a:latin typeface="Georgia" panose="02040502050405020303" pitchFamily="18" charset="0"/>
                      </a:endParaRPr>
                    </a:p>
                  </a:txBody>
                  <a:tcPr marL="73025" marR="73025" marT="0" marB="0"/>
                </a:tc>
                <a:tc>
                  <a:txBody>
                    <a:bodyPr/>
                    <a:lstStyle/>
                    <a:p>
                      <a:pPr algn="ctr">
                        <a:spcBef>
                          <a:spcPts val="600"/>
                        </a:spcBef>
                        <a:spcAft>
                          <a:spcPts val="600"/>
                        </a:spcAft>
                        <a:tabLst>
                          <a:tab pos="539750" algn="l"/>
                          <a:tab pos="756285" algn="l"/>
                          <a:tab pos="972185" algn="l"/>
                        </a:tabLst>
                      </a:pPr>
                      <a:r>
                        <a:rPr lang="en-GB" sz="1200">
                          <a:effectLst/>
                        </a:rPr>
                        <a:t>Quantitative</a:t>
                      </a:r>
                      <a:endParaRPr lang="en-GB" sz="1200">
                        <a:effectLst/>
                        <a:latin typeface="Times New Roman" panose="02020603050405020304" pitchFamily="18" charset="0"/>
                        <a:ea typeface="Batang"/>
                      </a:endParaRPr>
                    </a:p>
                  </a:txBody>
                  <a:tcPr marL="73025" marR="73025" marT="0" marB="0"/>
                </a:tc>
                <a:tc>
                  <a:txBody>
                    <a:bodyPr/>
                    <a:lstStyle/>
                    <a:p>
                      <a:pPr algn="ctr">
                        <a:spcBef>
                          <a:spcPts val="600"/>
                        </a:spcBef>
                        <a:spcAft>
                          <a:spcPts val="600"/>
                        </a:spcAft>
                        <a:tabLst>
                          <a:tab pos="539750" algn="l"/>
                          <a:tab pos="756285" algn="l"/>
                          <a:tab pos="972185" algn="l"/>
                        </a:tabLst>
                      </a:pPr>
                      <a:r>
                        <a:rPr lang="en-GB" sz="1200">
                          <a:effectLst/>
                        </a:rPr>
                        <a:t>Qualitative</a:t>
                      </a:r>
                      <a:endParaRPr lang="en-GB" sz="1200">
                        <a:effectLst/>
                        <a:latin typeface="Times New Roman" panose="02020603050405020304" pitchFamily="18" charset="0"/>
                        <a:ea typeface="Batang"/>
                      </a:endParaRPr>
                    </a:p>
                  </a:txBody>
                  <a:tcPr marL="73025" marR="73025" marT="0" marB="0"/>
                </a:tc>
                <a:extLst>
                  <a:ext uri="{0D108BD9-81ED-4DB2-BD59-A6C34878D82A}">
                    <a16:rowId xmlns:a16="http://schemas.microsoft.com/office/drawing/2014/main" val="449472953"/>
                  </a:ext>
                </a:extLst>
              </a:tr>
              <a:tr h="1224858">
                <a:tc>
                  <a:txBody>
                    <a:bodyPr/>
                    <a:lstStyle/>
                    <a:p>
                      <a:pPr marL="71755" marR="71755" algn="ctr">
                        <a:spcAft>
                          <a:spcPts val="0"/>
                        </a:spcAft>
                        <a:tabLst>
                          <a:tab pos="539750" algn="l"/>
                          <a:tab pos="756285" algn="l"/>
                          <a:tab pos="972185" algn="l"/>
                        </a:tabLst>
                      </a:pPr>
                      <a:r>
                        <a:rPr lang="en-GB" sz="1400">
                          <a:effectLst/>
                        </a:rPr>
                        <a:t>Financial</a:t>
                      </a:r>
                      <a:endParaRPr lang="en-GB" sz="1400">
                        <a:effectLst/>
                        <a:latin typeface="Times New Roman" panose="02020603050405020304" pitchFamily="18" charset="0"/>
                        <a:ea typeface="Batang"/>
                      </a:endParaRPr>
                    </a:p>
                  </a:txBody>
                  <a:tcPr marL="73025" marR="73025" marT="0" marB="0"/>
                </a:tc>
                <a:tc>
                  <a:txBody>
                    <a:bodyPr/>
                    <a:lstStyle/>
                    <a:p>
                      <a:pPr marL="342900" lvl="0" indent="-342900" algn="just" fontAlgn="base">
                        <a:spcAft>
                          <a:spcPts val="0"/>
                        </a:spcAft>
                        <a:buSzPts val="1000"/>
                        <a:buFont typeface="Symbol" panose="05050102010706020507" pitchFamily="18" charset="2"/>
                        <a:buChar char=""/>
                        <a:tabLst>
                          <a:tab pos="539750" algn="l"/>
                          <a:tab pos="756285" algn="l"/>
                          <a:tab pos="972185" algn="l"/>
                          <a:tab pos="457200" algn="l"/>
                        </a:tabLst>
                      </a:pPr>
                      <a:r>
                        <a:rPr lang="en-GB" sz="1400" dirty="0">
                          <a:effectLst/>
                        </a:rPr>
                        <a:t>Net profit (India)</a:t>
                      </a:r>
                    </a:p>
                    <a:p>
                      <a:pPr marL="342900" lvl="0" indent="-342900" algn="just" fontAlgn="base">
                        <a:spcAft>
                          <a:spcPts val="0"/>
                        </a:spcAft>
                        <a:buSzPts val="1000"/>
                        <a:buFont typeface="Symbol" panose="05050102010706020507" pitchFamily="18" charset="2"/>
                        <a:buChar char=""/>
                        <a:tabLst>
                          <a:tab pos="539750" algn="l"/>
                          <a:tab pos="756285" algn="l"/>
                          <a:tab pos="972185" algn="l"/>
                          <a:tab pos="457200" algn="l"/>
                        </a:tabLst>
                      </a:pPr>
                      <a:r>
                        <a:rPr lang="en-GB" sz="1400" dirty="0">
                          <a:effectLst/>
                        </a:rPr>
                        <a:t>Financial ratios (Indonesia) </a:t>
                      </a:r>
                    </a:p>
                    <a:p>
                      <a:pPr marL="342900" lvl="0" indent="-342900" algn="just" fontAlgn="base">
                        <a:spcAft>
                          <a:spcPts val="0"/>
                        </a:spcAft>
                        <a:buSzPts val="1000"/>
                        <a:buFont typeface="Symbol" panose="05050102010706020507" pitchFamily="18" charset="2"/>
                        <a:buChar char=""/>
                        <a:tabLst>
                          <a:tab pos="539750" algn="l"/>
                          <a:tab pos="756285" algn="l"/>
                          <a:tab pos="972185" algn="l"/>
                          <a:tab pos="457200" algn="l"/>
                        </a:tabLst>
                      </a:pPr>
                      <a:r>
                        <a:rPr lang="en-GB" sz="1400" dirty="0">
                          <a:effectLst/>
                        </a:rPr>
                        <a:t>Labour productivity (Korea) </a:t>
                      </a:r>
                    </a:p>
                    <a:p>
                      <a:pPr marL="342900" lvl="0" indent="-342900" algn="just" fontAlgn="base">
                        <a:spcAft>
                          <a:spcPts val="0"/>
                        </a:spcAft>
                        <a:buSzPts val="1000"/>
                        <a:buFont typeface="Symbol" panose="05050102010706020507" pitchFamily="18" charset="2"/>
                        <a:buChar char=""/>
                        <a:tabLst>
                          <a:tab pos="539750" algn="l"/>
                          <a:tab pos="756285" algn="l"/>
                          <a:tab pos="972185" algn="l"/>
                          <a:tab pos="457200" algn="l"/>
                        </a:tabLst>
                      </a:pPr>
                      <a:r>
                        <a:rPr lang="en-GB" sz="1400" dirty="0">
                          <a:effectLst/>
                        </a:rPr>
                        <a:t>Return on investment (Philippines) </a:t>
                      </a:r>
                      <a:endParaRPr lang="en-GB" sz="1400" dirty="0">
                        <a:effectLst/>
                        <a:latin typeface="Times New Roman" panose="02020603050405020304" pitchFamily="18" charset="0"/>
                        <a:ea typeface="Batang"/>
                      </a:endParaRPr>
                    </a:p>
                  </a:txBody>
                  <a:tcPr marL="73025" marR="73025" marT="0" marB="0"/>
                </a:tc>
                <a:tc>
                  <a:txBody>
                    <a:bodyPr/>
                    <a:lstStyle/>
                    <a:p>
                      <a:pPr algn="just">
                        <a:spcAft>
                          <a:spcPts val="0"/>
                        </a:spcAft>
                        <a:tabLst>
                          <a:tab pos="539750" algn="l"/>
                          <a:tab pos="756285" algn="l"/>
                          <a:tab pos="972185" algn="l"/>
                        </a:tabLst>
                      </a:pPr>
                      <a:r>
                        <a:rPr lang="en-GB" sz="1400">
                          <a:effectLst/>
                        </a:rPr>
                        <a:t>·  Quality of risk management (Indonesia)</a:t>
                      </a:r>
                    </a:p>
                    <a:p>
                      <a:pPr algn="just">
                        <a:spcAft>
                          <a:spcPts val="0"/>
                        </a:spcAft>
                        <a:tabLst>
                          <a:tab pos="539750" algn="l"/>
                          <a:tab pos="756285" algn="l"/>
                          <a:tab pos="972185" algn="l"/>
                        </a:tabLst>
                      </a:pPr>
                      <a:r>
                        <a:rPr lang="en-GB" sz="1400">
                          <a:effectLst/>
                        </a:rPr>
                        <a:t>·  Transparency of budgetary practices (Korea)</a:t>
                      </a:r>
                      <a:endParaRPr lang="en-GB" sz="1400">
                        <a:effectLst/>
                        <a:latin typeface="Times New Roman" panose="02020603050405020304" pitchFamily="18" charset="0"/>
                        <a:ea typeface="Batang"/>
                      </a:endParaRPr>
                    </a:p>
                  </a:txBody>
                  <a:tcPr marL="73025" marR="73025" marT="0" marB="0"/>
                </a:tc>
                <a:extLst>
                  <a:ext uri="{0D108BD9-81ED-4DB2-BD59-A6C34878D82A}">
                    <a16:rowId xmlns:a16="http://schemas.microsoft.com/office/drawing/2014/main" val="4131836275"/>
                  </a:ext>
                </a:extLst>
              </a:tr>
              <a:tr h="2895183">
                <a:tc>
                  <a:txBody>
                    <a:bodyPr/>
                    <a:lstStyle/>
                    <a:p>
                      <a:pPr marL="71755" marR="71755" algn="ctr">
                        <a:spcAft>
                          <a:spcPts val="0"/>
                        </a:spcAft>
                        <a:tabLst>
                          <a:tab pos="539750" algn="l"/>
                          <a:tab pos="756285" algn="l"/>
                          <a:tab pos="972185" algn="l"/>
                        </a:tabLst>
                      </a:pPr>
                      <a:r>
                        <a:rPr lang="en-GB" sz="1400" dirty="0">
                          <a:effectLst/>
                        </a:rPr>
                        <a:t>Non-financial</a:t>
                      </a:r>
                      <a:endParaRPr lang="en-GB" sz="1400" dirty="0">
                        <a:effectLst/>
                        <a:latin typeface="Times New Roman" panose="02020603050405020304" pitchFamily="18" charset="0"/>
                        <a:ea typeface="Batang"/>
                      </a:endParaRPr>
                    </a:p>
                  </a:txBody>
                  <a:tcPr marL="73025" marR="73025" marT="0" marB="0"/>
                </a:tc>
                <a:tc>
                  <a:txBody>
                    <a:bodyPr/>
                    <a:lstStyle/>
                    <a:p>
                      <a:pPr marL="342900" lvl="0" indent="-342900" algn="l" fontAlgn="base">
                        <a:spcAft>
                          <a:spcPts val="0"/>
                        </a:spcAft>
                        <a:buSzPts val="1000"/>
                        <a:buFont typeface="Symbol" panose="05050102010706020507" pitchFamily="18" charset="2"/>
                        <a:buChar char=""/>
                        <a:tabLst>
                          <a:tab pos="539750" algn="l"/>
                          <a:tab pos="756285" algn="l"/>
                          <a:tab pos="972185" algn="l"/>
                          <a:tab pos="457200" algn="l"/>
                        </a:tabLst>
                      </a:pPr>
                      <a:r>
                        <a:rPr lang="en-GB" sz="1400" dirty="0">
                          <a:effectLst/>
                        </a:rPr>
                        <a:t>Project cost overrun (India) </a:t>
                      </a:r>
                    </a:p>
                    <a:p>
                      <a:pPr marL="342900" lvl="0" indent="-342900" algn="l" fontAlgn="base">
                        <a:spcAft>
                          <a:spcPts val="0"/>
                        </a:spcAft>
                        <a:buSzPts val="1000"/>
                        <a:buFont typeface="Symbol" panose="05050102010706020507" pitchFamily="18" charset="2"/>
                        <a:buChar char=""/>
                        <a:tabLst>
                          <a:tab pos="539750" algn="l"/>
                          <a:tab pos="756285" algn="l"/>
                          <a:tab pos="972185" algn="l"/>
                          <a:tab pos="457200" algn="l"/>
                        </a:tabLst>
                      </a:pPr>
                      <a:r>
                        <a:rPr lang="en-GB" sz="1400" dirty="0">
                          <a:effectLst/>
                        </a:rPr>
                        <a:t>Number of corporate events (India)   </a:t>
                      </a:r>
                    </a:p>
                    <a:p>
                      <a:pPr marL="342900" lvl="0" indent="-342900" algn="l" fontAlgn="base">
                        <a:spcAft>
                          <a:spcPts val="0"/>
                        </a:spcAft>
                        <a:buSzPts val="1000"/>
                        <a:buFont typeface="Symbol" panose="05050102010706020507" pitchFamily="18" charset="2"/>
                        <a:buChar char=""/>
                        <a:tabLst>
                          <a:tab pos="539750" algn="l"/>
                          <a:tab pos="756285" algn="l"/>
                          <a:tab pos="972185" algn="l"/>
                          <a:tab pos="457200" algn="l"/>
                        </a:tabLst>
                      </a:pPr>
                      <a:r>
                        <a:rPr lang="en-GB" sz="1400" dirty="0">
                          <a:effectLst/>
                        </a:rPr>
                        <a:t>Achievement of “core business targets” (Korea)</a:t>
                      </a:r>
                    </a:p>
                    <a:p>
                      <a:pPr marL="342900" lvl="0" indent="-342900" algn="l" fontAlgn="base">
                        <a:spcAft>
                          <a:spcPts val="1200"/>
                        </a:spcAft>
                        <a:buSzPts val="1000"/>
                        <a:buFont typeface="Symbol" panose="05050102010706020507" pitchFamily="18" charset="2"/>
                        <a:buChar char=""/>
                        <a:tabLst>
                          <a:tab pos="539750" algn="l"/>
                          <a:tab pos="756285" algn="l"/>
                          <a:tab pos="972185" algn="l"/>
                          <a:tab pos="457200" algn="l"/>
                        </a:tabLst>
                      </a:pPr>
                      <a:r>
                        <a:rPr lang="en-GB" sz="1400" dirty="0">
                          <a:effectLst/>
                        </a:rPr>
                        <a:t>Percentage of beneficiaries served (Philippines) </a:t>
                      </a:r>
                      <a:endParaRPr lang="en-GB" sz="1400" dirty="0">
                        <a:effectLst/>
                        <a:latin typeface="Times New Roman" panose="02020603050405020304" pitchFamily="18" charset="0"/>
                        <a:ea typeface="Batang"/>
                      </a:endParaRPr>
                    </a:p>
                  </a:txBody>
                  <a:tcPr marL="73025" marR="73025" marT="0" marB="0"/>
                </a:tc>
                <a:tc>
                  <a:txBody>
                    <a:bodyPr/>
                    <a:lstStyle/>
                    <a:p>
                      <a:pPr algn="just">
                        <a:spcAft>
                          <a:spcPts val="0"/>
                        </a:spcAft>
                        <a:tabLst>
                          <a:tab pos="539750" algn="l"/>
                          <a:tab pos="756285" algn="l"/>
                          <a:tab pos="972185" algn="l"/>
                        </a:tabLst>
                      </a:pPr>
                      <a:r>
                        <a:rPr lang="en-GB" sz="1400" dirty="0">
                          <a:effectLst/>
                        </a:rPr>
                        <a:t>·  Commitment to corporate social responsibility (India)  </a:t>
                      </a:r>
                    </a:p>
                    <a:p>
                      <a:pPr algn="just">
                        <a:spcAft>
                          <a:spcPts val="0"/>
                        </a:spcAft>
                        <a:tabLst>
                          <a:tab pos="539750" algn="l"/>
                          <a:tab pos="756285" algn="l"/>
                          <a:tab pos="972185" algn="l"/>
                        </a:tabLst>
                      </a:pPr>
                      <a:r>
                        <a:rPr lang="en-GB" sz="1400" dirty="0">
                          <a:effectLst/>
                        </a:rPr>
                        <a:t>·  Timely submission of reports to regulators (Indonesia)</a:t>
                      </a:r>
                    </a:p>
                    <a:p>
                      <a:pPr algn="just">
                        <a:spcAft>
                          <a:spcPts val="0"/>
                        </a:spcAft>
                        <a:tabLst>
                          <a:tab pos="539750" algn="l"/>
                          <a:tab pos="756285" algn="l"/>
                          <a:tab pos="972185" algn="l"/>
                        </a:tabLst>
                      </a:pPr>
                      <a:r>
                        <a:rPr lang="en-GB" sz="1400" dirty="0">
                          <a:effectLst/>
                        </a:rPr>
                        <a:t>·  Development of a gender equality policy, human rights, ethical management, safety,  environment conservation, social integration and job creation (Korea) </a:t>
                      </a:r>
                    </a:p>
                    <a:p>
                      <a:pPr algn="just">
                        <a:spcAft>
                          <a:spcPts val="0"/>
                        </a:spcAft>
                        <a:tabLst>
                          <a:tab pos="539750" algn="l"/>
                          <a:tab pos="756285" algn="l"/>
                          <a:tab pos="972185" algn="l"/>
                        </a:tabLst>
                      </a:pPr>
                      <a:r>
                        <a:rPr lang="en-GB" sz="1400" dirty="0">
                          <a:effectLst/>
                        </a:rPr>
                        <a:t>· Certifications indicating compliance with international standards (Philippines)   </a:t>
                      </a:r>
                      <a:endParaRPr lang="en-GB" sz="1400" dirty="0">
                        <a:effectLst/>
                        <a:latin typeface="Times New Roman" panose="02020603050405020304" pitchFamily="18" charset="0"/>
                        <a:ea typeface="Batang"/>
                      </a:endParaRPr>
                    </a:p>
                  </a:txBody>
                  <a:tcPr marL="73025" marR="73025" marT="0" marB="0"/>
                </a:tc>
                <a:extLst>
                  <a:ext uri="{0D108BD9-81ED-4DB2-BD59-A6C34878D82A}">
                    <a16:rowId xmlns:a16="http://schemas.microsoft.com/office/drawing/2014/main" val="2760572064"/>
                  </a:ext>
                </a:extLst>
              </a:tr>
            </a:tbl>
          </a:graphicData>
        </a:graphic>
      </p:graphicFrame>
      <p:pic>
        <p:nvPicPr>
          <p:cNvPr id="10" name="Picture 9"/>
          <p:cNvPicPr>
            <a:picLocks noChangeAspect="1"/>
          </p:cNvPicPr>
          <p:nvPr/>
        </p:nvPicPr>
        <p:blipFill>
          <a:blip r:embed="rId3"/>
          <a:stretch>
            <a:fillRect/>
          </a:stretch>
        </p:blipFill>
        <p:spPr>
          <a:xfrm>
            <a:off x="0" y="5867400"/>
            <a:ext cx="9067800" cy="685800"/>
          </a:xfrm>
          <a:prstGeom prst="rect">
            <a:avLst/>
          </a:prstGeom>
        </p:spPr>
      </p:pic>
    </p:spTree>
    <p:extLst>
      <p:ext uri="{BB962C8B-B14F-4D97-AF65-F5344CB8AC3E}">
        <p14:creationId xmlns:p14="http://schemas.microsoft.com/office/powerpoint/2010/main" val="2740721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02000"/>
            <a:ext cx="8218800" cy="4951200"/>
          </a:xfrm>
        </p:spPr>
        <p:txBody>
          <a:bodyPr>
            <a:normAutofit fontScale="40000" lnSpcReduction="20000"/>
          </a:bodyPr>
          <a:lstStyle/>
          <a:p>
            <a:pPr marL="0" indent="0">
              <a:buNone/>
            </a:pPr>
            <a:r>
              <a:rPr lang="en-GB" sz="7200" b="1" i="1" dirty="0">
                <a:solidFill>
                  <a:srgbClr val="0070C0"/>
                </a:solidFill>
              </a:rPr>
              <a:t>Enhanced transparency and disclosure cannot happen in isolation. Other success factors include: </a:t>
            </a:r>
          </a:p>
          <a:p>
            <a:pPr lvl="1"/>
            <a:r>
              <a:rPr lang="en-GB" sz="5000" dirty="0"/>
              <a:t>Strong public sector governance a the </a:t>
            </a:r>
            <a:r>
              <a:rPr lang="en-GB" sz="5000" b="1" dirty="0"/>
              <a:t>rule of law</a:t>
            </a:r>
          </a:p>
          <a:p>
            <a:pPr lvl="1"/>
            <a:r>
              <a:rPr lang="en-GB" sz="5000" b="1" dirty="0" smtClean="0"/>
              <a:t>Adequate </a:t>
            </a:r>
            <a:r>
              <a:rPr lang="en-GB" sz="5000" b="1" dirty="0"/>
              <a:t>corporatisation of SOEs</a:t>
            </a:r>
          </a:p>
          <a:p>
            <a:pPr lvl="1"/>
            <a:r>
              <a:rPr lang="en-GB" sz="5000" b="1" dirty="0" smtClean="0"/>
              <a:t>Centralisation of the ownership function </a:t>
            </a:r>
            <a:endParaRPr lang="en-US" sz="5000" b="1" dirty="0" smtClean="0"/>
          </a:p>
          <a:p>
            <a:pPr lvl="1"/>
            <a:r>
              <a:rPr lang="en-US" sz="5000" dirty="0" smtClean="0"/>
              <a:t>Clarification </a:t>
            </a:r>
            <a:r>
              <a:rPr lang="en-US" sz="5000" dirty="0"/>
              <a:t>of SOEs’ </a:t>
            </a:r>
            <a:r>
              <a:rPr lang="en-US" sz="5000" b="1" dirty="0"/>
              <a:t>financial and non-financial performance objectives</a:t>
            </a:r>
            <a:r>
              <a:rPr lang="en-US" sz="5000" dirty="0" smtClean="0"/>
              <a:t>.</a:t>
            </a:r>
          </a:p>
          <a:p>
            <a:pPr lvl="1"/>
            <a:r>
              <a:rPr lang="en-US" sz="5000" dirty="0" smtClean="0"/>
              <a:t> </a:t>
            </a:r>
            <a:r>
              <a:rPr lang="en-US" sz="5000" dirty="0"/>
              <a:t>Good practices for </a:t>
            </a:r>
            <a:r>
              <a:rPr lang="en-US" sz="5000" b="1" dirty="0"/>
              <a:t>aggregate </a:t>
            </a:r>
            <a:r>
              <a:rPr lang="en-US" sz="5000" b="1" dirty="0" smtClean="0"/>
              <a:t>reporting</a:t>
            </a:r>
          </a:p>
          <a:p>
            <a:pPr lvl="1"/>
            <a:r>
              <a:rPr lang="en-US" sz="5000" dirty="0" smtClean="0"/>
              <a:t>Robust </a:t>
            </a:r>
            <a:r>
              <a:rPr lang="en-US" sz="5000" dirty="0"/>
              <a:t>and comprehensive </a:t>
            </a:r>
            <a:r>
              <a:rPr lang="en-US" sz="5000" b="1" dirty="0"/>
              <a:t>audit </a:t>
            </a:r>
            <a:r>
              <a:rPr lang="en-US" sz="5000" b="1" dirty="0" smtClean="0"/>
              <a:t>system</a:t>
            </a:r>
            <a:endParaRPr lang="en-GB" sz="5000" b="1" dirty="0"/>
          </a:p>
          <a:p>
            <a:pPr lvl="1"/>
            <a:r>
              <a:rPr lang="en-GB" sz="5000" b="1" dirty="0" smtClean="0"/>
              <a:t>Independence </a:t>
            </a:r>
            <a:r>
              <a:rPr lang="en-GB" sz="5000" b="1" dirty="0"/>
              <a:t>of SOE boards of directors</a:t>
            </a:r>
            <a:r>
              <a:rPr lang="en-GB" sz="5000" dirty="0"/>
              <a:t>, e.g. through </a:t>
            </a:r>
            <a:r>
              <a:rPr lang="en-GB" sz="5000" dirty="0" smtClean="0"/>
              <a:t>transparent board </a:t>
            </a:r>
            <a:r>
              <a:rPr lang="en-GB" sz="5000" dirty="0"/>
              <a:t>nomination </a:t>
            </a:r>
            <a:r>
              <a:rPr lang="en-GB" sz="5000" dirty="0" smtClean="0"/>
              <a:t>processes</a:t>
            </a:r>
            <a:endParaRPr lang="en-GB" sz="5000" dirty="0"/>
          </a:p>
          <a:p>
            <a:pPr lvl="1"/>
            <a:r>
              <a:rPr lang="en-GB" sz="5000" dirty="0" smtClean="0"/>
              <a:t>Implementation of requirements for SOE boards to </a:t>
            </a:r>
            <a:r>
              <a:rPr lang="en-GB" sz="5000" dirty="0"/>
              <a:t>establish </a:t>
            </a:r>
            <a:r>
              <a:rPr lang="en-GB" sz="5000" b="1" dirty="0"/>
              <a:t>internal controls, ethics and compliance </a:t>
            </a:r>
            <a:r>
              <a:rPr lang="en-GB" sz="5000" b="1" dirty="0" smtClean="0"/>
              <a:t>measures</a:t>
            </a:r>
            <a:endParaRPr lang="en-GB" sz="5000" dirty="0"/>
          </a:p>
          <a:p>
            <a:pPr marL="0" indent="0">
              <a:buNone/>
            </a:pPr>
            <a:endParaRPr lang="en-GB" sz="4300" dirty="0"/>
          </a:p>
        </p:txBody>
      </p:sp>
      <p:sp>
        <p:nvSpPr>
          <p:cNvPr id="3" name="Title 2"/>
          <p:cNvSpPr>
            <a:spLocks noGrp="1"/>
          </p:cNvSpPr>
          <p:nvPr>
            <p:ph type="title"/>
          </p:nvPr>
        </p:nvSpPr>
        <p:spPr/>
        <p:txBody>
          <a:bodyPr vert="horz" lIns="91440" tIns="45720" rIns="91440" bIns="45720" rtlCol="0" anchor="ctr">
            <a:noAutofit/>
          </a:bodyPr>
          <a:lstStyle/>
          <a:p>
            <a:r>
              <a:rPr lang="en-GB" sz="2400" b="1" dirty="0" smtClean="0"/>
              <a:t>Issues for consideration </a:t>
            </a:r>
            <a:endParaRPr lang="en-GB" sz="2400" b="1" dirty="0"/>
          </a:p>
        </p:txBody>
      </p:sp>
    </p:spTree>
    <p:extLst>
      <p:ext uri="{BB962C8B-B14F-4D97-AF65-F5344CB8AC3E}">
        <p14:creationId xmlns:p14="http://schemas.microsoft.com/office/powerpoint/2010/main" val="692658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800" b="1" dirty="0" smtClean="0"/>
              <a:t>Resources and contacts</a:t>
            </a:r>
            <a:endParaRPr lang="en-GB" sz="1800" b="1" dirty="0"/>
          </a:p>
        </p:txBody>
      </p:sp>
      <p:sp>
        <p:nvSpPr>
          <p:cNvPr id="3" name="Content Placeholder 2"/>
          <p:cNvSpPr>
            <a:spLocks noGrp="1"/>
          </p:cNvSpPr>
          <p:nvPr>
            <p:ph idx="1"/>
          </p:nvPr>
        </p:nvSpPr>
        <p:spPr>
          <a:xfrm>
            <a:off x="468000" y="1447800"/>
            <a:ext cx="8218800" cy="4525200"/>
          </a:xfrm>
        </p:spPr>
        <p:txBody>
          <a:bodyPr/>
          <a:lstStyle/>
          <a:p>
            <a:pPr marL="0" indent="0" algn="ctr">
              <a:buNone/>
            </a:pPr>
            <a:endParaRPr lang="en-GB" dirty="0" smtClean="0"/>
          </a:p>
          <a:p>
            <a:pPr marL="0" indent="0" algn="ctr">
              <a:buNone/>
            </a:pPr>
            <a:r>
              <a:rPr lang="en-GB" sz="1800" dirty="0" smtClean="0"/>
              <a:t>Thank You </a:t>
            </a:r>
          </a:p>
          <a:p>
            <a:pPr marL="0" indent="0" algn="ctr">
              <a:buNone/>
            </a:pPr>
            <a:endParaRPr lang="en-GB" sz="1800" dirty="0"/>
          </a:p>
          <a:p>
            <a:pPr marL="0" indent="0" algn="ctr">
              <a:buNone/>
            </a:pPr>
            <a:r>
              <a:rPr lang="en-GB" sz="1800" dirty="0" smtClean="0"/>
              <a:t>For more information on OECD work on state-owned enterprises, please visit: </a:t>
            </a:r>
            <a:endParaRPr lang="en-GB" sz="1800" dirty="0"/>
          </a:p>
          <a:p>
            <a:pPr marL="0" indent="0" algn="ctr">
              <a:buNone/>
            </a:pPr>
            <a:r>
              <a:rPr lang="en-GB" sz="1800" dirty="0" smtClean="0"/>
              <a:t> </a:t>
            </a:r>
            <a:r>
              <a:rPr lang="en-GB" sz="1800" dirty="0">
                <a:hlinkClick r:id="rId2"/>
              </a:rPr>
              <a:t>http://</a:t>
            </a:r>
            <a:r>
              <a:rPr lang="en-GB" sz="1800" dirty="0" smtClean="0">
                <a:hlinkClick r:id="rId2"/>
              </a:rPr>
              <a:t>www.oecd.org/daf/ca/soemarket.htm</a:t>
            </a:r>
            <a:r>
              <a:rPr lang="en-GB" sz="1800" dirty="0" smtClean="0"/>
              <a:t> </a:t>
            </a:r>
          </a:p>
          <a:p>
            <a:pPr marL="0" indent="0" algn="ctr">
              <a:buNone/>
            </a:pPr>
            <a:endParaRPr lang="en-GB" sz="1800" dirty="0" smtClean="0"/>
          </a:p>
          <a:p>
            <a:pPr marL="0" indent="0" algn="ctr">
              <a:buNone/>
            </a:pPr>
            <a:r>
              <a:rPr lang="en-GB" sz="1800" dirty="0" smtClean="0"/>
              <a:t>Questions can be addressed to:</a:t>
            </a:r>
          </a:p>
          <a:p>
            <a:pPr marL="0" indent="0" algn="ctr">
              <a:buNone/>
            </a:pPr>
            <a:r>
              <a:rPr lang="en-US" sz="1800" dirty="0" smtClean="0">
                <a:hlinkClick r:id="rId3"/>
              </a:rPr>
              <a:t>chung-a.park@oecd.org</a:t>
            </a:r>
            <a:r>
              <a:rPr lang="en-US" sz="1800" dirty="0" smtClean="0"/>
              <a:t> </a:t>
            </a:r>
            <a:endParaRPr lang="en-GB" sz="1800" dirty="0"/>
          </a:p>
        </p:txBody>
      </p:sp>
      <p:sp>
        <p:nvSpPr>
          <p:cNvPr id="5" name="Slide Number Placeholder 4"/>
          <p:cNvSpPr>
            <a:spLocks noGrp="1"/>
          </p:cNvSpPr>
          <p:nvPr>
            <p:ph type="sldNum" sz="quarter" idx="12"/>
          </p:nvPr>
        </p:nvSpPr>
        <p:spPr/>
        <p:txBody>
          <a:bodyPr/>
          <a:lstStyle/>
          <a:p>
            <a:pPr>
              <a:defRPr/>
            </a:pPr>
            <a:fld id="{5ADDC010-DDEC-4D0C-9AD1-BBC02A7BA9DB}" type="slidenum">
              <a:rPr lang="en-GB" smtClean="0"/>
              <a:pPr>
                <a:defRPr/>
              </a:pPr>
              <a:t>14</a:t>
            </a:fld>
            <a:endParaRPr lang="en-GB" dirty="0"/>
          </a:p>
        </p:txBody>
      </p:sp>
    </p:spTree>
    <p:extLst>
      <p:ext uri="{BB962C8B-B14F-4D97-AF65-F5344CB8AC3E}">
        <p14:creationId xmlns:p14="http://schemas.microsoft.com/office/powerpoint/2010/main" val="1368303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2400" b="1" dirty="0" smtClean="0"/>
              <a:t>Structure of presentation </a:t>
            </a:r>
            <a:endParaRPr lang="en-US" sz="2400" b="1" dirty="0"/>
          </a:p>
        </p:txBody>
      </p:sp>
      <p:sp>
        <p:nvSpPr>
          <p:cNvPr id="3075" name="Content Placeholder 2"/>
          <p:cNvSpPr>
            <a:spLocks noGrp="1"/>
          </p:cNvSpPr>
          <p:nvPr>
            <p:ph idx="1"/>
          </p:nvPr>
        </p:nvSpPr>
        <p:spPr>
          <a:xfrm>
            <a:off x="609600" y="1600200"/>
            <a:ext cx="7848600" cy="5029200"/>
          </a:xfrm>
        </p:spPr>
        <p:txBody>
          <a:bodyPr>
            <a:normAutofit fontScale="92500" lnSpcReduction="10000"/>
          </a:bodyPr>
          <a:lstStyle/>
          <a:p>
            <a:pPr marL="0" indent="0">
              <a:buNone/>
            </a:pPr>
            <a:r>
              <a:rPr lang="en-GB" sz="1600" b="1" i="1" dirty="0" smtClean="0">
                <a:solidFill>
                  <a:schemeClr val="accent1"/>
                </a:solidFill>
              </a:rPr>
              <a:t>Overview of  the draft paper on  “Enhancing the transparency and accountability of state-owned enterprises (SOEs)” to be included in the upcoming </a:t>
            </a:r>
            <a:r>
              <a:rPr lang="en-US" sz="1600" b="1" i="1" dirty="0" smtClean="0">
                <a:solidFill>
                  <a:schemeClr val="accent1"/>
                </a:solidFill>
              </a:rPr>
              <a:t>ADBI </a:t>
            </a:r>
            <a:r>
              <a:rPr lang="en-US" sz="1600" b="1" i="1" dirty="0">
                <a:solidFill>
                  <a:schemeClr val="accent1"/>
                </a:solidFill>
              </a:rPr>
              <a:t>book on SOE reform in Asia. The Asian jurisdictions </a:t>
            </a:r>
            <a:r>
              <a:rPr lang="en-US" sz="1600" b="1" i="1" dirty="0" err="1">
                <a:solidFill>
                  <a:schemeClr val="accent1"/>
                </a:solidFill>
              </a:rPr>
              <a:t>analysed</a:t>
            </a:r>
            <a:r>
              <a:rPr lang="en-US" sz="1600" b="1" i="1" dirty="0">
                <a:solidFill>
                  <a:schemeClr val="accent1"/>
                </a:solidFill>
              </a:rPr>
              <a:t> in </a:t>
            </a:r>
            <a:r>
              <a:rPr lang="en-US" sz="1600" b="1" i="1" dirty="0" smtClean="0">
                <a:solidFill>
                  <a:schemeClr val="accent1"/>
                </a:solidFill>
              </a:rPr>
              <a:t>the paper are </a:t>
            </a:r>
            <a:r>
              <a:rPr lang="en-US" sz="1600" b="1" i="1" dirty="0">
                <a:solidFill>
                  <a:schemeClr val="accent1"/>
                </a:solidFill>
              </a:rPr>
              <a:t>India, Indonesia, Kazakhstan, Republic of Korea, Malaysia, Pakistan, Philippines, Thailand and Viet </a:t>
            </a:r>
            <a:r>
              <a:rPr lang="en-US" sz="1600" b="1" i="1" dirty="0" smtClean="0">
                <a:solidFill>
                  <a:schemeClr val="accent1"/>
                </a:solidFill>
              </a:rPr>
              <a:t>Nam. </a:t>
            </a:r>
          </a:p>
          <a:p>
            <a:pPr marL="0" indent="0">
              <a:buNone/>
            </a:pPr>
            <a:endParaRPr lang="en-GB" sz="1600" b="1" i="1" dirty="0" smtClean="0">
              <a:solidFill>
                <a:schemeClr val="accent1"/>
              </a:solidFill>
            </a:endParaRPr>
          </a:p>
          <a:p>
            <a:pPr marL="0" indent="0">
              <a:buNone/>
            </a:pPr>
            <a:r>
              <a:rPr lang="en-GB" sz="1600" b="1" i="1" dirty="0" smtClean="0">
                <a:solidFill>
                  <a:schemeClr val="accent1"/>
                </a:solidFill>
              </a:rPr>
              <a:t>Internationally recommended practices relevant to SOE transparency and disclosure</a:t>
            </a:r>
          </a:p>
          <a:p>
            <a:pPr marL="0" indent="0">
              <a:buNone/>
            </a:pPr>
            <a:r>
              <a:rPr lang="en-GB" sz="1600" b="1" i="1" dirty="0">
                <a:solidFill>
                  <a:schemeClr val="accent1"/>
                </a:solidFill>
              </a:rPr>
              <a:t>General trends on SOE </a:t>
            </a:r>
            <a:r>
              <a:rPr lang="en-GB" sz="1600" b="1" i="1" dirty="0" smtClean="0">
                <a:solidFill>
                  <a:schemeClr val="accent1"/>
                </a:solidFill>
              </a:rPr>
              <a:t>disclosure in Asia </a:t>
            </a:r>
            <a:r>
              <a:rPr lang="en-GB" sz="1600" b="1" i="1" dirty="0">
                <a:solidFill>
                  <a:schemeClr val="accent1"/>
                </a:solidFill>
              </a:rPr>
              <a:t>and overview of practices by the surveyed </a:t>
            </a:r>
            <a:r>
              <a:rPr lang="en-GB" sz="1600" b="1" i="1" dirty="0" smtClean="0">
                <a:solidFill>
                  <a:schemeClr val="accent1"/>
                </a:solidFill>
              </a:rPr>
              <a:t>countries </a:t>
            </a:r>
            <a:endParaRPr lang="en-GB" sz="1600" b="1" i="1" dirty="0">
              <a:solidFill>
                <a:schemeClr val="accent1"/>
              </a:solidFill>
            </a:endParaRPr>
          </a:p>
          <a:p>
            <a:pPr marL="0" indent="0">
              <a:buNone/>
            </a:pPr>
            <a:r>
              <a:rPr lang="en-GB" sz="1600" b="1" i="1" dirty="0" smtClean="0">
                <a:solidFill>
                  <a:srgbClr val="0070C0"/>
                </a:solidFill>
              </a:rPr>
              <a:t>         </a:t>
            </a:r>
            <a:r>
              <a:rPr lang="en-GB" sz="1600" b="1" i="1" dirty="0" smtClean="0">
                <a:solidFill>
                  <a:schemeClr val="bg1">
                    <a:lumMod val="50000"/>
                  </a:schemeClr>
                </a:solidFill>
              </a:rPr>
              <a:t>Disclosure and reporting obligations placed on SOEs </a:t>
            </a:r>
          </a:p>
          <a:p>
            <a:pPr marL="0" indent="0">
              <a:buNone/>
            </a:pPr>
            <a:r>
              <a:rPr lang="en-GB" sz="1600" b="1" i="1" dirty="0" smtClean="0">
                <a:solidFill>
                  <a:schemeClr val="bg1">
                    <a:lumMod val="50000"/>
                  </a:schemeClr>
                </a:solidFill>
              </a:rPr>
              <a:t>         Accounting and </a:t>
            </a:r>
            <a:r>
              <a:rPr lang="en-US" sz="1600" b="1" i="1" dirty="0" smtClean="0">
                <a:solidFill>
                  <a:schemeClr val="bg1">
                    <a:lumMod val="50000"/>
                  </a:schemeClr>
                </a:solidFill>
              </a:rPr>
              <a:t>auditing standards applicable to SOEs : </a:t>
            </a:r>
            <a:r>
              <a:rPr lang="en-US" sz="1600" b="1" i="1" dirty="0">
                <a:solidFill>
                  <a:schemeClr val="bg1">
                    <a:lumMod val="50000"/>
                  </a:schemeClr>
                </a:solidFill>
              </a:rPr>
              <a:t>I</a:t>
            </a:r>
            <a:r>
              <a:rPr lang="en-GB" sz="1600" b="1" i="1" dirty="0" err="1" smtClean="0">
                <a:solidFill>
                  <a:schemeClr val="bg1">
                    <a:lumMod val="50000"/>
                  </a:schemeClr>
                </a:solidFill>
              </a:rPr>
              <a:t>nternal</a:t>
            </a:r>
            <a:r>
              <a:rPr lang="en-GB" sz="1600" b="1" i="1" dirty="0" smtClean="0">
                <a:solidFill>
                  <a:schemeClr val="bg1">
                    <a:lumMod val="50000"/>
                  </a:schemeClr>
                </a:solidFill>
              </a:rPr>
              <a:t> and external audit function </a:t>
            </a:r>
          </a:p>
          <a:p>
            <a:pPr marL="0" indent="0">
              <a:buNone/>
            </a:pPr>
            <a:r>
              <a:rPr lang="en-GB" sz="1600" b="1" i="1" dirty="0" smtClean="0">
                <a:solidFill>
                  <a:schemeClr val="bg1">
                    <a:lumMod val="50000"/>
                  </a:schemeClr>
                </a:solidFill>
              </a:rPr>
              <a:t>         Aggregate reporting practices and financial and non-financial    information disclosed by SOEs </a:t>
            </a:r>
          </a:p>
          <a:p>
            <a:pPr marL="0" indent="0">
              <a:buNone/>
            </a:pPr>
            <a:r>
              <a:rPr lang="en-US" sz="1600" b="1" i="1" dirty="0" smtClean="0">
                <a:solidFill>
                  <a:schemeClr val="bg1">
                    <a:lumMod val="50000"/>
                  </a:schemeClr>
                </a:solidFill>
              </a:rPr>
              <a:t>          SOE Performance evaluation systems </a:t>
            </a:r>
            <a:endParaRPr lang="en-GB" sz="1600" b="1" i="1" dirty="0" smtClean="0">
              <a:solidFill>
                <a:schemeClr val="bg1">
                  <a:lumMod val="50000"/>
                </a:schemeClr>
              </a:solidFill>
            </a:endParaRPr>
          </a:p>
          <a:p>
            <a:pPr marL="0" indent="0">
              <a:buNone/>
            </a:pPr>
            <a:endParaRPr lang="en-GB" sz="1600" b="1" i="1" dirty="0">
              <a:solidFill>
                <a:srgbClr val="0070C0"/>
              </a:solidFill>
            </a:endParaRPr>
          </a:p>
          <a:p>
            <a:pPr marL="0" indent="0">
              <a:buNone/>
            </a:pPr>
            <a:r>
              <a:rPr lang="en-GB" sz="1600" b="1" i="1" dirty="0">
                <a:solidFill>
                  <a:schemeClr val="accent1"/>
                </a:solidFill>
              </a:rPr>
              <a:t>Policy issues for consideration </a:t>
            </a:r>
          </a:p>
          <a:p>
            <a:pPr marL="0" indent="0">
              <a:buNone/>
            </a:pPr>
            <a:endParaRPr lang="en-GB" sz="1600" b="1" i="1" dirty="0" smtClean="0">
              <a:solidFill>
                <a:srgbClr val="0070C0"/>
              </a:solidFill>
            </a:endParaRPr>
          </a:p>
          <a:p>
            <a:pPr marL="0" indent="0">
              <a:buNone/>
            </a:pPr>
            <a:endParaRPr lang="en-GB" sz="1600" b="1" i="1" dirty="0">
              <a:solidFill>
                <a:srgbClr val="0070C0"/>
              </a:solidFill>
            </a:endParaRPr>
          </a:p>
          <a:p>
            <a:pPr marL="0" indent="0">
              <a:buNone/>
            </a:pPr>
            <a:endParaRPr lang="en-GB" sz="1600" b="1" i="1" dirty="0">
              <a:solidFill>
                <a:srgbClr val="0070C0"/>
              </a:solidFill>
            </a:endParaRPr>
          </a:p>
          <a:p>
            <a:endParaRPr lang="en-GB" sz="1600" b="1" i="1" dirty="0" smtClean="0">
              <a:solidFill>
                <a:srgbClr val="0070C0"/>
              </a:solidFill>
            </a:endParaRPr>
          </a:p>
          <a:p>
            <a:pPr>
              <a:buFont typeface="Webdings" pitchFamily="18" charset="2"/>
              <a:buNone/>
            </a:pPr>
            <a:endParaRPr lang="en-GB" dirty="0" smtClean="0"/>
          </a:p>
          <a:p>
            <a:endParaRPr lang="en-US" dirty="0" smtClean="0"/>
          </a:p>
        </p:txBody>
      </p:sp>
      <p:sp>
        <p:nvSpPr>
          <p:cNvPr id="4" name="Slide Number Placeholder 4"/>
          <p:cNvSpPr>
            <a:spLocks noGrp="1"/>
          </p:cNvSpPr>
          <p:nvPr>
            <p:ph type="sldNum" sz="quarter" idx="12"/>
          </p:nvPr>
        </p:nvSpPr>
        <p:spPr>
          <a:xfrm>
            <a:off x="8640000" y="6411600"/>
            <a:ext cx="342000" cy="244800"/>
          </a:xfrm>
        </p:spPr>
        <p:txBody>
          <a:bodyPr/>
          <a:lstStyle/>
          <a:p>
            <a:pPr>
              <a:defRPr/>
            </a:pPr>
            <a:fld id="{5ADDC010-DDEC-4D0C-9AD1-BBC02A7BA9DB}" type="slidenum">
              <a:rPr lang="en-GB" smtClean="0"/>
              <a:pPr>
                <a:defRPr/>
              </a:pPr>
              <a:t>2</a:t>
            </a:fld>
            <a:endParaRPr lang="en-GB" dirty="0"/>
          </a:p>
        </p:txBody>
      </p:sp>
    </p:spTree>
    <p:extLst>
      <p:ext uri="{BB962C8B-B14F-4D97-AF65-F5344CB8AC3E}">
        <p14:creationId xmlns:p14="http://schemas.microsoft.com/office/powerpoint/2010/main" val="2824033953"/>
      </p:ext>
    </p:extLst>
  </p:cSld>
  <p:clrMapOvr>
    <a:masterClrMapping/>
  </p:clrMapOvr>
  <mc:AlternateContent xmlns:mc="http://schemas.openxmlformats.org/markup-compatibility/2006" xmlns:p14="http://schemas.microsoft.com/office/powerpoint/2010/main">
    <mc:Choice Requires="p14">
      <p:transition spd="slow" p14:dur="2000" advTm="494"/>
    </mc:Choice>
    <mc:Fallback xmlns="">
      <p:transition spd="slow" advTm="49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sz="2400" b="1" dirty="0" smtClean="0"/>
              <a:t>The OECD SOE Corporate Governance Guidelines relevant to SOE transparency and disclosure</a:t>
            </a:r>
            <a:endParaRPr lang="en-US" sz="1800" b="1" dirty="0"/>
          </a:p>
        </p:txBody>
      </p:sp>
      <p:sp>
        <p:nvSpPr>
          <p:cNvPr id="3075" name="Content Placeholder 2"/>
          <p:cNvSpPr>
            <a:spLocks noGrp="1"/>
          </p:cNvSpPr>
          <p:nvPr>
            <p:ph idx="1"/>
          </p:nvPr>
        </p:nvSpPr>
        <p:spPr>
          <a:xfrm>
            <a:off x="457200" y="1600200"/>
            <a:ext cx="8001000" cy="5029200"/>
          </a:xfrm>
        </p:spPr>
        <p:txBody>
          <a:bodyPr>
            <a:normAutofit/>
          </a:bodyPr>
          <a:lstStyle/>
          <a:p>
            <a:pPr marL="0" indent="0">
              <a:buNone/>
            </a:pPr>
            <a:r>
              <a:rPr lang="en-GB" sz="1800" b="1" i="1" dirty="0">
                <a:solidFill>
                  <a:schemeClr val="accent1"/>
                </a:solidFill>
              </a:rPr>
              <a:t>Transparency and disclosure as an integral part to a sound corporate governance regime</a:t>
            </a:r>
            <a:br>
              <a:rPr lang="en-GB" sz="1800" b="1" i="1" dirty="0">
                <a:solidFill>
                  <a:schemeClr val="accent1"/>
                </a:solidFill>
              </a:rPr>
            </a:br>
            <a:endParaRPr lang="en-GB" sz="1800" b="1" i="1" dirty="0">
              <a:solidFill>
                <a:schemeClr val="accent1"/>
              </a:solidFill>
            </a:endParaRPr>
          </a:p>
          <a:p>
            <a:r>
              <a:rPr lang="en-GB" sz="1600" dirty="0" smtClean="0"/>
              <a:t>Transparency </a:t>
            </a:r>
            <a:r>
              <a:rPr lang="en-GB" sz="1600" dirty="0"/>
              <a:t>and disclosure measures enhance SOE efficiency and performance thereby allowing the government, as owner, to be more effective; enabling evaluation by the parliament of the state as owner; as well as enabling media to raise awareness on SOE’s performance and taxpayers and the public to have a clear picture of SOE’s performance</a:t>
            </a:r>
            <a:endParaRPr lang="en-GB" sz="1400" b="1" i="1" dirty="0">
              <a:solidFill>
                <a:srgbClr val="0070C0"/>
              </a:solidFill>
            </a:endParaRPr>
          </a:p>
          <a:p>
            <a:r>
              <a:rPr lang="en-GB" sz="1600" dirty="0" smtClean="0"/>
              <a:t>State-owned enterprises should observe high standards of transparency and be subject to the same high quality accounting, disclosure, compliance and auditing standards as listed companies (Guideline VI.A) </a:t>
            </a:r>
          </a:p>
          <a:p>
            <a:r>
              <a:rPr lang="en-GB" sz="1600" dirty="0" smtClean="0"/>
              <a:t>State-owned </a:t>
            </a:r>
            <a:r>
              <a:rPr lang="en-GB" sz="1600" dirty="0"/>
              <a:t>enterprises’ annual financial statements should be subject to an independent external audit based on high-quality standards. Specific state control procedures do not substitute for an independent external audit (Guideline VI. B) </a:t>
            </a:r>
            <a:endParaRPr lang="en-GB" sz="1600" dirty="0" smtClean="0"/>
          </a:p>
          <a:p>
            <a:r>
              <a:rPr lang="en-GB" sz="1600" dirty="0" smtClean="0"/>
              <a:t>The ownership entity should develop consistent reporting on SOEs and publish annually an aggregate report on SOEs. Good practice calls for the use of web-based communications to facilitate access by the general public (Guideline VI. C) </a:t>
            </a:r>
            <a:endParaRPr lang="en-GB" sz="1600" dirty="0" smtClean="0">
              <a:latin typeface="+mj-lt"/>
              <a:cs typeface="Arial" charset="0"/>
            </a:endParaRPr>
          </a:p>
          <a:p>
            <a:endParaRPr lang="en-GB" sz="1600" b="1" i="1" dirty="0" smtClean="0">
              <a:solidFill>
                <a:srgbClr val="0070C0"/>
              </a:solidFill>
            </a:endParaRPr>
          </a:p>
          <a:p>
            <a:pPr>
              <a:buFont typeface="Webdings" pitchFamily="18" charset="2"/>
              <a:buNone/>
            </a:pPr>
            <a:endParaRPr lang="en-GB" dirty="0" smtClean="0"/>
          </a:p>
          <a:p>
            <a:endParaRPr lang="en-US" dirty="0" smtClean="0"/>
          </a:p>
        </p:txBody>
      </p:sp>
      <p:sp>
        <p:nvSpPr>
          <p:cNvPr id="4" name="Slide Number Placeholder 4"/>
          <p:cNvSpPr>
            <a:spLocks noGrp="1"/>
          </p:cNvSpPr>
          <p:nvPr>
            <p:ph type="sldNum" sz="quarter" idx="12"/>
          </p:nvPr>
        </p:nvSpPr>
        <p:spPr>
          <a:xfrm>
            <a:off x="8640000" y="6411600"/>
            <a:ext cx="342000" cy="244800"/>
          </a:xfrm>
        </p:spPr>
        <p:txBody>
          <a:bodyPr/>
          <a:lstStyle/>
          <a:p>
            <a:pPr>
              <a:defRPr/>
            </a:pPr>
            <a:fld id="{5ADDC010-DDEC-4D0C-9AD1-BBC02A7BA9DB}" type="slidenum">
              <a:rPr lang="en-GB" smtClean="0"/>
              <a:pPr>
                <a:defRPr/>
              </a:pPr>
              <a:t>3</a:t>
            </a:fld>
            <a:endParaRPr lang="en-GB" dirty="0"/>
          </a:p>
        </p:txBody>
      </p:sp>
    </p:spTree>
    <p:extLst>
      <p:ext uri="{BB962C8B-B14F-4D97-AF65-F5344CB8AC3E}">
        <p14:creationId xmlns:p14="http://schemas.microsoft.com/office/powerpoint/2010/main" val="2126294936"/>
      </p:ext>
    </p:extLst>
  </p:cSld>
  <p:clrMapOvr>
    <a:masterClrMapping/>
  </p:clrMapOvr>
  <mc:AlternateContent xmlns:mc="http://schemas.openxmlformats.org/markup-compatibility/2006" xmlns:p14="http://schemas.microsoft.com/office/powerpoint/2010/main">
    <mc:Choice Requires="p14">
      <p:transition spd="slow" p14:dur="2000" advTm="838"/>
    </mc:Choice>
    <mc:Fallback xmlns="">
      <p:transition spd="slow" advTm="838"/>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2400" b="1" dirty="0" smtClean="0"/>
              <a:t>Select OECD SOE Anti-Corruption and Integrity Guidelines’ provisions relevant to SOE transparency and disclosure </a:t>
            </a:r>
            <a:endParaRPr lang="en-US" sz="2400" b="1" dirty="0"/>
          </a:p>
        </p:txBody>
      </p:sp>
      <p:sp>
        <p:nvSpPr>
          <p:cNvPr id="3075" name="Content Placeholder 2"/>
          <p:cNvSpPr>
            <a:spLocks noGrp="1"/>
          </p:cNvSpPr>
          <p:nvPr>
            <p:ph idx="1"/>
          </p:nvPr>
        </p:nvSpPr>
        <p:spPr>
          <a:xfrm>
            <a:off x="381000" y="1143000"/>
            <a:ext cx="8001000" cy="5268600"/>
          </a:xfrm>
        </p:spPr>
        <p:txBody>
          <a:bodyPr>
            <a:noAutofit/>
          </a:bodyPr>
          <a:lstStyle/>
          <a:p>
            <a:pPr marL="0" indent="0">
              <a:buNone/>
            </a:pPr>
            <a:endParaRPr lang="en-US" sz="1600" dirty="0" smtClean="0"/>
          </a:p>
          <a:p>
            <a:pPr marL="0" indent="0">
              <a:buNone/>
            </a:pPr>
            <a:r>
              <a:rPr lang="en-US" sz="1600" dirty="0" smtClean="0"/>
              <a:t>A</a:t>
            </a:r>
            <a:r>
              <a:rPr lang="en-US" sz="1600" b="1" dirty="0"/>
              <a:t>. Integrity of the State</a:t>
            </a:r>
          </a:p>
          <a:p>
            <a:pPr marL="0" indent="0">
              <a:buNone/>
            </a:pPr>
            <a:r>
              <a:rPr lang="en-US" sz="1600" dirty="0"/>
              <a:t>5. vii. Maintaining high standards of transparency and disclosure when SOEs </a:t>
            </a:r>
            <a:r>
              <a:rPr lang="en-US" sz="1600" dirty="0" smtClean="0"/>
              <a:t>combine economic </a:t>
            </a:r>
            <a:r>
              <a:rPr lang="en-US" sz="1600" dirty="0"/>
              <a:t>activities and public policy objectives regarding their cost and revenue </a:t>
            </a:r>
            <a:r>
              <a:rPr lang="en-US" sz="1600" dirty="0" smtClean="0"/>
              <a:t>structures, allowing </a:t>
            </a:r>
            <a:r>
              <a:rPr lang="en-US" sz="1600" dirty="0"/>
              <a:t>for an attribution to main activity areas.</a:t>
            </a:r>
          </a:p>
          <a:p>
            <a:pPr marL="0" indent="0">
              <a:buNone/>
            </a:pPr>
            <a:r>
              <a:rPr lang="en-US" sz="1600" dirty="0"/>
              <a:t>5. viii. Ensuring that the ownership entity is equipped to regularly monitor, review </a:t>
            </a:r>
            <a:r>
              <a:rPr lang="en-US" sz="1600" dirty="0" smtClean="0"/>
              <a:t>and assess </a:t>
            </a:r>
            <a:r>
              <a:rPr lang="en-US" sz="1600" dirty="0"/>
              <a:t>SOE performance, and oversee and monitor SOE compliance with </a:t>
            </a:r>
            <a:r>
              <a:rPr lang="en-US" sz="1600" dirty="0" smtClean="0"/>
              <a:t>applicable corporate </a:t>
            </a:r>
            <a:r>
              <a:rPr lang="en-US" sz="1600" dirty="0"/>
              <a:t>governance standards – including those related to anti-corruption and integrity</a:t>
            </a:r>
            <a:r>
              <a:rPr lang="en-US" sz="1600" dirty="0" smtClean="0"/>
              <a:t>.</a:t>
            </a:r>
          </a:p>
          <a:p>
            <a:pPr marL="0" indent="0">
              <a:buNone/>
            </a:pPr>
            <a:r>
              <a:rPr lang="en-US" sz="1600" b="1" dirty="0" smtClean="0"/>
              <a:t>B</a:t>
            </a:r>
            <a:r>
              <a:rPr lang="en-US" sz="1600" b="1" dirty="0"/>
              <a:t>. Exercise of state ownership for integrity</a:t>
            </a:r>
          </a:p>
          <a:p>
            <a:pPr marL="0" indent="0">
              <a:buNone/>
            </a:pPr>
            <a:r>
              <a:rPr lang="en-US" sz="1600" dirty="0"/>
              <a:t>5.iii. Developing a disclosure policy that identifies what information SOEs should </a:t>
            </a:r>
            <a:r>
              <a:rPr lang="en-US" sz="1600" dirty="0" smtClean="0"/>
              <a:t>publicly disclose</a:t>
            </a:r>
            <a:r>
              <a:rPr lang="en-US" sz="1600" dirty="0"/>
              <a:t>, the appropriate channels for SOE disclosure and SOE mechanisms for </a:t>
            </a:r>
            <a:r>
              <a:rPr lang="en-US" sz="1600" dirty="0" smtClean="0"/>
              <a:t>ensuring quality </a:t>
            </a:r>
            <a:r>
              <a:rPr lang="en-US" sz="1600" dirty="0"/>
              <a:t>of information</a:t>
            </a:r>
            <a:r>
              <a:rPr lang="en-US" sz="1600" dirty="0" smtClean="0"/>
              <a:t>.</a:t>
            </a:r>
          </a:p>
          <a:p>
            <a:pPr marL="0" indent="0">
              <a:buNone/>
            </a:pPr>
            <a:r>
              <a:rPr lang="en-US" sz="1600" b="1" dirty="0"/>
              <a:t>C. Promotion of Integrity and Prevention of Corruption at the Enterprise Level</a:t>
            </a:r>
          </a:p>
          <a:p>
            <a:pPr marL="0" indent="0">
              <a:buNone/>
            </a:pPr>
            <a:r>
              <a:rPr lang="en-US" sz="1600" dirty="0"/>
              <a:t>6. The state should expect that SOEs apply high standards of transparency and </a:t>
            </a:r>
            <a:r>
              <a:rPr lang="en-US" sz="1600" dirty="0" smtClean="0"/>
              <a:t>disclosure akin </a:t>
            </a:r>
            <a:r>
              <a:rPr lang="en-US" sz="1600" dirty="0"/>
              <a:t>to good practice listed companies, or to firms in like circumstances, and in line </a:t>
            </a:r>
            <a:r>
              <a:rPr lang="en-US" sz="1600" dirty="0" smtClean="0"/>
              <a:t>with the </a:t>
            </a:r>
            <a:r>
              <a:rPr lang="en-US" sz="1600" dirty="0"/>
              <a:t>state’s disclosure policy.</a:t>
            </a:r>
          </a:p>
        </p:txBody>
      </p:sp>
      <p:sp>
        <p:nvSpPr>
          <p:cNvPr id="4" name="Slide Number Placeholder 4"/>
          <p:cNvSpPr>
            <a:spLocks noGrp="1"/>
          </p:cNvSpPr>
          <p:nvPr>
            <p:ph type="sldNum" sz="quarter" idx="12"/>
          </p:nvPr>
        </p:nvSpPr>
        <p:spPr>
          <a:xfrm>
            <a:off x="8640000" y="6411600"/>
            <a:ext cx="342000" cy="244800"/>
          </a:xfrm>
        </p:spPr>
        <p:txBody>
          <a:bodyPr/>
          <a:lstStyle/>
          <a:p>
            <a:pPr>
              <a:defRPr/>
            </a:pPr>
            <a:fld id="{5ADDC010-DDEC-4D0C-9AD1-BBC02A7BA9DB}" type="slidenum">
              <a:rPr lang="en-GB" smtClean="0"/>
              <a:pPr>
                <a:defRPr/>
              </a:pPr>
              <a:t>4</a:t>
            </a:fld>
            <a:endParaRPr lang="en-GB" dirty="0"/>
          </a:p>
        </p:txBody>
      </p:sp>
    </p:spTree>
    <p:extLst>
      <p:ext uri="{BB962C8B-B14F-4D97-AF65-F5344CB8AC3E}">
        <p14:creationId xmlns:p14="http://schemas.microsoft.com/office/powerpoint/2010/main" val="3352808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2400" b="1" dirty="0" smtClean="0"/>
              <a:t>General trends and challenges </a:t>
            </a:r>
            <a:endParaRPr lang="en-US" sz="2400" b="1" dirty="0"/>
          </a:p>
        </p:txBody>
      </p:sp>
      <p:sp>
        <p:nvSpPr>
          <p:cNvPr id="3075" name="Content Placeholder 2"/>
          <p:cNvSpPr>
            <a:spLocks noGrp="1"/>
          </p:cNvSpPr>
          <p:nvPr>
            <p:ph idx="1"/>
          </p:nvPr>
        </p:nvSpPr>
        <p:spPr>
          <a:xfrm>
            <a:off x="114000" y="1474800"/>
            <a:ext cx="8382000" cy="5181600"/>
          </a:xfrm>
        </p:spPr>
        <p:txBody>
          <a:bodyPr>
            <a:normAutofit fontScale="92500" lnSpcReduction="20000"/>
          </a:bodyPr>
          <a:lstStyle/>
          <a:p>
            <a:pPr marL="0" indent="0">
              <a:buNone/>
            </a:pPr>
            <a:r>
              <a:rPr lang="en-US" sz="1600" b="1" i="1" dirty="0" smtClean="0">
                <a:solidFill>
                  <a:schemeClr val="accent1"/>
                </a:solidFill>
              </a:rPr>
              <a:t>SOEs in Asia are </a:t>
            </a:r>
            <a:r>
              <a:rPr lang="en-US" sz="1600" b="1" i="1" dirty="0">
                <a:solidFill>
                  <a:schemeClr val="accent1"/>
                </a:solidFill>
              </a:rPr>
              <a:t>often subject to a weaker disclosure regime than that applicable to listed companies. </a:t>
            </a:r>
            <a:endParaRPr lang="en-US" sz="1600" b="1" i="1" dirty="0" smtClean="0">
              <a:solidFill>
                <a:schemeClr val="accent1"/>
              </a:solidFill>
            </a:endParaRPr>
          </a:p>
          <a:p>
            <a:r>
              <a:rPr lang="en-US" sz="1600" dirty="0" smtClean="0"/>
              <a:t>SOEs’ limited </a:t>
            </a:r>
            <a:r>
              <a:rPr lang="en-US" sz="1600" dirty="0"/>
              <a:t>degree of </a:t>
            </a:r>
            <a:r>
              <a:rPr lang="en-US" sz="1600" dirty="0" err="1"/>
              <a:t>corporatisation</a:t>
            </a:r>
            <a:r>
              <a:rPr lang="en-US" sz="1600" dirty="0"/>
              <a:t> and/or the fact that their accounts </a:t>
            </a:r>
            <a:r>
              <a:rPr lang="en-US" sz="1600" dirty="0" smtClean="0"/>
              <a:t>are incorporated </a:t>
            </a:r>
            <a:r>
              <a:rPr lang="en-US" sz="1600" dirty="0"/>
              <a:t>into the general government budget. </a:t>
            </a:r>
          </a:p>
          <a:p>
            <a:r>
              <a:rPr lang="en-US" sz="1600" dirty="0" smtClean="0"/>
              <a:t>Governments often fail to provide comprehensive </a:t>
            </a:r>
            <a:r>
              <a:rPr lang="en-US" sz="1600" dirty="0"/>
              <a:t>legal and policy frameworks </a:t>
            </a:r>
            <a:r>
              <a:rPr lang="en-US" sz="1600" dirty="0" smtClean="0"/>
              <a:t>for enhancing  </a:t>
            </a:r>
            <a:r>
              <a:rPr lang="en-US" sz="1600" dirty="0"/>
              <a:t>transparency </a:t>
            </a:r>
            <a:r>
              <a:rPr lang="en-US" sz="1600" dirty="0" smtClean="0"/>
              <a:t>and accountability of SOEs. </a:t>
            </a:r>
          </a:p>
          <a:p>
            <a:r>
              <a:rPr lang="en-US" sz="1600" dirty="0" smtClean="0"/>
              <a:t>SOEs are not systematically </a:t>
            </a:r>
            <a:r>
              <a:rPr lang="en-US" sz="1600" dirty="0"/>
              <a:t>subject to high-quality international accounting and auditing standards</a:t>
            </a:r>
            <a:endParaRPr lang="en-US" sz="1600" dirty="0" smtClean="0"/>
          </a:p>
          <a:p>
            <a:pPr marL="0" indent="0">
              <a:buNone/>
            </a:pPr>
            <a:r>
              <a:rPr lang="en-US" sz="1600" b="1" i="1" dirty="0" smtClean="0">
                <a:solidFill>
                  <a:schemeClr val="accent1"/>
                </a:solidFill>
              </a:rPr>
              <a:t>There </a:t>
            </a:r>
            <a:r>
              <a:rPr lang="en-US" sz="1600" b="1" i="1" dirty="0">
                <a:solidFill>
                  <a:schemeClr val="accent1"/>
                </a:solidFill>
              </a:rPr>
              <a:t>is a general lack of available information on SOEs that is systematically collected, consistent, and comparable across jurisdiction.</a:t>
            </a:r>
          </a:p>
          <a:p>
            <a:pPr marL="0" indent="0">
              <a:buNone/>
            </a:pPr>
            <a:r>
              <a:rPr lang="en-US" sz="1600" b="1" i="1" dirty="0" smtClean="0">
                <a:solidFill>
                  <a:schemeClr val="accent1"/>
                </a:solidFill>
              </a:rPr>
              <a:t>Transparency and disclosure practices </a:t>
            </a:r>
            <a:r>
              <a:rPr lang="en-US" sz="1600" b="1" i="1" dirty="0">
                <a:solidFill>
                  <a:schemeClr val="accent1"/>
                </a:solidFill>
              </a:rPr>
              <a:t>vary in individual jurisdictions depending on </a:t>
            </a:r>
            <a:endParaRPr lang="en-US" sz="1600" b="1" i="1" dirty="0" smtClean="0">
              <a:solidFill>
                <a:schemeClr val="accent1"/>
              </a:solidFill>
            </a:endParaRPr>
          </a:p>
          <a:p>
            <a:r>
              <a:rPr lang="en-US" sz="1600" dirty="0" smtClean="0"/>
              <a:t>the </a:t>
            </a:r>
            <a:r>
              <a:rPr lang="en-US" sz="1600" dirty="0"/>
              <a:t>corporate form of an SOE </a:t>
            </a:r>
            <a:endParaRPr lang="en-US" sz="1600" dirty="0" smtClean="0"/>
          </a:p>
          <a:p>
            <a:r>
              <a:rPr lang="en-US" sz="1600" dirty="0" smtClean="0"/>
              <a:t>the </a:t>
            </a:r>
            <a:r>
              <a:rPr lang="en-US" sz="1600" dirty="0"/>
              <a:t>size of the overall portfolio (with due regard to enterprise capacity)</a:t>
            </a:r>
          </a:p>
          <a:p>
            <a:r>
              <a:rPr lang="en-US" sz="1600" dirty="0"/>
              <a:t>the degree of </a:t>
            </a:r>
            <a:r>
              <a:rPr lang="en-US" sz="1600" dirty="0" err="1"/>
              <a:t>centralisation</a:t>
            </a:r>
            <a:r>
              <a:rPr lang="en-US" sz="1600" dirty="0"/>
              <a:t> of the ownership </a:t>
            </a:r>
            <a:r>
              <a:rPr lang="en-US" sz="1600" dirty="0" smtClean="0"/>
              <a:t>function </a:t>
            </a:r>
            <a:r>
              <a:rPr lang="en-US" sz="1600" dirty="0"/>
              <a:t>(as efforts to </a:t>
            </a:r>
            <a:r>
              <a:rPr lang="en-US" sz="1600" dirty="0" err="1"/>
              <a:t>centralise</a:t>
            </a:r>
            <a:r>
              <a:rPr lang="en-US" sz="1600" dirty="0"/>
              <a:t> ownership have also gone hand in hand with other governance improvements)</a:t>
            </a:r>
          </a:p>
          <a:p>
            <a:r>
              <a:rPr lang="en-US" sz="1600" dirty="0"/>
              <a:t>its capacity to collect and aggregate financial and non-financial information regarding the broader state ownership portfolio. </a:t>
            </a:r>
          </a:p>
          <a:p>
            <a:pPr marL="0" indent="0">
              <a:buNone/>
            </a:pPr>
            <a:r>
              <a:rPr lang="en-US" sz="1600" b="1" i="1" dirty="0" smtClean="0">
                <a:solidFill>
                  <a:schemeClr val="accent1"/>
                </a:solidFill>
              </a:rPr>
              <a:t>Fewer </a:t>
            </a:r>
            <a:r>
              <a:rPr lang="en-US" sz="1600" b="1" i="1" dirty="0">
                <a:solidFill>
                  <a:schemeClr val="accent1"/>
                </a:solidFill>
              </a:rPr>
              <a:t>economies retain the characteristics of a </a:t>
            </a:r>
            <a:r>
              <a:rPr lang="en-US" sz="1600" b="1" i="1" dirty="0" err="1">
                <a:solidFill>
                  <a:schemeClr val="accent1"/>
                </a:solidFill>
              </a:rPr>
              <a:t>decentralised</a:t>
            </a:r>
            <a:r>
              <a:rPr lang="en-US" sz="1600" b="1" i="1" dirty="0">
                <a:solidFill>
                  <a:schemeClr val="accent1"/>
                </a:solidFill>
              </a:rPr>
              <a:t> model in the face of a greater consensus. </a:t>
            </a:r>
            <a:endParaRPr lang="en-US" sz="1600" b="1" i="1" dirty="0" smtClean="0">
              <a:solidFill>
                <a:schemeClr val="accent1"/>
              </a:solidFill>
            </a:endParaRPr>
          </a:p>
          <a:p>
            <a:pPr marL="0" indent="0">
              <a:buNone/>
            </a:pPr>
            <a:endParaRPr lang="en-US" sz="1500" b="1" i="1" dirty="0">
              <a:solidFill>
                <a:schemeClr val="accent1"/>
              </a:solidFill>
            </a:endParaRPr>
          </a:p>
          <a:p>
            <a:endParaRPr lang="en-US" dirty="0" smtClean="0"/>
          </a:p>
        </p:txBody>
      </p:sp>
      <p:sp>
        <p:nvSpPr>
          <p:cNvPr id="4" name="Slide Number Placeholder 4"/>
          <p:cNvSpPr>
            <a:spLocks noGrp="1"/>
          </p:cNvSpPr>
          <p:nvPr>
            <p:ph type="sldNum" sz="quarter" idx="12"/>
          </p:nvPr>
        </p:nvSpPr>
        <p:spPr>
          <a:xfrm>
            <a:off x="8640000" y="6411600"/>
            <a:ext cx="342000" cy="244800"/>
          </a:xfrm>
        </p:spPr>
        <p:txBody>
          <a:bodyPr/>
          <a:lstStyle/>
          <a:p>
            <a:pPr>
              <a:defRPr/>
            </a:pPr>
            <a:fld id="{5ADDC010-DDEC-4D0C-9AD1-BBC02A7BA9DB}" type="slidenum">
              <a:rPr lang="en-GB" smtClean="0"/>
              <a:pPr>
                <a:defRPr/>
              </a:pPr>
              <a:t>5</a:t>
            </a:fld>
            <a:endParaRPr lang="en-GB" dirty="0"/>
          </a:p>
        </p:txBody>
      </p:sp>
    </p:spTree>
    <p:extLst>
      <p:ext uri="{BB962C8B-B14F-4D97-AF65-F5344CB8AC3E}">
        <p14:creationId xmlns:p14="http://schemas.microsoft.com/office/powerpoint/2010/main" val="2145923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1800" b="1" dirty="0" smtClean="0"/>
              <a:t> </a:t>
            </a:r>
            <a:r>
              <a:rPr lang="en-US" sz="2800" b="1" dirty="0"/>
              <a:t>Disclosure and reporting obligations placed on SOEs</a:t>
            </a:r>
          </a:p>
        </p:txBody>
      </p:sp>
      <p:sp>
        <p:nvSpPr>
          <p:cNvPr id="3075" name="Content Placeholder 2"/>
          <p:cNvSpPr>
            <a:spLocks noGrp="1"/>
          </p:cNvSpPr>
          <p:nvPr>
            <p:ph idx="1"/>
          </p:nvPr>
        </p:nvSpPr>
        <p:spPr>
          <a:xfrm>
            <a:off x="1066800" y="1600200"/>
            <a:ext cx="7391400" cy="5029200"/>
          </a:xfrm>
        </p:spPr>
        <p:txBody>
          <a:bodyPr>
            <a:normAutofit/>
          </a:bodyPr>
          <a:lstStyle/>
          <a:p>
            <a:endParaRPr lang="en-GB" sz="1600" b="1" i="1" dirty="0" smtClean="0">
              <a:solidFill>
                <a:srgbClr val="0070C0"/>
              </a:solidFill>
            </a:endParaRPr>
          </a:p>
          <a:p>
            <a:pPr>
              <a:buFont typeface="Webdings" pitchFamily="18" charset="2"/>
              <a:buNone/>
            </a:pPr>
            <a:endParaRPr lang="en-GB" dirty="0" smtClean="0"/>
          </a:p>
          <a:p>
            <a:endParaRPr lang="en-US" dirty="0" smtClean="0"/>
          </a:p>
        </p:txBody>
      </p:sp>
      <p:sp>
        <p:nvSpPr>
          <p:cNvPr id="4" name="Slide Number Placeholder 4"/>
          <p:cNvSpPr>
            <a:spLocks noGrp="1"/>
          </p:cNvSpPr>
          <p:nvPr>
            <p:ph type="sldNum" sz="quarter" idx="12"/>
          </p:nvPr>
        </p:nvSpPr>
        <p:spPr>
          <a:xfrm>
            <a:off x="8640000" y="6411600"/>
            <a:ext cx="342000" cy="244800"/>
          </a:xfrm>
        </p:spPr>
        <p:txBody>
          <a:bodyPr/>
          <a:lstStyle/>
          <a:p>
            <a:pPr>
              <a:defRPr/>
            </a:pPr>
            <a:fld id="{5ADDC010-DDEC-4D0C-9AD1-BBC02A7BA9DB}" type="slidenum">
              <a:rPr lang="en-GB" smtClean="0"/>
              <a:pPr>
                <a:defRPr/>
              </a:pPr>
              <a:t>6</a:t>
            </a:fld>
            <a:endParaRPr lang="en-GB" dirty="0"/>
          </a:p>
        </p:txBody>
      </p:sp>
      <p:sp>
        <p:nvSpPr>
          <p:cNvPr id="2" name="Rectangle 1"/>
          <p:cNvSpPr/>
          <p:nvPr/>
        </p:nvSpPr>
        <p:spPr>
          <a:xfrm>
            <a:off x="533400" y="1447800"/>
            <a:ext cx="7924800" cy="4093428"/>
          </a:xfrm>
          <a:prstGeom prst="rect">
            <a:avLst/>
          </a:prstGeom>
        </p:spPr>
        <p:txBody>
          <a:bodyPr wrap="square">
            <a:spAutoFit/>
          </a:bodyPr>
          <a:lstStyle/>
          <a:p>
            <a:r>
              <a:rPr lang="en-US" sz="2000" b="1" i="1" dirty="0">
                <a:solidFill>
                  <a:schemeClr val="accent1"/>
                </a:solidFill>
                <a:latin typeface="+mn-lt"/>
              </a:rPr>
              <a:t>Reporting requirements determined primarily by companies law and/or listing </a:t>
            </a:r>
            <a:r>
              <a:rPr lang="en-US" sz="2000" b="1" i="1" dirty="0" smtClean="0">
                <a:solidFill>
                  <a:schemeClr val="accent1"/>
                </a:solidFill>
                <a:latin typeface="+mn-lt"/>
              </a:rPr>
              <a:t>requirements </a:t>
            </a:r>
            <a:r>
              <a:rPr lang="en-GB" sz="2000" b="1" i="1" dirty="0" smtClean="0">
                <a:solidFill>
                  <a:schemeClr val="accent1"/>
                </a:solidFill>
                <a:latin typeface="+mn-lt"/>
              </a:rPr>
              <a:t>and </a:t>
            </a:r>
            <a:r>
              <a:rPr lang="en-GB" sz="2000" b="1" i="1" dirty="0">
                <a:solidFill>
                  <a:schemeClr val="accent1"/>
                </a:solidFill>
                <a:latin typeface="+mn-lt"/>
              </a:rPr>
              <a:t>supplemented with SOE-specific </a:t>
            </a:r>
            <a:r>
              <a:rPr lang="en-GB" sz="2000" b="1" i="1" dirty="0" smtClean="0">
                <a:solidFill>
                  <a:schemeClr val="accent1"/>
                </a:solidFill>
                <a:latin typeface="+mn-lt"/>
              </a:rPr>
              <a:t>standards </a:t>
            </a:r>
            <a:r>
              <a:rPr lang="en-GB" dirty="0" smtClean="0"/>
              <a:t>(</a:t>
            </a:r>
            <a:r>
              <a:rPr lang="en-GB" sz="2000" dirty="0"/>
              <a:t>India</a:t>
            </a:r>
            <a:r>
              <a:rPr lang="en-GB" dirty="0" smtClean="0"/>
              <a:t>, </a:t>
            </a:r>
            <a:r>
              <a:rPr lang="en-GB" sz="2000" dirty="0" smtClean="0"/>
              <a:t>Indonesia</a:t>
            </a:r>
            <a:r>
              <a:rPr lang="en-GB" sz="2000" dirty="0"/>
              <a:t>, </a:t>
            </a:r>
            <a:r>
              <a:rPr lang="en-GB" sz="2000" dirty="0" smtClean="0"/>
              <a:t>Kazakhstan and Pakistan) </a:t>
            </a:r>
          </a:p>
          <a:p>
            <a:endParaRPr lang="en-GB" dirty="0"/>
          </a:p>
          <a:p>
            <a:pPr lvl="0"/>
            <a:r>
              <a:rPr lang="en-GB" sz="2000" b="1" i="1" dirty="0" smtClean="0">
                <a:solidFill>
                  <a:schemeClr val="accent1"/>
                </a:solidFill>
                <a:latin typeface="Georgia" panose="02040502050405020303" pitchFamily="18" charset="0"/>
              </a:rPr>
              <a:t>S</a:t>
            </a:r>
            <a:r>
              <a:rPr lang="en-GB" sz="2000" b="1" i="1" dirty="0">
                <a:solidFill>
                  <a:schemeClr val="accent1"/>
                </a:solidFill>
                <a:latin typeface="+mn-lt"/>
              </a:rPr>
              <a:t>pecific reporting and disclosure requirements applicable to all SOEs  </a:t>
            </a:r>
            <a:r>
              <a:rPr lang="en-GB" sz="2000" dirty="0"/>
              <a:t>(Korea, Philippines, </a:t>
            </a:r>
            <a:r>
              <a:rPr lang="en-GB" sz="2000" dirty="0" smtClean="0"/>
              <a:t>Thailand, Viet </a:t>
            </a:r>
            <a:r>
              <a:rPr lang="en-GB" sz="2000" dirty="0"/>
              <a:t>Nam ) </a:t>
            </a:r>
          </a:p>
          <a:p>
            <a:pPr lvl="0"/>
            <a:endParaRPr lang="en-GB" dirty="0"/>
          </a:p>
          <a:p>
            <a:r>
              <a:rPr lang="en-GB" sz="2000" b="1" i="1" dirty="0">
                <a:solidFill>
                  <a:schemeClr val="accent1"/>
                </a:solidFill>
                <a:latin typeface="Georgia" panose="02040502050405020303" pitchFamily="18" charset="0"/>
              </a:rPr>
              <a:t>No SOE-specific obligations on disclosure and reporting </a:t>
            </a:r>
            <a:r>
              <a:rPr lang="en-GB" sz="2000" dirty="0" smtClean="0"/>
              <a:t>(Malaysia ) </a:t>
            </a:r>
            <a:endParaRPr lang="en-GB" sz="2000" dirty="0"/>
          </a:p>
          <a:p>
            <a:pPr lvl="0"/>
            <a:endParaRPr lang="en-GB" dirty="0" smtClean="0"/>
          </a:p>
          <a:p>
            <a:pPr lvl="0"/>
            <a:endParaRPr lang="en-GB" dirty="0"/>
          </a:p>
        </p:txBody>
      </p:sp>
    </p:spTree>
    <p:extLst>
      <p:ext uri="{BB962C8B-B14F-4D97-AF65-F5344CB8AC3E}">
        <p14:creationId xmlns:p14="http://schemas.microsoft.com/office/powerpoint/2010/main" val="1092101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371600"/>
            <a:ext cx="8218800" cy="5334000"/>
          </a:xfrm>
        </p:spPr>
        <p:txBody>
          <a:bodyPr>
            <a:noAutofit/>
          </a:bodyPr>
          <a:lstStyle/>
          <a:p>
            <a:pPr marL="0" indent="0">
              <a:buNone/>
            </a:pPr>
            <a:r>
              <a:rPr lang="en-US" sz="2000" b="1" i="1" dirty="0" smtClean="0">
                <a:solidFill>
                  <a:schemeClr val="accent1"/>
                </a:solidFill>
              </a:rPr>
              <a:t>Most </a:t>
            </a:r>
            <a:r>
              <a:rPr lang="en-US" sz="2000" b="1" i="1" dirty="0">
                <a:solidFill>
                  <a:schemeClr val="accent1"/>
                </a:solidFill>
              </a:rPr>
              <a:t>of the surveyed countries do not subject their SOEs to the same accounting and auditing standards as listed companies. The audit of SOEs’ financial statements is many times conducted by the supreme audit institution or the comptroller general, rather than by an independent external auditor.</a:t>
            </a:r>
          </a:p>
          <a:p>
            <a:pPr marL="0" indent="0">
              <a:buNone/>
            </a:pPr>
            <a:r>
              <a:rPr lang="en-US" sz="1600" dirty="0" smtClean="0"/>
              <a:t>Except </a:t>
            </a:r>
            <a:r>
              <a:rPr lang="en-US" sz="1600" dirty="0"/>
              <a:t>for </a:t>
            </a:r>
            <a:r>
              <a:rPr lang="en-US" sz="1600" b="1" dirty="0"/>
              <a:t>Korea and Viet Nam</a:t>
            </a:r>
            <a:r>
              <a:rPr lang="en-US" sz="1600" dirty="0"/>
              <a:t>, </a:t>
            </a:r>
            <a:r>
              <a:rPr lang="en-US" sz="1600" dirty="0" smtClean="0"/>
              <a:t>the surveyed </a:t>
            </a:r>
            <a:r>
              <a:rPr lang="en-US" sz="1600" dirty="0"/>
              <a:t>countries do not systematically mandate that all SOEs subject their </a:t>
            </a:r>
            <a:r>
              <a:rPr lang="en-US" sz="1600" dirty="0" smtClean="0"/>
              <a:t>financial statements </a:t>
            </a:r>
            <a:r>
              <a:rPr lang="en-US" sz="1600" dirty="0"/>
              <a:t>to an independent external </a:t>
            </a:r>
            <a:r>
              <a:rPr lang="en-US" sz="1600" dirty="0" smtClean="0"/>
              <a:t>audit.</a:t>
            </a:r>
          </a:p>
          <a:p>
            <a:pPr marL="0" indent="0">
              <a:buNone/>
            </a:pPr>
            <a:r>
              <a:rPr lang="en-US" sz="1600" dirty="0" smtClean="0"/>
              <a:t>The </a:t>
            </a:r>
            <a:r>
              <a:rPr lang="en-US" sz="1600" dirty="0"/>
              <a:t>majority of SOEs are required to keep </a:t>
            </a:r>
            <a:r>
              <a:rPr lang="en-US" sz="1600" dirty="0" smtClean="0"/>
              <a:t>accounts in </a:t>
            </a:r>
            <a:r>
              <a:rPr lang="en-US" sz="1600" dirty="0"/>
              <a:t>accordance with International Financial Reporting Standards (IFRS) (</a:t>
            </a:r>
            <a:r>
              <a:rPr lang="en-US" sz="1600" b="1" dirty="0" smtClean="0"/>
              <a:t>Kazakhstan, Korea, Thailand</a:t>
            </a:r>
            <a:r>
              <a:rPr lang="en-US" sz="1600" dirty="0" smtClean="0"/>
              <a:t>)</a:t>
            </a:r>
            <a:endParaRPr lang="en-US" sz="1600" dirty="0"/>
          </a:p>
          <a:p>
            <a:pPr marL="0" indent="0">
              <a:buNone/>
            </a:pPr>
            <a:r>
              <a:rPr lang="en-US" sz="1600" dirty="0" smtClean="0"/>
              <a:t>Financial </a:t>
            </a:r>
            <a:r>
              <a:rPr lang="en-US" sz="1600" dirty="0"/>
              <a:t>statements of SOEs </a:t>
            </a:r>
            <a:r>
              <a:rPr lang="en-US" sz="1600" dirty="0" smtClean="0"/>
              <a:t>are subject </a:t>
            </a:r>
            <a:r>
              <a:rPr lang="en-US" sz="1600" dirty="0"/>
              <a:t>to both a state audit conducted by the Board of Audit and Inspection and an </a:t>
            </a:r>
            <a:r>
              <a:rPr lang="en-US" sz="1600" dirty="0" smtClean="0"/>
              <a:t>external audit</a:t>
            </a:r>
            <a:r>
              <a:rPr lang="en-US" sz="1600" dirty="0"/>
              <a:t>. As for internal audit practices, large SOEs in Korea (with an asset value of at least </a:t>
            </a:r>
            <a:r>
              <a:rPr lang="en-US" sz="1600" dirty="0" smtClean="0"/>
              <a:t>2 trillion </a:t>
            </a:r>
            <a:r>
              <a:rPr lang="en-US" sz="1600" dirty="0"/>
              <a:t>won) are required to set up an audit committee. </a:t>
            </a:r>
            <a:r>
              <a:rPr lang="en-US" sz="1600" dirty="0" smtClean="0"/>
              <a:t>(</a:t>
            </a:r>
            <a:r>
              <a:rPr lang="en-US" sz="1600" b="1" dirty="0" smtClean="0"/>
              <a:t>Korea</a:t>
            </a:r>
            <a:r>
              <a:rPr lang="en-US" sz="1600" dirty="0" smtClean="0"/>
              <a:t>) </a:t>
            </a:r>
          </a:p>
          <a:p>
            <a:pPr marL="0" indent="0">
              <a:buNone/>
            </a:pPr>
            <a:r>
              <a:rPr lang="en-US" sz="1600" dirty="0" smtClean="0"/>
              <a:t>SOEs </a:t>
            </a:r>
            <a:r>
              <a:rPr lang="en-US" sz="1600" dirty="0"/>
              <a:t>are required to respect </a:t>
            </a:r>
            <a:r>
              <a:rPr lang="en-US" sz="1600" dirty="0" smtClean="0"/>
              <a:t>domestic </a:t>
            </a:r>
            <a:r>
              <a:rPr lang="en-US" sz="1600" dirty="0"/>
              <a:t>accounting </a:t>
            </a:r>
            <a:r>
              <a:rPr lang="en-US" sz="1600" dirty="0" smtClean="0"/>
              <a:t>standards which are of varying qualities (</a:t>
            </a:r>
            <a:r>
              <a:rPr lang="en-US" sz="1600" b="1" dirty="0" smtClean="0"/>
              <a:t>Indonesia, India</a:t>
            </a:r>
            <a:r>
              <a:rPr lang="en-US" sz="1600" b="1" dirty="0"/>
              <a:t>, Malaysia, </a:t>
            </a:r>
            <a:r>
              <a:rPr lang="en-US" sz="1600" b="1" dirty="0" smtClean="0"/>
              <a:t>Pakistan, Philippines and Viet Nam</a:t>
            </a:r>
            <a:r>
              <a:rPr lang="en-US" sz="1600" b="1" dirty="0"/>
              <a:t> </a:t>
            </a:r>
            <a:r>
              <a:rPr lang="en-US" sz="1600" dirty="0" smtClean="0"/>
              <a:t>)</a:t>
            </a:r>
          </a:p>
          <a:p>
            <a:pPr marL="0" indent="0">
              <a:buNone/>
            </a:pPr>
            <a:r>
              <a:rPr lang="en-US" sz="1600" dirty="0" smtClean="0"/>
              <a:t>The national authorities </a:t>
            </a:r>
            <a:r>
              <a:rPr lang="en-US" sz="1600" dirty="0"/>
              <a:t>do not systematically mandate that all SOEs establish an </a:t>
            </a:r>
            <a:r>
              <a:rPr lang="en-US" sz="1600" dirty="0" smtClean="0"/>
              <a:t>internal audit function (</a:t>
            </a:r>
            <a:r>
              <a:rPr lang="en-US" sz="1600" b="1" dirty="0" smtClean="0"/>
              <a:t>Malaysia</a:t>
            </a:r>
            <a:r>
              <a:rPr lang="en-US" sz="1600" b="1" dirty="0"/>
              <a:t>,</a:t>
            </a:r>
            <a:r>
              <a:rPr lang="en-US" sz="1600" b="1" dirty="0" smtClean="0"/>
              <a:t> Pakistan</a:t>
            </a:r>
            <a:r>
              <a:rPr lang="en-US" sz="1600" dirty="0" smtClean="0"/>
              <a:t>) </a:t>
            </a:r>
            <a:endParaRPr lang="en-US" sz="1600" dirty="0"/>
          </a:p>
          <a:p>
            <a:pPr marL="457200" lvl="1" indent="0">
              <a:buNone/>
            </a:pPr>
            <a:endParaRPr lang="en-GB" sz="1600" dirty="0"/>
          </a:p>
          <a:p>
            <a:pPr marL="457200" lvl="1" indent="0">
              <a:buNone/>
            </a:pPr>
            <a:endParaRPr lang="en-GB" sz="1600" dirty="0" smtClean="0"/>
          </a:p>
          <a:p>
            <a:pPr marL="457200" lvl="1" indent="0">
              <a:buNone/>
            </a:pPr>
            <a:endParaRPr lang="en-GB" sz="1600" dirty="0" smtClean="0"/>
          </a:p>
          <a:p>
            <a:pPr marL="457200" lvl="1" indent="0">
              <a:buNone/>
            </a:pPr>
            <a:endParaRPr lang="en-GB" sz="1600" dirty="0" smtClean="0"/>
          </a:p>
          <a:p>
            <a:endParaRPr lang="en-GB" sz="1600" dirty="0"/>
          </a:p>
          <a:p>
            <a:endParaRPr lang="en-GB" sz="1600" dirty="0"/>
          </a:p>
        </p:txBody>
      </p:sp>
      <p:sp>
        <p:nvSpPr>
          <p:cNvPr id="3" name="Title 2"/>
          <p:cNvSpPr>
            <a:spLocks noGrp="1"/>
          </p:cNvSpPr>
          <p:nvPr>
            <p:ph type="title"/>
          </p:nvPr>
        </p:nvSpPr>
        <p:spPr/>
        <p:txBody>
          <a:bodyPr/>
          <a:lstStyle/>
          <a:p>
            <a:r>
              <a:rPr lang="en-GB" sz="2400" b="1" dirty="0" smtClean="0"/>
              <a:t>Accounting and auditing standards applicable to SOEs : Internal and external audit function </a:t>
            </a:r>
            <a:endParaRPr lang="en-GB" sz="2400" b="1" dirty="0"/>
          </a:p>
        </p:txBody>
      </p:sp>
    </p:spTree>
    <p:extLst>
      <p:ext uri="{BB962C8B-B14F-4D97-AF65-F5344CB8AC3E}">
        <p14:creationId xmlns:p14="http://schemas.microsoft.com/office/powerpoint/2010/main" val="3901944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sz="2400" b="1" dirty="0" smtClean="0"/>
              <a:t>Aggregate reporting practices as recommended by the OECD SOE Guidelines </a:t>
            </a:r>
            <a:endParaRPr lang="en-US" sz="1800" b="1" dirty="0"/>
          </a:p>
        </p:txBody>
      </p:sp>
      <p:sp>
        <p:nvSpPr>
          <p:cNvPr id="3075" name="Content Placeholder 2"/>
          <p:cNvSpPr>
            <a:spLocks noGrp="1"/>
          </p:cNvSpPr>
          <p:nvPr>
            <p:ph idx="1"/>
          </p:nvPr>
        </p:nvSpPr>
        <p:spPr>
          <a:xfrm>
            <a:off x="762000" y="1581000"/>
            <a:ext cx="7391400" cy="5029200"/>
          </a:xfrm>
        </p:spPr>
        <p:txBody>
          <a:bodyPr>
            <a:normAutofit lnSpcReduction="10000"/>
          </a:bodyPr>
          <a:lstStyle/>
          <a:p>
            <a:pPr marL="0" indent="0">
              <a:buNone/>
            </a:pPr>
            <a:r>
              <a:rPr lang="en-GB" sz="1600" b="1" i="1" dirty="0">
                <a:solidFill>
                  <a:schemeClr val="accent1"/>
                </a:solidFill>
              </a:rPr>
              <a:t>OECD Guidelines recommend that the following information be included in the annual aggregate report :</a:t>
            </a:r>
          </a:p>
          <a:p>
            <a:r>
              <a:rPr lang="en-US" sz="1600" b="1" i="1" dirty="0">
                <a:solidFill>
                  <a:schemeClr val="accent1"/>
                </a:solidFill>
              </a:rPr>
              <a:t>A </a:t>
            </a:r>
            <a:r>
              <a:rPr lang="en-US" sz="1600" b="1" dirty="0">
                <a:solidFill>
                  <a:schemeClr val="accent1"/>
                </a:solidFill>
              </a:rPr>
              <a:t>general statement on the state’s ownership policy </a:t>
            </a:r>
            <a:r>
              <a:rPr lang="en-US" sz="1600" dirty="0"/>
              <a:t>and information on how the state has implemented this policy (i.e. Information on the </a:t>
            </a:r>
            <a:r>
              <a:rPr lang="en-US" sz="1600" dirty="0" err="1" smtClean="0"/>
              <a:t>organisation</a:t>
            </a:r>
            <a:r>
              <a:rPr lang="en-US" sz="1600" dirty="0"/>
              <a:t> </a:t>
            </a:r>
            <a:r>
              <a:rPr lang="en-US" sz="1600" dirty="0" smtClean="0"/>
              <a:t>of </a:t>
            </a:r>
            <a:r>
              <a:rPr lang="en-US" sz="1600" dirty="0"/>
              <a:t>the ownership function as well as an overview of the evolution of SOEs)</a:t>
            </a:r>
          </a:p>
          <a:p>
            <a:r>
              <a:rPr lang="en-US" sz="1600" b="1" dirty="0">
                <a:solidFill>
                  <a:schemeClr val="accent1"/>
                </a:solidFill>
              </a:rPr>
              <a:t>The total value of the state’s portfolio</a:t>
            </a:r>
            <a:r>
              <a:rPr lang="en-US" sz="1600" b="1" dirty="0">
                <a:solidFill>
                  <a:srgbClr val="0070C0"/>
                </a:solidFill>
              </a:rPr>
              <a:t> </a:t>
            </a:r>
            <a:r>
              <a:rPr lang="en-US" sz="1600" dirty="0"/>
              <a:t>(i.e. information about the size, performance and value of the state sector)</a:t>
            </a:r>
          </a:p>
          <a:p>
            <a:r>
              <a:rPr lang="en-US" sz="1600" b="1" dirty="0">
                <a:solidFill>
                  <a:schemeClr val="accent1"/>
                </a:solidFill>
              </a:rPr>
              <a:t>Aggregate financial information and reporting on changes in SOEs’ boards </a:t>
            </a:r>
          </a:p>
          <a:p>
            <a:r>
              <a:rPr lang="en-US" sz="1600" b="1" dirty="0">
                <a:solidFill>
                  <a:schemeClr val="accent1"/>
                </a:solidFill>
              </a:rPr>
              <a:t>Key financial indicators </a:t>
            </a:r>
            <a:r>
              <a:rPr lang="en-US" sz="1600" dirty="0"/>
              <a:t>including turnover, profit, cash flow from operating activities, gross investment, return on equity, equity/asset ratio and dividends </a:t>
            </a:r>
          </a:p>
          <a:p>
            <a:r>
              <a:rPr lang="en-US" sz="1600" b="1" dirty="0">
                <a:solidFill>
                  <a:schemeClr val="accent1"/>
                </a:solidFill>
              </a:rPr>
              <a:t>The methods used to aggregate data</a:t>
            </a:r>
            <a:r>
              <a:rPr lang="en-US" sz="1600" b="1" dirty="0">
                <a:solidFill>
                  <a:srgbClr val="0070C0"/>
                </a:solidFill>
              </a:rPr>
              <a:t> </a:t>
            </a:r>
          </a:p>
          <a:p>
            <a:r>
              <a:rPr lang="en-US" sz="1600" dirty="0"/>
              <a:t>Information on </a:t>
            </a:r>
            <a:r>
              <a:rPr lang="en-US" sz="1600" b="1" dirty="0">
                <a:solidFill>
                  <a:schemeClr val="accent1"/>
                </a:solidFill>
              </a:rPr>
              <a:t>individual reporting on the most significant SOEs </a:t>
            </a:r>
          </a:p>
          <a:p>
            <a:r>
              <a:rPr lang="en-US" sz="1600" b="1" dirty="0">
                <a:solidFill>
                  <a:schemeClr val="accent1"/>
                </a:solidFill>
              </a:rPr>
              <a:t>Voting structures and stakeholder relations </a:t>
            </a:r>
            <a:r>
              <a:rPr lang="en-US" sz="1600" dirty="0"/>
              <a:t>where there are non-Government shareholders </a:t>
            </a:r>
          </a:p>
          <a:p>
            <a:r>
              <a:rPr lang="en-US" sz="1600" b="1" dirty="0">
                <a:solidFill>
                  <a:schemeClr val="accent1"/>
                </a:solidFill>
              </a:rPr>
              <a:t>Risks and related party transactions </a:t>
            </a:r>
          </a:p>
          <a:p>
            <a:endParaRPr lang="en-GB" sz="1600" b="1" i="1" dirty="0" smtClean="0">
              <a:solidFill>
                <a:srgbClr val="0070C0"/>
              </a:solidFill>
            </a:endParaRPr>
          </a:p>
          <a:p>
            <a:pPr>
              <a:buFont typeface="Webdings" pitchFamily="18" charset="2"/>
              <a:buNone/>
            </a:pPr>
            <a:endParaRPr lang="en-GB" dirty="0" smtClean="0"/>
          </a:p>
          <a:p>
            <a:endParaRPr lang="en-US" dirty="0" smtClean="0"/>
          </a:p>
        </p:txBody>
      </p:sp>
      <p:sp>
        <p:nvSpPr>
          <p:cNvPr id="4" name="Slide Number Placeholder 4"/>
          <p:cNvSpPr>
            <a:spLocks noGrp="1"/>
          </p:cNvSpPr>
          <p:nvPr>
            <p:ph type="sldNum" sz="quarter" idx="12"/>
          </p:nvPr>
        </p:nvSpPr>
        <p:spPr>
          <a:xfrm>
            <a:off x="8640000" y="6411600"/>
            <a:ext cx="342000" cy="244800"/>
          </a:xfrm>
        </p:spPr>
        <p:txBody>
          <a:bodyPr/>
          <a:lstStyle/>
          <a:p>
            <a:pPr>
              <a:defRPr/>
            </a:pPr>
            <a:fld id="{5ADDC010-DDEC-4D0C-9AD1-BBC02A7BA9DB}" type="slidenum">
              <a:rPr lang="en-GB" smtClean="0"/>
              <a:pPr>
                <a:defRPr/>
              </a:pPr>
              <a:t>8</a:t>
            </a:fld>
            <a:endParaRPr lang="en-GB" dirty="0"/>
          </a:p>
        </p:txBody>
      </p:sp>
    </p:spTree>
    <p:extLst>
      <p:ext uri="{BB962C8B-B14F-4D97-AF65-F5344CB8AC3E}">
        <p14:creationId xmlns:p14="http://schemas.microsoft.com/office/powerpoint/2010/main" val="3283131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8000" y="1602000"/>
            <a:ext cx="8218800" cy="1750800"/>
          </a:xfrm>
        </p:spPr>
        <p:txBody>
          <a:bodyPr>
            <a:noAutofit/>
          </a:bodyPr>
          <a:lstStyle/>
          <a:p>
            <a:pPr marL="0" indent="0">
              <a:buNone/>
            </a:pPr>
            <a:r>
              <a:rPr lang="en-GB" sz="2000" dirty="0" smtClean="0"/>
              <a:t>Recent OECD work examining SOE reporting practices in 52 countries found that about 40% of them undertake some form of aggregate reporting on all SOE or on portfolio of SOEs and 16 % of them use an online inventory of SOEs as a disclosure system.  </a:t>
            </a:r>
            <a:endParaRPr lang="en-GB" sz="2000" dirty="0"/>
          </a:p>
        </p:txBody>
      </p:sp>
      <p:sp>
        <p:nvSpPr>
          <p:cNvPr id="3" name="Title 2"/>
          <p:cNvSpPr>
            <a:spLocks noGrp="1"/>
          </p:cNvSpPr>
          <p:nvPr>
            <p:ph type="title"/>
          </p:nvPr>
        </p:nvSpPr>
        <p:spPr/>
        <p:txBody>
          <a:bodyPr vert="horz" lIns="91440" tIns="45720" rIns="91440" bIns="45720" rtlCol="0" anchor="ctr">
            <a:noAutofit/>
          </a:bodyPr>
          <a:lstStyle/>
          <a:p>
            <a:r>
              <a:rPr lang="en-GB" sz="2400" b="1" dirty="0" smtClean="0"/>
              <a:t>Disclosure practices at state level : aggregate reporting practices in 52 countries </a:t>
            </a:r>
            <a:endParaRPr lang="en-GB" sz="2400" b="1" dirty="0"/>
          </a:p>
        </p:txBody>
      </p:sp>
      <p:sp>
        <p:nvSpPr>
          <p:cNvPr id="6" name="TextBox 5"/>
          <p:cNvSpPr txBox="1"/>
          <p:nvPr/>
        </p:nvSpPr>
        <p:spPr>
          <a:xfrm>
            <a:off x="4914" y="6588496"/>
            <a:ext cx="7462685" cy="246221"/>
          </a:xfrm>
          <a:prstGeom prst="rect">
            <a:avLst/>
          </a:prstGeom>
          <a:noFill/>
        </p:spPr>
        <p:txBody>
          <a:bodyPr wrap="square" rtlCol="0">
            <a:spAutoFit/>
          </a:bodyPr>
          <a:lstStyle/>
          <a:p>
            <a:r>
              <a:rPr lang="en-GB" sz="1000" dirty="0" smtClean="0">
                <a:latin typeface="+mj-lt"/>
              </a:rPr>
              <a:t>Source: OECD (2018), Ownership and Governance of SOEs : A Compendium of National Practices </a:t>
            </a:r>
            <a:endParaRPr lang="en-GB" sz="1000" dirty="0">
              <a:latin typeface="+mj-lt"/>
            </a:endParaRPr>
          </a:p>
        </p:txBody>
      </p:sp>
      <p:pic>
        <p:nvPicPr>
          <p:cNvPr id="4" name="Picture 3"/>
          <p:cNvPicPr>
            <a:picLocks noChangeAspect="1"/>
          </p:cNvPicPr>
          <p:nvPr/>
        </p:nvPicPr>
        <p:blipFill>
          <a:blip r:embed="rId3"/>
          <a:stretch>
            <a:fillRect/>
          </a:stretch>
        </p:blipFill>
        <p:spPr>
          <a:xfrm>
            <a:off x="1854300" y="3200400"/>
            <a:ext cx="5867400" cy="3048000"/>
          </a:xfrm>
          <a:prstGeom prst="rect">
            <a:avLst/>
          </a:prstGeom>
        </p:spPr>
      </p:pic>
    </p:spTree>
    <p:extLst>
      <p:ext uri="{BB962C8B-B14F-4D97-AF65-F5344CB8AC3E}">
        <p14:creationId xmlns:p14="http://schemas.microsoft.com/office/powerpoint/2010/main" val="9664556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EXD</Template>
  <TotalTime>7627</TotalTime>
  <Words>1543</Words>
  <Application>Microsoft Office PowerPoint</Application>
  <PresentationFormat>On-screen Show (4:3)</PresentationFormat>
  <Paragraphs>279</Paragraphs>
  <Slides>14</Slides>
  <Notes>13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Batang</vt:lpstr>
      <vt:lpstr>Helvetica 65 Medium</vt:lpstr>
      <vt:lpstr>SimSun</vt:lpstr>
      <vt:lpstr>Arial</vt:lpstr>
      <vt:lpstr>Arial Narrow</vt:lpstr>
      <vt:lpstr>Calibri</vt:lpstr>
      <vt:lpstr>Georgia</vt:lpstr>
      <vt:lpstr>Symbol</vt:lpstr>
      <vt:lpstr>Times New Roman</vt:lpstr>
      <vt:lpstr>Webdings</vt:lpstr>
      <vt:lpstr>OCDE_Français_blanc</vt:lpstr>
      <vt:lpstr>Enhancing the transparency and accountability of state-owned enterprises  Presentation given for The ADBI Workshop on Reforming State-owned enterprises in central Asia, 26 - 27 September 2019, Bishkek, Kyrgyz Republic </vt:lpstr>
      <vt:lpstr>Structure of presentation </vt:lpstr>
      <vt:lpstr>The OECD SOE Corporate Governance Guidelines relevant to SOE transparency and disclosure</vt:lpstr>
      <vt:lpstr>Select OECD SOE Anti-Corruption and Integrity Guidelines’ provisions relevant to SOE transparency and disclosure </vt:lpstr>
      <vt:lpstr>General trends and challenges </vt:lpstr>
      <vt:lpstr> Disclosure and reporting obligations placed on SOEs</vt:lpstr>
      <vt:lpstr>Accounting and auditing standards applicable to SOEs : Internal and external audit function </vt:lpstr>
      <vt:lpstr>Aggregate reporting practices as recommended by the OECD SOE Guidelines </vt:lpstr>
      <vt:lpstr>Disclosure practices at state level : aggregate reporting practices in 52 countries </vt:lpstr>
      <vt:lpstr>Aggregate reporting practices by the surveyed Asian countries </vt:lpstr>
      <vt:lpstr>SOE performance evaluation systems </vt:lpstr>
      <vt:lpstr>Examples of performance evaluation indicators used in Asia </vt:lpstr>
      <vt:lpstr>Issues for consideration </vt:lpstr>
      <vt:lpstr>Resources and contacts</vt:lpstr>
    </vt:vector>
  </TitlesOfParts>
  <Company>OCDE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Direct Investment:  How to Attract It, How to Benefit?</dc:title>
  <dc:creator>OECD</dc:creator>
  <cp:lastModifiedBy>PARK Chung-A, DAF/CG</cp:lastModifiedBy>
  <cp:revision>328</cp:revision>
  <cp:lastPrinted>2016-06-02T11:30:56Z</cp:lastPrinted>
  <dcterms:created xsi:type="dcterms:W3CDTF">2002-06-07T07:41:13Z</dcterms:created>
  <dcterms:modified xsi:type="dcterms:W3CDTF">2019-09-25T13:04:47Z</dcterms:modified>
</cp:coreProperties>
</file>