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8"/>
  </p:notesMasterIdLst>
  <p:sldIdLst>
    <p:sldId id="256" r:id="rId2"/>
    <p:sldId id="301" r:id="rId3"/>
    <p:sldId id="340" r:id="rId4"/>
    <p:sldId id="351" r:id="rId5"/>
    <p:sldId id="352" r:id="rId6"/>
    <p:sldId id="341" r:id="rId7"/>
    <p:sldId id="353" r:id="rId8"/>
    <p:sldId id="354" r:id="rId9"/>
    <p:sldId id="342" r:id="rId10"/>
    <p:sldId id="358" r:id="rId11"/>
    <p:sldId id="364" r:id="rId12"/>
    <p:sldId id="365" r:id="rId13"/>
    <p:sldId id="366" r:id="rId14"/>
    <p:sldId id="367" r:id="rId15"/>
    <p:sldId id="368" r:id="rId16"/>
    <p:sldId id="369" r:id="rId17"/>
    <p:sldId id="272" r:id="rId18"/>
    <p:sldId id="378" r:id="rId19"/>
    <p:sldId id="370" r:id="rId20"/>
    <p:sldId id="371" r:id="rId21"/>
    <p:sldId id="372" r:id="rId22"/>
    <p:sldId id="373" r:id="rId23"/>
    <p:sldId id="374" r:id="rId24"/>
    <p:sldId id="375" r:id="rId25"/>
    <p:sldId id="376" r:id="rId26"/>
    <p:sldId id="377" r:id="rId27"/>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ome gelashvili" initials="Sg" lastIdx="1" clrIdx="0">
    <p:extLst>
      <p:ext uri="{19B8F6BF-5375-455C-9EA6-DF929625EA0E}">
        <p15:presenceInfo xmlns:p15="http://schemas.microsoft.com/office/powerpoint/2012/main" userId="S-1-5-21-3249265383-1547614729-2553585878-575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979" autoAdjust="0"/>
    <p:restoredTop sz="88665" autoAdjust="0"/>
  </p:normalViewPr>
  <p:slideViewPr>
    <p:cSldViewPr snapToGrid="0">
      <p:cViewPr varScale="1">
        <p:scale>
          <a:sx n="57" d="100"/>
          <a:sy n="57" d="100"/>
        </p:scale>
        <p:origin x="1764" y="3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dirty="0">
                <a:latin typeface="+mn-lt"/>
              </a:rPr>
              <a:t>Exports of the Wine of fresh grapes from Georgia</a:t>
            </a:r>
          </a:p>
        </c:rich>
      </c:tx>
      <c:layout>
        <c:manualLayout>
          <c:xMode val="edge"/>
          <c:yMode val="edge"/>
          <c:x val="0.1930720259125947"/>
          <c:y val="2.378592666005946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'[Export-Product-by-4-digit-2000-2019 (1).xlsx]2000-2018-years'!$B$174</c:f>
              <c:strCache>
                <c:ptCount val="1"/>
                <c:pt idx="0">
                  <c:v>Wine of fresh grapes</c:v>
                </c:pt>
              </c:strCache>
            </c:strRef>
          </c:tx>
          <c:spPr>
            <a:solidFill>
              <a:srgbClr val="C00000"/>
            </a:solidFill>
            <a:ln>
              <a:solidFill>
                <a:srgbClr val="C00000"/>
              </a:solidFill>
            </a:ln>
            <a:effectLst/>
          </c:spPr>
          <c:invertIfNegative val="0"/>
          <c:cat>
            <c:strRef>
              <c:f>'[Export-Product-by-4-digit-2000-2019 (1).xlsx]2000-2018-years'!$M$4:$V$4</c:f>
              <c:strCache>
                <c:ptCount val="10"/>
                <c:pt idx="0">
                  <c:v>2010</c:v>
                </c:pt>
                <c:pt idx="1">
                  <c:v>2011</c:v>
                </c:pt>
                <c:pt idx="2">
                  <c:v>2012</c:v>
                </c:pt>
                <c:pt idx="3">
                  <c:v>2013</c:v>
                </c:pt>
                <c:pt idx="4">
                  <c:v>2014</c:v>
                </c:pt>
                <c:pt idx="5">
                  <c:v>2015</c:v>
                </c:pt>
                <c:pt idx="6">
                  <c:v>2016</c:v>
                </c:pt>
                <c:pt idx="7">
                  <c:v>2017</c:v>
                </c:pt>
                <c:pt idx="8">
                  <c:v>2018</c:v>
                </c:pt>
                <c:pt idx="9">
                  <c:v>2019 (Jan-May)</c:v>
                </c:pt>
              </c:strCache>
            </c:strRef>
          </c:cat>
          <c:val>
            <c:numRef>
              <c:f>'[Export-Product-by-4-digit-2000-2019 (1).xlsx]2000-2018-years'!$M$174:$V$174</c:f>
              <c:numCache>
                <c:formatCode>_(* #,##0.0_);_(* \(#,##0.0\);_(* "-"?_);_(@_)</c:formatCode>
                <c:ptCount val="10"/>
                <c:pt idx="0">
                  <c:v>41137.668493286612</c:v>
                </c:pt>
                <c:pt idx="1">
                  <c:v>54086.234882058816</c:v>
                </c:pt>
                <c:pt idx="2">
                  <c:v>64827.652398164952</c:v>
                </c:pt>
                <c:pt idx="3">
                  <c:v>128299.36574021068</c:v>
                </c:pt>
                <c:pt idx="4">
                  <c:v>180401.71878293474</c:v>
                </c:pt>
                <c:pt idx="5">
                  <c:v>95794.825892514375</c:v>
                </c:pt>
                <c:pt idx="6">
                  <c:v>113533.71179110315</c:v>
                </c:pt>
                <c:pt idx="7">
                  <c:v>171357.26668138488</c:v>
                </c:pt>
                <c:pt idx="8">
                  <c:v>196945.52623887808</c:v>
                </c:pt>
                <c:pt idx="9" formatCode="General">
                  <c:v>82613.680239558424</c:v>
                </c:pt>
              </c:numCache>
            </c:numRef>
          </c:val>
          <c:extLst>
            <c:ext xmlns:c16="http://schemas.microsoft.com/office/drawing/2014/chart" uri="{C3380CC4-5D6E-409C-BE32-E72D297353CC}">
              <c16:uniqueId val="{00000000-0999-4D6E-BAB2-9818516A336D}"/>
            </c:ext>
          </c:extLst>
        </c:ser>
        <c:dLbls>
          <c:showLegendKey val="0"/>
          <c:showVal val="0"/>
          <c:showCatName val="0"/>
          <c:showSerName val="0"/>
          <c:showPercent val="0"/>
          <c:showBubbleSize val="0"/>
        </c:dLbls>
        <c:gapWidth val="219"/>
        <c:overlap val="-27"/>
        <c:axId val="176109216"/>
        <c:axId val="178096944"/>
      </c:barChart>
      <c:catAx>
        <c:axId val="1761092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50" b="1" i="0" u="none" strike="noStrike" kern="1200" baseline="0">
                <a:solidFill>
                  <a:sysClr val="windowText" lastClr="000000"/>
                </a:solidFill>
                <a:latin typeface="Sylfaen" panose="010A0502050306030303" pitchFamily="18" charset="0"/>
                <a:ea typeface="+mn-ea"/>
                <a:cs typeface="+mn-cs"/>
              </a:defRPr>
            </a:pPr>
            <a:endParaRPr lang="en-US"/>
          </a:p>
        </c:txPr>
        <c:crossAx val="178096944"/>
        <c:crosses val="autoZero"/>
        <c:auto val="1"/>
        <c:lblAlgn val="ctr"/>
        <c:lblOffset val="100"/>
        <c:noMultiLvlLbl val="0"/>
      </c:catAx>
      <c:valAx>
        <c:axId val="178096944"/>
        <c:scaling>
          <c:orientation val="minMax"/>
        </c:scaling>
        <c:delete val="0"/>
        <c:axPos val="l"/>
        <c:majorGridlines>
          <c:spPr>
            <a:ln w="9525" cap="flat" cmpd="sng" algn="ctr">
              <a:solidFill>
                <a:schemeClr val="tx1">
                  <a:lumMod val="15000"/>
                  <a:lumOff val="85000"/>
                </a:schemeClr>
              </a:solidFill>
              <a:round/>
            </a:ln>
            <a:effectLst/>
          </c:spPr>
        </c:majorGridlines>
        <c:numFmt formatCode="_(* #,##0.0_);_(* \(#,##0.0\);_(* &quot;-&quot;?_);_(@_)" sourceLinked="1"/>
        <c:majorTickMark val="cross"/>
        <c:minorTickMark val="in"/>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mn-lt"/>
                <a:ea typeface="+mn-ea"/>
                <a:cs typeface="+mn-cs"/>
              </a:defRPr>
            </a:pPr>
            <a:endParaRPr lang="en-US"/>
          </a:p>
        </c:txPr>
        <c:crossAx val="176109216"/>
        <c:crosses val="autoZero"/>
        <c:crossBetween val="between"/>
        <c:dispUnits>
          <c:builtInUnit val="thousands"/>
          <c:dispUnitsLbl>
            <c:layout>
              <c:manualLayout>
                <c:xMode val="edge"/>
                <c:yMode val="edge"/>
                <c:x val="5.5555555555555558E-3"/>
                <c:y val="0.18560185185185185"/>
              </c:manualLayout>
            </c:layout>
            <c:tx>
              <c:rich>
                <a:bodyPr rot="-5400000" spcFirstLastPara="1" vertOverflow="ellipsis" vert="horz" wrap="square" anchor="ctr" anchorCtr="1"/>
                <a:lstStyle/>
                <a:p>
                  <a:pPr>
                    <a:defRPr sz="1000" b="0" i="0" u="none" strike="noStrike" kern="1200" baseline="0">
                      <a:solidFill>
                        <a:sysClr val="windowText" lastClr="000000"/>
                      </a:solidFill>
                      <a:latin typeface="Sylfaen" panose="010A0502050306030303" pitchFamily="18" charset="0"/>
                      <a:ea typeface="+mn-ea"/>
                      <a:cs typeface="+mn-cs"/>
                    </a:defRPr>
                  </a:pPr>
                  <a:r>
                    <a:rPr lang="en-US">
                      <a:latin typeface="Sylfaen" panose="010A0502050306030303" pitchFamily="18" charset="0"/>
                    </a:rPr>
                    <a:t>mln USD</a:t>
                  </a:r>
                </a:p>
              </c:rich>
            </c:tx>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Sylfaen" panose="010A0502050306030303" pitchFamily="18" charset="0"/>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Sylfaen" panose="010A0502050306030303" pitchFamily="18" charset="0"/>
                <a:ea typeface="+mn-ea"/>
                <a:cs typeface="+mn-cs"/>
              </a:defRPr>
            </a:pPr>
            <a:r>
              <a:rPr lang="en-US" dirty="0">
                <a:latin typeface="+mn-lt"/>
              </a:rPr>
              <a:t>Imports of Wheat and </a:t>
            </a:r>
            <a:r>
              <a:rPr lang="en-US" dirty="0" err="1">
                <a:latin typeface="+mn-lt"/>
              </a:rPr>
              <a:t>Meslin</a:t>
            </a:r>
            <a:r>
              <a:rPr lang="en-US" dirty="0">
                <a:latin typeface="+mn-lt"/>
              </a:rPr>
              <a:t> in Georgia</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Sylfaen" panose="010A0502050306030303" pitchFamily="18" charset="0"/>
              <a:ea typeface="+mn-ea"/>
              <a:cs typeface="+mn-cs"/>
            </a:defRPr>
          </a:pPr>
          <a:endParaRPr lang="en-US"/>
        </a:p>
      </c:txPr>
    </c:title>
    <c:autoTitleDeleted val="0"/>
    <c:plotArea>
      <c:layout>
        <c:manualLayout>
          <c:layoutTarget val="inner"/>
          <c:xMode val="edge"/>
          <c:yMode val="edge"/>
          <c:x val="0.13318044138125765"/>
          <c:y val="0.15361640802857202"/>
          <c:w val="0.85051964011833481"/>
          <c:h val="0.73589729665754644"/>
        </c:manualLayout>
      </c:layout>
      <c:barChart>
        <c:barDir val="col"/>
        <c:grouping val="clustered"/>
        <c:varyColors val="0"/>
        <c:ser>
          <c:idx val="0"/>
          <c:order val="0"/>
          <c:tx>
            <c:strRef>
              <c:f>'[Import-Product-by-4-digit-2000-2019 (1).xlsx]2000-2018-years'!$B$8</c:f>
              <c:strCache>
                <c:ptCount val="1"/>
                <c:pt idx="0">
                  <c:v>Wheat and meslin</c:v>
                </c:pt>
              </c:strCache>
            </c:strRef>
          </c:tx>
          <c:spPr>
            <a:solidFill>
              <a:srgbClr val="FFC000"/>
            </a:solidFill>
            <a:ln>
              <a:solidFill>
                <a:srgbClr val="FFC000"/>
              </a:solidFill>
            </a:ln>
            <a:effectLst/>
          </c:spPr>
          <c:invertIfNegative val="0"/>
          <c:cat>
            <c:strRef>
              <c:f>'[Import-Product-by-4-digit-2000-2019 (1).xlsx]2000-2018-years'!$M$4:$V$4</c:f>
              <c:strCache>
                <c:ptCount val="10"/>
                <c:pt idx="0">
                  <c:v>2010</c:v>
                </c:pt>
                <c:pt idx="1">
                  <c:v>2011</c:v>
                </c:pt>
                <c:pt idx="2">
                  <c:v>2012</c:v>
                </c:pt>
                <c:pt idx="3">
                  <c:v>2013</c:v>
                </c:pt>
                <c:pt idx="4">
                  <c:v>2014</c:v>
                </c:pt>
                <c:pt idx="5">
                  <c:v>2015</c:v>
                </c:pt>
                <c:pt idx="6">
                  <c:v>2016</c:v>
                </c:pt>
                <c:pt idx="7">
                  <c:v>2017</c:v>
                </c:pt>
                <c:pt idx="8">
                  <c:v>2018</c:v>
                </c:pt>
                <c:pt idx="9">
                  <c:v>2019 (Jan-May)</c:v>
                </c:pt>
              </c:strCache>
            </c:strRef>
          </c:cat>
          <c:val>
            <c:numRef>
              <c:f>'[Import-Product-by-4-digit-2000-2019 (1).xlsx]2000-2018-years'!$M$8:$V$8</c:f>
              <c:numCache>
                <c:formatCode>_(* #,##0.0_);_(* \(#,##0.0\);_(* "-"?_);_(@_)</c:formatCode>
                <c:ptCount val="10"/>
                <c:pt idx="0">
                  <c:v>174054.68016346177</c:v>
                </c:pt>
                <c:pt idx="1">
                  <c:v>184232.23063233829</c:v>
                </c:pt>
                <c:pt idx="2">
                  <c:v>239950.20228687994</c:v>
                </c:pt>
                <c:pt idx="3" formatCode="_-* #,##0.0_-;\-* #,##0.0_-;_-* &quot;-&quot;?_-;_-@_-">
                  <c:v>184835.99998675543</c:v>
                </c:pt>
                <c:pt idx="4">
                  <c:v>151757.75759660764</c:v>
                </c:pt>
                <c:pt idx="5">
                  <c:v>119352.36887649495</c:v>
                </c:pt>
                <c:pt idx="6">
                  <c:v>86061.491798228686</c:v>
                </c:pt>
                <c:pt idx="7">
                  <c:v>98175.013601777391</c:v>
                </c:pt>
                <c:pt idx="8">
                  <c:v>114911.93013193048</c:v>
                </c:pt>
                <c:pt idx="9">
                  <c:v>2095.0950786968738</c:v>
                </c:pt>
              </c:numCache>
            </c:numRef>
          </c:val>
          <c:extLst>
            <c:ext xmlns:c16="http://schemas.microsoft.com/office/drawing/2014/chart" uri="{C3380CC4-5D6E-409C-BE32-E72D297353CC}">
              <c16:uniqueId val="{00000000-BDA8-44BD-BE02-289506CA5D18}"/>
            </c:ext>
          </c:extLst>
        </c:ser>
        <c:dLbls>
          <c:showLegendKey val="0"/>
          <c:showVal val="0"/>
          <c:showCatName val="0"/>
          <c:showSerName val="0"/>
          <c:showPercent val="0"/>
          <c:showBubbleSize val="0"/>
        </c:dLbls>
        <c:gapWidth val="219"/>
        <c:overlap val="-27"/>
        <c:axId val="173950576"/>
        <c:axId val="238417712"/>
      </c:barChart>
      <c:catAx>
        <c:axId val="1739505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Sylfaen" panose="010A0502050306030303" pitchFamily="18" charset="0"/>
                <a:ea typeface="+mn-ea"/>
                <a:cs typeface="+mn-cs"/>
              </a:defRPr>
            </a:pPr>
            <a:endParaRPr lang="en-US"/>
          </a:p>
        </c:txPr>
        <c:crossAx val="238417712"/>
        <c:crosses val="autoZero"/>
        <c:auto val="1"/>
        <c:lblAlgn val="ctr"/>
        <c:lblOffset val="100"/>
        <c:noMultiLvlLbl val="0"/>
      </c:catAx>
      <c:valAx>
        <c:axId val="238417712"/>
        <c:scaling>
          <c:orientation val="minMax"/>
        </c:scaling>
        <c:delete val="0"/>
        <c:axPos val="l"/>
        <c:majorGridlines>
          <c:spPr>
            <a:ln w="9525" cap="flat" cmpd="sng" algn="ctr">
              <a:solidFill>
                <a:schemeClr val="tx1">
                  <a:lumMod val="15000"/>
                  <a:lumOff val="85000"/>
                </a:schemeClr>
              </a:solidFill>
              <a:round/>
            </a:ln>
            <a:effectLst/>
          </c:spPr>
        </c:majorGridlines>
        <c:numFmt formatCode="_(* #,##0.0_);_(* \(#,##0.0\);_(* &quot;-&quot;?_);_(@_)" sourceLinked="1"/>
        <c:majorTickMark val="cross"/>
        <c:minorTickMark val="in"/>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Sylfaen" panose="010A0502050306030303" pitchFamily="18" charset="0"/>
                <a:ea typeface="+mn-ea"/>
                <a:cs typeface="+mn-cs"/>
              </a:defRPr>
            </a:pPr>
            <a:endParaRPr lang="en-US"/>
          </a:p>
        </c:txPr>
        <c:crossAx val="173950576"/>
        <c:crosses val="autoZero"/>
        <c:crossBetween val="between"/>
        <c:dispUnits>
          <c:builtInUnit val="thousands"/>
          <c:dispUnitsLbl>
            <c:tx>
              <c:rich>
                <a:bodyPr rot="-5400000" spcFirstLastPara="1" vertOverflow="ellipsis" vert="horz" wrap="square" anchor="ctr" anchorCtr="1"/>
                <a:lstStyle/>
                <a:p>
                  <a:pPr>
                    <a:defRPr sz="1000" b="0" i="0" u="none" strike="noStrike" kern="1200" baseline="0">
                      <a:solidFill>
                        <a:sysClr val="windowText" lastClr="000000"/>
                      </a:solidFill>
                      <a:latin typeface="Sylfaen" panose="010A0502050306030303" pitchFamily="18" charset="0"/>
                      <a:ea typeface="+mn-ea"/>
                      <a:cs typeface="+mn-cs"/>
                    </a:defRPr>
                  </a:pPr>
                  <a:r>
                    <a:rPr lang="en-US">
                      <a:latin typeface="Sylfaen" panose="010A0502050306030303" pitchFamily="18" charset="0"/>
                    </a:rPr>
                    <a:t>mln. USD</a:t>
                  </a:r>
                </a:p>
              </c:rich>
            </c:tx>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Sylfaen" panose="010A0502050306030303" pitchFamily="18" charset="0"/>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r>
              <a:rPr lang="en-US" dirty="0">
                <a:latin typeface="+mn-lt"/>
              </a:rPr>
              <a:t>Exports of Live bovine animals</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mn-lt"/>
              <a:ea typeface="+mn-ea"/>
              <a:cs typeface="+mn-cs"/>
            </a:defRPr>
          </a:pPr>
          <a:endParaRPr lang="en-US"/>
        </a:p>
      </c:txPr>
    </c:title>
    <c:autoTitleDeleted val="0"/>
    <c:plotArea>
      <c:layout/>
      <c:barChart>
        <c:barDir val="col"/>
        <c:grouping val="clustered"/>
        <c:varyColors val="0"/>
        <c:ser>
          <c:idx val="0"/>
          <c:order val="0"/>
          <c:tx>
            <c:strRef>
              <c:f>'[Export-Product-by-4-digit-2000-2019 (1).xlsx]2000-2018-years'!$B$8</c:f>
              <c:strCache>
                <c:ptCount val="1"/>
                <c:pt idx="0">
                  <c:v>Live bovine animals</c:v>
                </c:pt>
              </c:strCache>
            </c:strRef>
          </c:tx>
          <c:spPr>
            <a:solidFill>
              <a:schemeClr val="accent1"/>
            </a:solidFill>
            <a:ln>
              <a:noFill/>
            </a:ln>
            <a:effectLst/>
          </c:spPr>
          <c:invertIfNegative val="0"/>
          <c:cat>
            <c:strRef>
              <c:f>'[Export-Product-by-4-digit-2000-2019 (1).xlsx]2000-2018-years'!$M$4:$V$4</c:f>
              <c:strCache>
                <c:ptCount val="10"/>
                <c:pt idx="0">
                  <c:v>2010</c:v>
                </c:pt>
                <c:pt idx="1">
                  <c:v>2011</c:v>
                </c:pt>
                <c:pt idx="2">
                  <c:v>2012</c:v>
                </c:pt>
                <c:pt idx="3">
                  <c:v>2013</c:v>
                </c:pt>
                <c:pt idx="4">
                  <c:v>2014</c:v>
                </c:pt>
                <c:pt idx="5">
                  <c:v>2015</c:v>
                </c:pt>
                <c:pt idx="6">
                  <c:v>2016</c:v>
                </c:pt>
                <c:pt idx="7">
                  <c:v>2017</c:v>
                </c:pt>
                <c:pt idx="8">
                  <c:v>2018</c:v>
                </c:pt>
                <c:pt idx="9">
                  <c:v>2019 (Jan-May)</c:v>
                </c:pt>
              </c:strCache>
            </c:strRef>
          </c:cat>
          <c:val>
            <c:numRef>
              <c:f>'[Export-Product-by-4-digit-2000-2019 (1).xlsx]2000-2018-years'!$M$8:$V$8</c:f>
              <c:numCache>
                <c:formatCode>_(* #,##0.0_);_(* \(#,##0.0\);_(* "-"?_);_(@_)</c:formatCode>
                <c:ptCount val="10"/>
                <c:pt idx="0">
                  <c:v>19309.624298800605</c:v>
                </c:pt>
                <c:pt idx="1">
                  <c:v>28212.515764990389</c:v>
                </c:pt>
                <c:pt idx="2">
                  <c:v>39251.884645105398</c:v>
                </c:pt>
                <c:pt idx="3">
                  <c:v>47566.614429022164</c:v>
                </c:pt>
                <c:pt idx="4">
                  <c:v>30067.386629785513</c:v>
                </c:pt>
                <c:pt idx="5">
                  <c:v>20103.379881944857</c:v>
                </c:pt>
                <c:pt idx="6">
                  <c:v>36841.601178699733</c:v>
                </c:pt>
                <c:pt idx="7">
                  <c:v>36159.568048513167</c:v>
                </c:pt>
                <c:pt idx="8">
                  <c:v>29533.07607693207</c:v>
                </c:pt>
                <c:pt idx="9">
                  <c:v>7029.7723198465974</c:v>
                </c:pt>
              </c:numCache>
            </c:numRef>
          </c:val>
          <c:extLst>
            <c:ext xmlns:c16="http://schemas.microsoft.com/office/drawing/2014/chart" uri="{C3380CC4-5D6E-409C-BE32-E72D297353CC}">
              <c16:uniqueId val="{00000000-1B39-432E-BEFD-73C90994476E}"/>
            </c:ext>
          </c:extLst>
        </c:ser>
        <c:dLbls>
          <c:showLegendKey val="0"/>
          <c:showVal val="0"/>
          <c:showCatName val="0"/>
          <c:showSerName val="0"/>
          <c:showPercent val="0"/>
          <c:showBubbleSize val="0"/>
        </c:dLbls>
        <c:gapWidth val="219"/>
        <c:overlap val="-27"/>
        <c:axId val="171786912"/>
        <c:axId val="171784672"/>
      </c:barChart>
      <c:catAx>
        <c:axId val="1717869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Sylfaen" panose="010A0502050306030303" pitchFamily="18" charset="0"/>
                <a:ea typeface="+mn-ea"/>
                <a:cs typeface="+mn-cs"/>
              </a:defRPr>
            </a:pPr>
            <a:endParaRPr lang="en-US"/>
          </a:p>
        </c:txPr>
        <c:crossAx val="171784672"/>
        <c:crosses val="autoZero"/>
        <c:auto val="1"/>
        <c:lblAlgn val="ctr"/>
        <c:lblOffset val="100"/>
        <c:noMultiLvlLbl val="0"/>
      </c:catAx>
      <c:valAx>
        <c:axId val="171784672"/>
        <c:scaling>
          <c:orientation val="minMax"/>
        </c:scaling>
        <c:delete val="0"/>
        <c:axPos val="l"/>
        <c:majorGridlines>
          <c:spPr>
            <a:ln w="9525" cap="flat" cmpd="sng" algn="ctr">
              <a:solidFill>
                <a:schemeClr val="tx1">
                  <a:lumMod val="15000"/>
                  <a:lumOff val="85000"/>
                </a:schemeClr>
              </a:solidFill>
              <a:round/>
            </a:ln>
            <a:effectLst/>
          </c:spPr>
        </c:majorGridlines>
        <c:numFmt formatCode="_(* #,##0.0_);_(* \(#,##0.0\);_(* &quot;-&quot;?_);_(@_)" sourceLinked="1"/>
        <c:majorTickMark val="cross"/>
        <c:minorTickMark val="in"/>
        <c:tickLblPos val="nextTo"/>
        <c:spPr>
          <a:noFill/>
          <a:ln>
            <a:solidFill>
              <a:schemeClr val="tx1"/>
            </a:solid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Sylfaen" panose="010A0502050306030303" pitchFamily="18" charset="0"/>
                <a:ea typeface="+mn-ea"/>
                <a:cs typeface="+mn-cs"/>
              </a:defRPr>
            </a:pPr>
            <a:endParaRPr lang="en-US"/>
          </a:p>
        </c:txPr>
        <c:crossAx val="171786912"/>
        <c:crosses val="autoZero"/>
        <c:crossBetween val="between"/>
        <c:dispUnits>
          <c:builtInUnit val="thousands"/>
          <c:dispUnitsLbl>
            <c:tx>
              <c:rich>
                <a:bodyPr rot="-5400000" spcFirstLastPara="1" vertOverflow="ellipsis" vert="horz" wrap="square" anchor="ctr" anchorCtr="1"/>
                <a:lstStyle/>
                <a:p>
                  <a:pPr>
                    <a:defRPr sz="1000" b="0" i="0" u="none" strike="noStrike" kern="1200" baseline="0">
                      <a:solidFill>
                        <a:sysClr val="windowText" lastClr="000000"/>
                      </a:solidFill>
                      <a:latin typeface="Sylfaen" panose="010A0502050306030303" pitchFamily="18" charset="0"/>
                      <a:ea typeface="+mn-ea"/>
                      <a:cs typeface="+mn-cs"/>
                    </a:defRPr>
                  </a:pPr>
                  <a:r>
                    <a:rPr lang="en-US">
                      <a:latin typeface="Sylfaen" panose="010A0502050306030303" pitchFamily="18" charset="0"/>
                    </a:rPr>
                    <a:t>mln. USD</a:t>
                  </a:r>
                </a:p>
              </c:rich>
            </c:tx>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Sylfaen" panose="010A0502050306030303" pitchFamily="18" charset="0"/>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solidFill>
            <a:sysClr val="windowText" lastClr="000000"/>
          </a:solidFill>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38D5BD42-495B-4FEF-895B-2EBDCDA98637}" type="datetimeFigureOut">
              <a:rPr lang="en-US" smtClean="0"/>
              <a:t>8/26/2019</a:t>
            </a:fld>
            <a:endParaRPr lang="en-US"/>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9E902816-4752-4566-9682-0D769AE5B257}" type="slidenum">
              <a:rPr lang="en-US" smtClean="0"/>
              <a:t>‹#›</a:t>
            </a:fld>
            <a:endParaRPr lang="en-US"/>
          </a:p>
        </p:txBody>
      </p:sp>
    </p:spTree>
    <p:extLst>
      <p:ext uri="{BB962C8B-B14F-4D97-AF65-F5344CB8AC3E}">
        <p14:creationId xmlns:p14="http://schemas.microsoft.com/office/powerpoint/2010/main" val="1531322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902816-4752-4566-9682-0D769AE5B257}" type="slidenum">
              <a:rPr lang="en-US" smtClean="0"/>
              <a:t>1</a:t>
            </a:fld>
            <a:endParaRPr lang="en-US"/>
          </a:p>
        </p:txBody>
      </p:sp>
    </p:spTree>
    <p:extLst>
      <p:ext uri="{BB962C8B-B14F-4D97-AF65-F5344CB8AC3E}">
        <p14:creationId xmlns:p14="http://schemas.microsoft.com/office/powerpoint/2010/main" val="21019125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algn="just"/>
            <a:r>
              <a:rPr lang="en-US" sz="1200" dirty="0"/>
              <a:t>Wine and live animals are the top export products in selected countries and they represent significant source of income for the country. </a:t>
            </a:r>
          </a:p>
          <a:p>
            <a:pPr algn="just"/>
            <a:endParaRPr lang="en-US" sz="1200" dirty="0"/>
          </a:p>
          <a:p>
            <a:pPr algn="just"/>
            <a:r>
              <a:rPr lang="en-US" sz="1200" dirty="0"/>
              <a:t>Wheat was selected as one of the top imported product from CAREC counties. More than 80% of wheat is imported in Georgia (</a:t>
            </a:r>
            <a:r>
              <a:rPr lang="en-US" sz="1200" dirty="0" err="1"/>
              <a:t>Geostat</a:t>
            </a:r>
            <a:r>
              <a:rPr lang="en-US" sz="1200" dirty="0"/>
              <a:t>, 2019).</a:t>
            </a:r>
          </a:p>
        </p:txBody>
      </p:sp>
      <p:sp>
        <p:nvSpPr>
          <p:cNvPr id="4" name="Slide Number Placeholder 3"/>
          <p:cNvSpPr>
            <a:spLocks noGrp="1"/>
          </p:cNvSpPr>
          <p:nvPr>
            <p:ph type="sldNum" sz="quarter" idx="5"/>
          </p:nvPr>
        </p:nvSpPr>
        <p:spPr/>
        <p:txBody>
          <a:bodyPr/>
          <a:lstStyle/>
          <a:p>
            <a:fld id="{9E902816-4752-4566-9682-0D769AE5B257}" type="slidenum">
              <a:rPr lang="en-US" smtClean="0"/>
              <a:t>10</a:t>
            </a:fld>
            <a:endParaRPr lang="en-US"/>
          </a:p>
        </p:txBody>
      </p:sp>
    </p:spTree>
    <p:extLst>
      <p:ext uri="{BB962C8B-B14F-4D97-AF65-F5344CB8AC3E}">
        <p14:creationId xmlns:p14="http://schemas.microsoft.com/office/powerpoint/2010/main" val="32657918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FROM CONCEPT: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ensure the wholeness and fertility of the soil surface, and, also, the support for Sustainable development of Rural economies and the increase of agricultural productivity.  </a:t>
            </a:r>
          </a:p>
          <a:p>
            <a:endParaRPr lang="en-US" dirty="0"/>
          </a:p>
          <a:p>
            <a:pPr>
              <a:buClr>
                <a:srgbClr val="BA2721"/>
              </a:buClr>
            </a:pPr>
            <a:r>
              <a:rPr lang="en-US" sz="2400" dirty="0">
                <a:latin typeface="Arial" panose="020B0604020202020204" pitchFamily="34" charset="0"/>
                <a:cs typeface="Arial" panose="020B0604020202020204" pitchFamily="34" charset="0"/>
              </a:rPr>
              <a:t>Almost 80% of former windbreaks are destroyed </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Illegal logging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Grazing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Fires</a:t>
            </a:r>
          </a:p>
          <a:p>
            <a:endParaRPr lang="en-US" dirty="0"/>
          </a:p>
          <a:p>
            <a:endParaRPr lang="en-US" dirty="0"/>
          </a:p>
          <a:p>
            <a:endParaRPr lang="en-US" dirty="0"/>
          </a:p>
          <a:p>
            <a:r>
              <a:rPr lang="en-US" dirty="0"/>
              <a:t>FROM TOR</a:t>
            </a:r>
          </a:p>
          <a:p>
            <a:r>
              <a:rPr lang="ka-GE" sz="1200" kern="1200" dirty="0">
                <a:solidFill>
                  <a:schemeClr val="tx1"/>
                </a:solidFill>
                <a:effectLst/>
                <a:latin typeface="+mn-lt"/>
                <a:ea typeface="+mn-ea"/>
                <a:cs typeface="+mn-cs"/>
              </a:rPr>
              <a:t>Windbreak areas have significantly decreased </a:t>
            </a:r>
            <a:r>
              <a:rPr lang="en-US" sz="1200" kern="1200" dirty="0">
                <a:solidFill>
                  <a:schemeClr val="tx1"/>
                </a:solidFill>
                <a:effectLst/>
                <a:latin typeface="+mn-lt"/>
                <a:ea typeface="+mn-ea"/>
                <a:cs typeface="+mn-cs"/>
              </a:rPr>
              <a:t>(almost 80% of former windbreaks are destroyed)</a:t>
            </a:r>
            <a:r>
              <a:rPr lang="ka-GE" sz="1200" kern="1200" dirty="0">
                <a:solidFill>
                  <a:schemeClr val="tx1"/>
                </a:solidFill>
                <a:effectLst/>
                <a:latin typeface="+mn-lt"/>
                <a:ea typeface="+mn-ea"/>
                <a:cs typeface="+mn-cs"/>
              </a:rPr>
              <a:t> during the last few decades in Georgia, which has</a:t>
            </a:r>
            <a:r>
              <a:rPr lang="en-US" sz="1200" kern="1200" dirty="0">
                <a:solidFill>
                  <a:schemeClr val="tx1"/>
                </a:solidFill>
                <a:effectLst/>
                <a:latin typeface="+mn-lt"/>
                <a:ea typeface="+mn-ea"/>
                <a:cs typeface="+mn-cs"/>
              </a:rPr>
              <a:t> been</a:t>
            </a:r>
            <a:r>
              <a:rPr lang="ka-GE" sz="1200" kern="1200" dirty="0">
                <a:solidFill>
                  <a:schemeClr val="tx1"/>
                </a:solidFill>
                <a:effectLst/>
                <a:latin typeface="+mn-lt"/>
                <a:ea typeface="+mn-ea"/>
                <a:cs typeface="+mn-cs"/>
              </a:rPr>
              <a:t> resulted in increased land erosion </a:t>
            </a:r>
            <a:r>
              <a:rPr lang="en-US" sz="1200" kern="1200" dirty="0">
                <a:solidFill>
                  <a:schemeClr val="tx1"/>
                </a:solidFill>
                <a:effectLst/>
                <a:latin typeface="+mn-lt"/>
                <a:ea typeface="+mn-ea"/>
                <a:cs typeface="+mn-cs"/>
              </a:rPr>
              <a:t>and consequent decline in soil productivity. </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Generally, </a:t>
            </a:r>
            <a:r>
              <a:rPr lang="ka-GE" sz="1200" kern="1200" dirty="0">
                <a:solidFill>
                  <a:schemeClr val="tx1"/>
                </a:solidFill>
                <a:effectLst/>
                <a:latin typeface="+mn-lt"/>
                <a:ea typeface="+mn-ea"/>
                <a:cs typeface="+mn-cs"/>
              </a:rPr>
              <a:t>windbreaks enhance aesthetics, increase land value, reduce soil erosion, protect yield, moisture loss and establish wildlife habitat. Therefore, it is critical to have </a:t>
            </a:r>
            <a:r>
              <a:rPr lang="en-US" sz="1200" kern="1200" dirty="0">
                <a:solidFill>
                  <a:schemeClr val="tx1"/>
                </a:solidFill>
                <a:effectLst/>
                <a:latin typeface="+mn-lt"/>
                <a:ea typeface="+mn-ea"/>
                <a:cs typeface="+mn-cs"/>
              </a:rPr>
              <a:t>legal instrument on w</a:t>
            </a:r>
            <a:r>
              <a:rPr lang="ka-GE" sz="1200" kern="1200" dirty="0">
                <a:solidFill>
                  <a:schemeClr val="tx1"/>
                </a:solidFill>
                <a:effectLst/>
                <a:latin typeface="+mn-lt"/>
                <a:ea typeface="+mn-ea"/>
                <a:cs typeface="+mn-cs"/>
              </a:rPr>
              <a:t>indbreaks </a:t>
            </a:r>
            <a:r>
              <a:rPr lang="en-US" sz="1200" kern="1200" dirty="0">
                <a:solidFill>
                  <a:schemeClr val="tx1"/>
                </a:solidFill>
                <a:effectLst/>
                <a:latin typeface="+mn-lt"/>
                <a:ea typeface="+mn-ea"/>
                <a:cs typeface="+mn-cs"/>
              </a:rPr>
              <a:t>regulating windbreaks related to different aspects of windbreaks management - such as windbreaks land tenure status; ownership and use rights; responsibilities of authorities at national and local levels and of individual farmers for planning, establishment/rehabilitation and maintenance; inventory, mapping and cadaster; sources of funding etc.</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ka-GE" sz="1200" kern="1200" dirty="0">
                <a:solidFill>
                  <a:schemeClr val="tx1"/>
                </a:solidFill>
                <a:effectLst/>
                <a:latin typeface="+mn-lt"/>
                <a:ea typeface="+mn-ea"/>
                <a:cs typeface="+mn-cs"/>
              </a:rPr>
              <a:t>In 2017 under the </a:t>
            </a:r>
            <a:r>
              <a:rPr lang="en-US" sz="1200" kern="1200" dirty="0">
                <a:solidFill>
                  <a:schemeClr val="tx1"/>
                </a:solidFill>
                <a:effectLst/>
                <a:latin typeface="+mn-lt"/>
                <a:ea typeface="+mn-ea"/>
                <a:cs typeface="+mn-cs"/>
              </a:rPr>
              <a:t>auspices of </a:t>
            </a:r>
            <a:r>
              <a:rPr lang="ka-GE" sz="1200" kern="1200" dirty="0">
                <a:solidFill>
                  <a:schemeClr val="tx1"/>
                </a:solidFill>
                <a:effectLst/>
                <a:latin typeface="+mn-lt"/>
                <a:ea typeface="+mn-ea"/>
                <a:cs typeface="+mn-cs"/>
              </a:rPr>
              <a:t>the  Ministry of Environmental  Protection and Agriculture (MEPA) and  in partnership with the German Federal Agency for International Cooperation</a:t>
            </a:r>
            <a:r>
              <a:rPr lang="en-US" sz="1200" kern="1200" dirty="0">
                <a:solidFill>
                  <a:schemeClr val="tx1"/>
                </a:solidFill>
                <a:effectLst/>
                <a:latin typeface="+mn-lt"/>
                <a:ea typeface="+mn-ea"/>
                <a:cs typeface="+mn-cs"/>
              </a:rPr>
              <a:t> (</a:t>
            </a:r>
            <a:r>
              <a:rPr lang="ka-GE" sz="1200" kern="1200" dirty="0">
                <a:solidFill>
                  <a:schemeClr val="tx1"/>
                </a:solidFill>
                <a:effectLst/>
                <a:latin typeface="+mn-lt"/>
                <a:ea typeface="+mn-ea"/>
                <a:cs typeface="+mn-cs"/>
              </a:rPr>
              <a:t>GIZ</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Regional Environmental Centre for the Caucasus (</a:t>
            </a:r>
            <a:r>
              <a:rPr lang="ka-GE" sz="1200" kern="1200" dirty="0">
                <a:solidFill>
                  <a:schemeClr val="tx1"/>
                </a:solidFill>
                <a:effectLst/>
                <a:latin typeface="+mn-lt"/>
                <a:ea typeface="+mn-ea"/>
                <a:cs typeface="+mn-cs"/>
              </a:rPr>
              <a:t>RECC</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facilitated </a:t>
            </a:r>
            <a:r>
              <a:rPr lang="en-US" sz="1200" kern="1200" dirty="0">
                <a:solidFill>
                  <a:schemeClr val="tx1"/>
                </a:solidFill>
                <a:effectLst/>
                <a:latin typeface="+mn-lt"/>
                <a:ea typeface="+mn-ea"/>
                <a:cs typeface="+mn-cs"/>
              </a:rPr>
              <a:t>process for </a:t>
            </a:r>
            <a:r>
              <a:rPr lang="ka-GE" sz="1200" kern="1200" dirty="0">
                <a:solidFill>
                  <a:schemeClr val="tx1"/>
                </a:solidFill>
                <a:effectLst/>
                <a:latin typeface="+mn-lt"/>
                <a:ea typeface="+mn-ea"/>
                <a:cs typeface="+mn-cs"/>
              </a:rPr>
              <a:t>elaboration of</a:t>
            </a:r>
            <a:r>
              <a:rPr lang="en-US" sz="1200" kern="1200" dirty="0">
                <a:solidFill>
                  <a:schemeClr val="tx1"/>
                </a:solidFill>
                <a:effectLst/>
                <a:latin typeface="+mn-lt"/>
                <a:ea typeface="+mn-ea"/>
                <a:cs typeface="+mn-cs"/>
              </a:rPr>
              <a:t> framework policy document </a:t>
            </a:r>
            <a:r>
              <a:rPr lang="ka-GE" sz="1200" kern="1200" dirty="0">
                <a:solidFill>
                  <a:schemeClr val="tx1"/>
                </a:solidFill>
                <a:effectLst/>
                <a:latin typeface="+mn-lt"/>
                <a:ea typeface="+mn-ea"/>
                <a:cs typeface="+mn-cs"/>
              </a:rPr>
              <a:t>“Windbreaks Management </a:t>
            </a:r>
            <a:r>
              <a:rPr lang="en-US" sz="1200" kern="1200" dirty="0">
                <a:solidFill>
                  <a:schemeClr val="tx1"/>
                </a:solidFill>
                <a:effectLst/>
                <a:latin typeface="+mn-lt"/>
                <a:ea typeface="+mn-ea"/>
                <a:cs typeface="+mn-cs"/>
              </a:rPr>
              <a:t>Concept</a:t>
            </a:r>
            <a:r>
              <a:rPr lang="ka-GE" sz="1200" kern="1200" dirty="0">
                <a:solidFill>
                  <a:schemeClr val="tx1"/>
                </a:solidFill>
                <a:effectLst/>
                <a:latin typeface="+mn-lt"/>
                <a:ea typeface="+mn-ea"/>
                <a:cs typeface="+mn-cs"/>
              </a:rPr>
              <a:t>”. The policy </a:t>
            </a:r>
            <a:r>
              <a:rPr lang="en-US" sz="1200" kern="1200" dirty="0">
                <a:solidFill>
                  <a:schemeClr val="tx1"/>
                </a:solidFill>
                <a:effectLst/>
                <a:latin typeface="+mn-lt"/>
                <a:ea typeface="+mn-ea"/>
                <a:cs typeface="+mn-cs"/>
              </a:rPr>
              <a:t>document </a:t>
            </a:r>
            <a:r>
              <a:rPr lang="ka-GE" sz="1200" kern="1200" dirty="0">
                <a:solidFill>
                  <a:schemeClr val="tx1"/>
                </a:solidFill>
                <a:effectLst/>
                <a:latin typeface="+mn-lt"/>
                <a:ea typeface="+mn-ea"/>
                <a:cs typeface="+mn-cs"/>
              </a:rPr>
              <a:t>was agreed</a:t>
            </a:r>
            <a:r>
              <a:rPr lang="en-US" sz="1200" kern="1200" dirty="0">
                <a:solidFill>
                  <a:schemeClr val="tx1"/>
                </a:solidFill>
                <a:effectLst/>
                <a:latin typeface="+mn-lt"/>
                <a:ea typeface="+mn-ea"/>
                <a:cs typeface="+mn-cs"/>
              </a:rPr>
              <a:t> by main stakeholders</a:t>
            </a:r>
            <a:r>
              <a:rPr lang="ka-GE" sz="1200" kern="1200" dirty="0">
                <a:solidFill>
                  <a:schemeClr val="tx1"/>
                </a:solidFill>
                <a:effectLst/>
                <a:latin typeface="+mn-lt"/>
                <a:ea typeface="+mn-ea"/>
                <a:cs typeface="+mn-cs"/>
              </a:rPr>
              <a:t> and adopted by the</a:t>
            </a:r>
            <a:r>
              <a:rPr lang="en-US" sz="1200" kern="1200" dirty="0">
                <a:solidFill>
                  <a:schemeClr val="tx1"/>
                </a:solidFill>
                <a:effectLst/>
                <a:latin typeface="+mn-lt"/>
                <a:ea typeface="+mn-ea"/>
                <a:cs typeface="+mn-cs"/>
              </a:rPr>
              <a:t> MEPA</a:t>
            </a:r>
            <a:r>
              <a:rPr lang="ka-GE" sz="1200" kern="1200" dirty="0">
                <a:solidFill>
                  <a:schemeClr val="tx1"/>
                </a:solidFill>
                <a:effectLst/>
                <a:latin typeface="+mn-lt"/>
                <a:ea typeface="+mn-ea"/>
                <a:cs typeface="+mn-cs"/>
              </a:rPr>
              <a:t> and was </a:t>
            </a:r>
            <a:r>
              <a:rPr lang="en-US" sz="1200" kern="1200" dirty="0">
                <a:solidFill>
                  <a:schemeClr val="tx1"/>
                </a:solidFill>
                <a:effectLst/>
                <a:latin typeface="+mn-lt"/>
                <a:ea typeface="+mn-ea"/>
                <a:cs typeface="+mn-cs"/>
              </a:rPr>
              <a:t>further </a:t>
            </a:r>
            <a:r>
              <a:rPr lang="ka-GE" sz="1200" kern="1200" dirty="0">
                <a:solidFill>
                  <a:schemeClr val="tx1"/>
                </a:solidFill>
                <a:effectLst/>
                <a:latin typeface="+mn-lt"/>
                <a:ea typeface="+mn-ea"/>
                <a:cs typeface="+mn-cs"/>
              </a:rPr>
              <a:t>used by the </a:t>
            </a:r>
            <a:r>
              <a:rPr lang="en-US" sz="1200" kern="1200" dirty="0">
                <a:solidFill>
                  <a:schemeClr val="tx1"/>
                </a:solidFill>
                <a:effectLst/>
                <a:latin typeface="+mn-lt"/>
                <a:ea typeface="+mn-ea"/>
                <a:cs typeface="+mn-cs"/>
              </a:rPr>
              <a:t>Standing </a:t>
            </a:r>
            <a:r>
              <a:rPr lang="ka-GE" sz="1200" kern="1200" dirty="0">
                <a:solidFill>
                  <a:schemeClr val="tx1"/>
                </a:solidFill>
                <a:effectLst/>
                <a:latin typeface="+mn-lt"/>
                <a:ea typeface="+mn-ea"/>
                <a:cs typeface="+mn-cs"/>
              </a:rPr>
              <a:t>Committee </a:t>
            </a:r>
            <a:r>
              <a:rPr lang="en-US" sz="1200" kern="1200" dirty="0">
                <a:solidFill>
                  <a:schemeClr val="tx1"/>
                </a:solidFill>
                <a:effectLst/>
                <a:latin typeface="+mn-lt"/>
                <a:ea typeface="+mn-ea"/>
                <a:cs typeface="+mn-cs"/>
              </a:rPr>
              <a:t>on Agriculture of the Parliament of Georgia </a:t>
            </a:r>
            <a:r>
              <a:rPr lang="ka-GE" sz="1200" kern="1200" dirty="0">
                <a:solidFill>
                  <a:schemeClr val="tx1"/>
                </a:solidFill>
                <a:effectLst/>
                <a:latin typeface="+mn-lt"/>
                <a:ea typeface="+mn-ea"/>
                <a:cs typeface="+mn-cs"/>
              </a:rPr>
              <a:t>as </a:t>
            </a:r>
            <a:r>
              <a:rPr lang="en-US" sz="1200" kern="1200" dirty="0">
                <a:solidFill>
                  <a:schemeClr val="tx1"/>
                </a:solidFill>
                <a:effectLst/>
                <a:latin typeface="+mn-lt"/>
                <a:ea typeface="+mn-ea"/>
                <a:cs typeface="+mn-cs"/>
              </a:rPr>
              <a:t>a </a:t>
            </a:r>
            <a:r>
              <a:rPr lang="ka-GE" sz="1200" kern="1200" dirty="0">
                <a:solidFill>
                  <a:schemeClr val="tx1"/>
                </a:solidFill>
                <a:effectLst/>
                <a:latin typeface="+mn-lt"/>
                <a:ea typeface="+mn-ea"/>
                <a:cs typeface="+mn-cs"/>
              </a:rPr>
              <a:t>basis for development of the draft </a:t>
            </a:r>
            <a:r>
              <a:rPr lang="en-US" sz="1200" kern="1200" dirty="0">
                <a:solidFill>
                  <a:schemeClr val="tx1"/>
                </a:solidFill>
                <a:effectLst/>
                <a:latin typeface="+mn-lt"/>
                <a:ea typeface="+mn-ea"/>
                <a:cs typeface="+mn-cs"/>
              </a:rPr>
              <a:t>L</a:t>
            </a:r>
            <a:r>
              <a:rPr lang="ka-GE" sz="1200" kern="1200" dirty="0">
                <a:solidFill>
                  <a:schemeClr val="tx1"/>
                </a:solidFill>
                <a:effectLst/>
                <a:latin typeface="+mn-lt"/>
                <a:ea typeface="+mn-ea"/>
                <a:cs typeface="+mn-cs"/>
              </a:rPr>
              <a:t>aw </a:t>
            </a:r>
            <a:r>
              <a:rPr lang="en-US" sz="1200" kern="1200" dirty="0">
                <a:solidFill>
                  <a:schemeClr val="tx1"/>
                </a:solidFill>
                <a:effectLst/>
                <a:latin typeface="+mn-lt"/>
                <a:ea typeface="+mn-ea"/>
                <a:cs typeface="+mn-cs"/>
              </a:rPr>
              <a:t>o</a:t>
            </a:r>
            <a:r>
              <a:rPr lang="ka-GE" sz="1200"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W</a:t>
            </a:r>
            <a:r>
              <a:rPr lang="ka-GE" sz="1200" kern="1200" dirty="0">
                <a:solidFill>
                  <a:schemeClr val="tx1"/>
                </a:solidFill>
                <a:effectLst/>
                <a:latin typeface="+mn-lt"/>
                <a:ea typeface="+mn-ea"/>
                <a:cs typeface="+mn-cs"/>
              </a:rPr>
              <a:t>indbreak</a:t>
            </a:r>
            <a:r>
              <a:rPr lang="en-US" sz="1200" kern="1200" dirty="0">
                <a:solidFill>
                  <a:schemeClr val="tx1"/>
                </a:solidFill>
                <a:effectLst/>
                <a:latin typeface="+mn-lt"/>
                <a:ea typeface="+mn-ea"/>
                <a:cs typeface="+mn-cs"/>
              </a:rPr>
              <a:t>s</a:t>
            </a:r>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E902816-4752-4566-9682-0D769AE5B257}"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42861731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FROM CONCEPT: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ensure the wholeness and fertility of the soil surface, and, also, the support for Sustainable development of Rural economies and the increase of agricultural productivity.  </a:t>
            </a:r>
          </a:p>
          <a:p>
            <a:endParaRPr lang="en-US" dirty="0"/>
          </a:p>
          <a:p>
            <a:pPr>
              <a:buClr>
                <a:srgbClr val="BA2721"/>
              </a:buClr>
            </a:pPr>
            <a:r>
              <a:rPr lang="en-US" sz="2400" dirty="0">
                <a:latin typeface="Arial" panose="020B0604020202020204" pitchFamily="34" charset="0"/>
                <a:cs typeface="Arial" panose="020B0604020202020204" pitchFamily="34" charset="0"/>
              </a:rPr>
              <a:t>Almost 80% of former windbreaks are destroyed </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Illegal logging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Grazing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Fires</a:t>
            </a:r>
          </a:p>
          <a:p>
            <a:endParaRPr lang="en-US" dirty="0"/>
          </a:p>
          <a:p>
            <a:endParaRPr lang="en-US" dirty="0"/>
          </a:p>
          <a:p>
            <a:endParaRPr lang="en-US" dirty="0"/>
          </a:p>
          <a:p>
            <a:r>
              <a:rPr lang="en-US" dirty="0"/>
              <a:t>FROM TOR</a:t>
            </a:r>
          </a:p>
          <a:p>
            <a:r>
              <a:rPr lang="ka-GE" sz="1200" kern="1200" dirty="0">
                <a:solidFill>
                  <a:schemeClr val="tx1"/>
                </a:solidFill>
                <a:effectLst/>
                <a:latin typeface="+mn-lt"/>
                <a:ea typeface="+mn-ea"/>
                <a:cs typeface="+mn-cs"/>
              </a:rPr>
              <a:t>Windbreak areas have significantly decreased </a:t>
            </a:r>
            <a:r>
              <a:rPr lang="en-US" sz="1200" kern="1200" dirty="0">
                <a:solidFill>
                  <a:schemeClr val="tx1"/>
                </a:solidFill>
                <a:effectLst/>
                <a:latin typeface="+mn-lt"/>
                <a:ea typeface="+mn-ea"/>
                <a:cs typeface="+mn-cs"/>
              </a:rPr>
              <a:t>(almost 80% of former windbreaks are destroyed)</a:t>
            </a:r>
            <a:r>
              <a:rPr lang="ka-GE" sz="1200" kern="1200" dirty="0">
                <a:solidFill>
                  <a:schemeClr val="tx1"/>
                </a:solidFill>
                <a:effectLst/>
                <a:latin typeface="+mn-lt"/>
                <a:ea typeface="+mn-ea"/>
                <a:cs typeface="+mn-cs"/>
              </a:rPr>
              <a:t> during the last few decades in Georgia, which has</a:t>
            </a:r>
            <a:r>
              <a:rPr lang="en-US" sz="1200" kern="1200" dirty="0">
                <a:solidFill>
                  <a:schemeClr val="tx1"/>
                </a:solidFill>
                <a:effectLst/>
                <a:latin typeface="+mn-lt"/>
                <a:ea typeface="+mn-ea"/>
                <a:cs typeface="+mn-cs"/>
              </a:rPr>
              <a:t> been</a:t>
            </a:r>
            <a:r>
              <a:rPr lang="ka-GE" sz="1200" kern="1200" dirty="0">
                <a:solidFill>
                  <a:schemeClr val="tx1"/>
                </a:solidFill>
                <a:effectLst/>
                <a:latin typeface="+mn-lt"/>
                <a:ea typeface="+mn-ea"/>
                <a:cs typeface="+mn-cs"/>
              </a:rPr>
              <a:t> resulted in increased land erosion </a:t>
            </a:r>
            <a:r>
              <a:rPr lang="en-US" sz="1200" kern="1200" dirty="0">
                <a:solidFill>
                  <a:schemeClr val="tx1"/>
                </a:solidFill>
                <a:effectLst/>
                <a:latin typeface="+mn-lt"/>
                <a:ea typeface="+mn-ea"/>
                <a:cs typeface="+mn-cs"/>
              </a:rPr>
              <a:t>and consequent decline in soil productivity. </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Generally, </a:t>
            </a:r>
            <a:r>
              <a:rPr lang="ka-GE" sz="1200" kern="1200" dirty="0">
                <a:solidFill>
                  <a:schemeClr val="tx1"/>
                </a:solidFill>
                <a:effectLst/>
                <a:latin typeface="+mn-lt"/>
                <a:ea typeface="+mn-ea"/>
                <a:cs typeface="+mn-cs"/>
              </a:rPr>
              <a:t>windbreaks enhance aesthetics, increase land value, reduce soil erosion, protect yield, moisture loss and establish wildlife habitat. Therefore, it is critical to have </a:t>
            </a:r>
            <a:r>
              <a:rPr lang="en-US" sz="1200" kern="1200" dirty="0">
                <a:solidFill>
                  <a:schemeClr val="tx1"/>
                </a:solidFill>
                <a:effectLst/>
                <a:latin typeface="+mn-lt"/>
                <a:ea typeface="+mn-ea"/>
                <a:cs typeface="+mn-cs"/>
              </a:rPr>
              <a:t>legal instrument on w</a:t>
            </a:r>
            <a:r>
              <a:rPr lang="ka-GE" sz="1200" kern="1200" dirty="0">
                <a:solidFill>
                  <a:schemeClr val="tx1"/>
                </a:solidFill>
                <a:effectLst/>
                <a:latin typeface="+mn-lt"/>
                <a:ea typeface="+mn-ea"/>
                <a:cs typeface="+mn-cs"/>
              </a:rPr>
              <a:t>indbreaks </a:t>
            </a:r>
            <a:r>
              <a:rPr lang="en-US" sz="1200" kern="1200" dirty="0">
                <a:solidFill>
                  <a:schemeClr val="tx1"/>
                </a:solidFill>
                <a:effectLst/>
                <a:latin typeface="+mn-lt"/>
                <a:ea typeface="+mn-ea"/>
                <a:cs typeface="+mn-cs"/>
              </a:rPr>
              <a:t>regulating windbreaks related to different aspects of windbreaks management - such as windbreaks land tenure status; ownership and use rights; responsibilities of authorities at national and local levels and of individual farmers for planning, establishment/rehabilitation and maintenance; inventory, mapping and cadaster; sources of funding etc.</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ka-GE" sz="1200" kern="1200" dirty="0">
                <a:solidFill>
                  <a:schemeClr val="tx1"/>
                </a:solidFill>
                <a:effectLst/>
                <a:latin typeface="+mn-lt"/>
                <a:ea typeface="+mn-ea"/>
                <a:cs typeface="+mn-cs"/>
              </a:rPr>
              <a:t>In 2017 under the </a:t>
            </a:r>
            <a:r>
              <a:rPr lang="en-US" sz="1200" kern="1200" dirty="0">
                <a:solidFill>
                  <a:schemeClr val="tx1"/>
                </a:solidFill>
                <a:effectLst/>
                <a:latin typeface="+mn-lt"/>
                <a:ea typeface="+mn-ea"/>
                <a:cs typeface="+mn-cs"/>
              </a:rPr>
              <a:t>auspices of </a:t>
            </a:r>
            <a:r>
              <a:rPr lang="ka-GE" sz="1200" kern="1200" dirty="0">
                <a:solidFill>
                  <a:schemeClr val="tx1"/>
                </a:solidFill>
                <a:effectLst/>
                <a:latin typeface="+mn-lt"/>
                <a:ea typeface="+mn-ea"/>
                <a:cs typeface="+mn-cs"/>
              </a:rPr>
              <a:t>the  Ministry of Environmental  Protection and Agriculture (MEPA) and  in partnership with the German Federal Agency for International Cooperation</a:t>
            </a:r>
            <a:r>
              <a:rPr lang="en-US" sz="1200" kern="1200" dirty="0">
                <a:solidFill>
                  <a:schemeClr val="tx1"/>
                </a:solidFill>
                <a:effectLst/>
                <a:latin typeface="+mn-lt"/>
                <a:ea typeface="+mn-ea"/>
                <a:cs typeface="+mn-cs"/>
              </a:rPr>
              <a:t> (</a:t>
            </a:r>
            <a:r>
              <a:rPr lang="ka-GE" sz="1200" kern="1200" dirty="0">
                <a:solidFill>
                  <a:schemeClr val="tx1"/>
                </a:solidFill>
                <a:effectLst/>
                <a:latin typeface="+mn-lt"/>
                <a:ea typeface="+mn-ea"/>
                <a:cs typeface="+mn-cs"/>
              </a:rPr>
              <a:t>GIZ</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Regional Environmental Centre for the Caucasus (</a:t>
            </a:r>
            <a:r>
              <a:rPr lang="ka-GE" sz="1200" kern="1200" dirty="0">
                <a:solidFill>
                  <a:schemeClr val="tx1"/>
                </a:solidFill>
                <a:effectLst/>
                <a:latin typeface="+mn-lt"/>
                <a:ea typeface="+mn-ea"/>
                <a:cs typeface="+mn-cs"/>
              </a:rPr>
              <a:t>RECC</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facilitated </a:t>
            </a:r>
            <a:r>
              <a:rPr lang="en-US" sz="1200" kern="1200" dirty="0">
                <a:solidFill>
                  <a:schemeClr val="tx1"/>
                </a:solidFill>
                <a:effectLst/>
                <a:latin typeface="+mn-lt"/>
                <a:ea typeface="+mn-ea"/>
                <a:cs typeface="+mn-cs"/>
              </a:rPr>
              <a:t>process for </a:t>
            </a:r>
            <a:r>
              <a:rPr lang="ka-GE" sz="1200" kern="1200" dirty="0">
                <a:solidFill>
                  <a:schemeClr val="tx1"/>
                </a:solidFill>
                <a:effectLst/>
                <a:latin typeface="+mn-lt"/>
                <a:ea typeface="+mn-ea"/>
                <a:cs typeface="+mn-cs"/>
              </a:rPr>
              <a:t>elaboration of</a:t>
            </a:r>
            <a:r>
              <a:rPr lang="en-US" sz="1200" kern="1200" dirty="0">
                <a:solidFill>
                  <a:schemeClr val="tx1"/>
                </a:solidFill>
                <a:effectLst/>
                <a:latin typeface="+mn-lt"/>
                <a:ea typeface="+mn-ea"/>
                <a:cs typeface="+mn-cs"/>
              </a:rPr>
              <a:t> framework policy document </a:t>
            </a:r>
            <a:r>
              <a:rPr lang="ka-GE" sz="1200" kern="1200" dirty="0">
                <a:solidFill>
                  <a:schemeClr val="tx1"/>
                </a:solidFill>
                <a:effectLst/>
                <a:latin typeface="+mn-lt"/>
                <a:ea typeface="+mn-ea"/>
                <a:cs typeface="+mn-cs"/>
              </a:rPr>
              <a:t>“Windbreaks Management </a:t>
            </a:r>
            <a:r>
              <a:rPr lang="en-US" sz="1200" kern="1200" dirty="0">
                <a:solidFill>
                  <a:schemeClr val="tx1"/>
                </a:solidFill>
                <a:effectLst/>
                <a:latin typeface="+mn-lt"/>
                <a:ea typeface="+mn-ea"/>
                <a:cs typeface="+mn-cs"/>
              </a:rPr>
              <a:t>Concept</a:t>
            </a:r>
            <a:r>
              <a:rPr lang="ka-GE" sz="1200" kern="1200" dirty="0">
                <a:solidFill>
                  <a:schemeClr val="tx1"/>
                </a:solidFill>
                <a:effectLst/>
                <a:latin typeface="+mn-lt"/>
                <a:ea typeface="+mn-ea"/>
                <a:cs typeface="+mn-cs"/>
              </a:rPr>
              <a:t>”. The policy </a:t>
            </a:r>
            <a:r>
              <a:rPr lang="en-US" sz="1200" kern="1200" dirty="0">
                <a:solidFill>
                  <a:schemeClr val="tx1"/>
                </a:solidFill>
                <a:effectLst/>
                <a:latin typeface="+mn-lt"/>
                <a:ea typeface="+mn-ea"/>
                <a:cs typeface="+mn-cs"/>
              </a:rPr>
              <a:t>document </a:t>
            </a:r>
            <a:r>
              <a:rPr lang="ka-GE" sz="1200" kern="1200" dirty="0">
                <a:solidFill>
                  <a:schemeClr val="tx1"/>
                </a:solidFill>
                <a:effectLst/>
                <a:latin typeface="+mn-lt"/>
                <a:ea typeface="+mn-ea"/>
                <a:cs typeface="+mn-cs"/>
              </a:rPr>
              <a:t>was agreed</a:t>
            </a:r>
            <a:r>
              <a:rPr lang="en-US" sz="1200" kern="1200" dirty="0">
                <a:solidFill>
                  <a:schemeClr val="tx1"/>
                </a:solidFill>
                <a:effectLst/>
                <a:latin typeface="+mn-lt"/>
                <a:ea typeface="+mn-ea"/>
                <a:cs typeface="+mn-cs"/>
              </a:rPr>
              <a:t> by main stakeholders</a:t>
            </a:r>
            <a:r>
              <a:rPr lang="ka-GE" sz="1200" kern="1200" dirty="0">
                <a:solidFill>
                  <a:schemeClr val="tx1"/>
                </a:solidFill>
                <a:effectLst/>
                <a:latin typeface="+mn-lt"/>
                <a:ea typeface="+mn-ea"/>
                <a:cs typeface="+mn-cs"/>
              </a:rPr>
              <a:t> and adopted by the</a:t>
            </a:r>
            <a:r>
              <a:rPr lang="en-US" sz="1200" kern="1200" dirty="0">
                <a:solidFill>
                  <a:schemeClr val="tx1"/>
                </a:solidFill>
                <a:effectLst/>
                <a:latin typeface="+mn-lt"/>
                <a:ea typeface="+mn-ea"/>
                <a:cs typeface="+mn-cs"/>
              </a:rPr>
              <a:t> MEPA</a:t>
            </a:r>
            <a:r>
              <a:rPr lang="ka-GE" sz="1200" kern="1200" dirty="0">
                <a:solidFill>
                  <a:schemeClr val="tx1"/>
                </a:solidFill>
                <a:effectLst/>
                <a:latin typeface="+mn-lt"/>
                <a:ea typeface="+mn-ea"/>
                <a:cs typeface="+mn-cs"/>
              </a:rPr>
              <a:t> and was </a:t>
            </a:r>
            <a:r>
              <a:rPr lang="en-US" sz="1200" kern="1200" dirty="0">
                <a:solidFill>
                  <a:schemeClr val="tx1"/>
                </a:solidFill>
                <a:effectLst/>
                <a:latin typeface="+mn-lt"/>
                <a:ea typeface="+mn-ea"/>
                <a:cs typeface="+mn-cs"/>
              </a:rPr>
              <a:t>further </a:t>
            </a:r>
            <a:r>
              <a:rPr lang="ka-GE" sz="1200" kern="1200" dirty="0">
                <a:solidFill>
                  <a:schemeClr val="tx1"/>
                </a:solidFill>
                <a:effectLst/>
                <a:latin typeface="+mn-lt"/>
                <a:ea typeface="+mn-ea"/>
                <a:cs typeface="+mn-cs"/>
              </a:rPr>
              <a:t>used by the </a:t>
            </a:r>
            <a:r>
              <a:rPr lang="en-US" sz="1200" kern="1200" dirty="0">
                <a:solidFill>
                  <a:schemeClr val="tx1"/>
                </a:solidFill>
                <a:effectLst/>
                <a:latin typeface="+mn-lt"/>
                <a:ea typeface="+mn-ea"/>
                <a:cs typeface="+mn-cs"/>
              </a:rPr>
              <a:t>Standing </a:t>
            </a:r>
            <a:r>
              <a:rPr lang="ka-GE" sz="1200" kern="1200" dirty="0">
                <a:solidFill>
                  <a:schemeClr val="tx1"/>
                </a:solidFill>
                <a:effectLst/>
                <a:latin typeface="+mn-lt"/>
                <a:ea typeface="+mn-ea"/>
                <a:cs typeface="+mn-cs"/>
              </a:rPr>
              <a:t>Committee </a:t>
            </a:r>
            <a:r>
              <a:rPr lang="en-US" sz="1200" kern="1200" dirty="0">
                <a:solidFill>
                  <a:schemeClr val="tx1"/>
                </a:solidFill>
                <a:effectLst/>
                <a:latin typeface="+mn-lt"/>
                <a:ea typeface="+mn-ea"/>
                <a:cs typeface="+mn-cs"/>
              </a:rPr>
              <a:t>on Agriculture of the Parliament of Georgia </a:t>
            </a:r>
            <a:r>
              <a:rPr lang="ka-GE" sz="1200" kern="1200" dirty="0">
                <a:solidFill>
                  <a:schemeClr val="tx1"/>
                </a:solidFill>
                <a:effectLst/>
                <a:latin typeface="+mn-lt"/>
                <a:ea typeface="+mn-ea"/>
                <a:cs typeface="+mn-cs"/>
              </a:rPr>
              <a:t>as </a:t>
            </a:r>
            <a:r>
              <a:rPr lang="en-US" sz="1200" kern="1200" dirty="0">
                <a:solidFill>
                  <a:schemeClr val="tx1"/>
                </a:solidFill>
                <a:effectLst/>
                <a:latin typeface="+mn-lt"/>
                <a:ea typeface="+mn-ea"/>
                <a:cs typeface="+mn-cs"/>
              </a:rPr>
              <a:t>a </a:t>
            </a:r>
            <a:r>
              <a:rPr lang="ka-GE" sz="1200" kern="1200" dirty="0">
                <a:solidFill>
                  <a:schemeClr val="tx1"/>
                </a:solidFill>
                <a:effectLst/>
                <a:latin typeface="+mn-lt"/>
                <a:ea typeface="+mn-ea"/>
                <a:cs typeface="+mn-cs"/>
              </a:rPr>
              <a:t>basis for development of the draft </a:t>
            </a:r>
            <a:r>
              <a:rPr lang="en-US" sz="1200" kern="1200" dirty="0">
                <a:solidFill>
                  <a:schemeClr val="tx1"/>
                </a:solidFill>
                <a:effectLst/>
                <a:latin typeface="+mn-lt"/>
                <a:ea typeface="+mn-ea"/>
                <a:cs typeface="+mn-cs"/>
              </a:rPr>
              <a:t>L</a:t>
            </a:r>
            <a:r>
              <a:rPr lang="ka-GE" sz="1200" kern="1200" dirty="0">
                <a:solidFill>
                  <a:schemeClr val="tx1"/>
                </a:solidFill>
                <a:effectLst/>
                <a:latin typeface="+mn-lt"/>
                <a:ea typeface="+mn-ea"/>
                <a:cs typeface="+mn-cs"/>
              </a:rPr>
              <a:t>aw </a:t>
            </a:r>
            <a:r>
              <a:rPr lang="en-US" sz="1200" kern="1200" dirty="0">
                <a:solidFill>
                  <a:schemeClr val="tx1"/>
                </a:solidFill>
                <a:effectLst/>
                <a:latin typeface="+mn-lt"/>
                <a:ea typeface="+mn-ea"/>
                <a:cs typeface="+mn-cs"/>
              </a:rPr>
              <a:t>o</a:t>
            </a:r>
            <a:r>
              <a:rPr lang="ka-GE" sz="1200"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W</a:t>
            </a:r>
            <a:r>
              <a:rPr lang="ka-GE" sz="1200" kern="1200" dirty="0">
                <a:solidFill>
                  <a:schemeClr val="tx1"/>
                </a:solidFill>
                <a:effectLst/>
                <a:latin typeface="+mn-lt"/>
                <a:ea typeface="+mn-ea"/>
                <a:cs typeface="+mn-cs"/>
              </a:rPr>
              <a:t>indbreak</a:t>
            </a:r>
            <a:r>
              <a:rPr lang="en-US" sz="1200" kern="1200" dirty="0">
                <a:solidFill>
                  <a:schemeClr val="tx1"/>
                </a:solidFill>
                <a:effectLst/>
                <a:latin typeface="+mn-lt"/>
                <a:ea typeface="+mn-ea"/>
                <a:cs typeface="+mn-cs"/>
              </a:rPr>
              <a:t>s</a:t>
            </a:r>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E902816-4752-4566-9682-0D769AE5B257}"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17883262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FROM CONCEPT: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ensure the wholeness and fertility of the soil surface, and, also, the support for Sustainable development of Rural economies and the increase of agricultural productivity.  </a:t>
            </a:r>
          </a:p>
          <a:p>
            <a:endParaRPr lang="en-US" dirty="0"/>
          </a:p>
          <a:p>
            <a:pPr>
              <a:buClr>
                <a:srgbClr val="BA2721"/>
              </a:buClr>
            </a:pPr>
            <a:r>
              <a:rPr lang="en-US" sz="2400" dirty="0">
                <a:latin typeface="Arial" panose="020B0604020202020204" pitchFamily="34" charset="0"/>
                <a:cs typeface="Arial" panose="020B0604020202020204" pitchFamily="34" charset="0"/>
              </a:rPr>
              <a:t>Almost 80% of former windbreaks are destroyed </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Illegal logging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Grazing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Fires</a:t>
            </a:r>
          </a:p>
          <a:p>
            <a:endParaRPr lang="en-US" dirty="0"/>
          </a:p>
          <a:p>
            <a:endParaRPr lang="en-US" dirty="0"/>
          </a:p>
          <a:p>
            <a:endParaRPr lang="en-US" dirty="0"/>
          </a:p>
          <a:p>
            <a:r>
              <a:rPr lang="en-US" dirty="0"/>
              <a:t>FROM TOR</a:t>
            </a:r>
          </a:p>
          <a:p>
            <a:r>
              <a:rPr lang="ka-GE" sz="1200" kern="1200" dirty="0">
                <a:solidFill>
                  <a:schemeClr val="tx1"/>
                </a:solidFill>
                <a:effectLst/>
                <a:latin typeface="+mn-lt"/>
                <a:ea typeface="+mn-ea"/>
                <a:cs typeface="+mn-cs"/>
              </a:rPr>
              <a:t>Windbreak areas have significantly decreased </a:t>
            </a:r>
            <a:r>
              <a:rPr lang="en-US" sz="1200" kern="1200" dirty="0">
                <a:solidFill>
                  <a:schemeClr val="tx1"/>
                </a:solidFill>
                <a:effectLst/>
                <a:latin typeface="+mn-lt"/>
                <a:ea typeface="+mn-ea"/>
                <a:cs typeface="+mn-cs"/>
              </a:rPr>
              <a:t>(almost 80% of former windbreaks are destroyed)</a:t>
            </a:r>
            <a:r>
              <a:rPr lang="ka-GE" sz="1200" kern="1200" dirty="0">
                <a:solidFill>
                  <a:schemeClr val="tx1"/>
                </a:solidFill>
                <a:effectLst/>
                <a:latin typeface="+mn-lt"/>
                <a:ea typeface="+mn-ea"/>
                <a:cs typeface="+mn-cs"/>
              </a:rPr>
              <a:t> during the last few decades in Georgia, which has</a:t>
            </a:r>
            <a:r>
              <a:rPr lang="en-US" sz="1200" kern="1200" dirty="0">
                <a:solidFill>
                  <a:schemeClr val="tx1"/>
                </a:solidFill>
                <a:effectLst/>
                <a:latin typeface="+mn-lt"/>
                <a:ea typeface="+mn-ea"/>
                <a:cs typeface="+mn-cs"/>
              </a:rPr>
              <a:t> been</a:t>
            </a:r>
            <a:r>
              <a:rPr lang="ka-GE" sz="1200" kern="1200" dirty="0">
                <a:solidFill>
                  <a:schemeClr val="tx1"/>
                </a:solidFill>
                <a:effectLst/>
                <a:latin typeface="+mn-lt"/>
                <a:ea typeface="+mn-ea"/>
                <a:cs typeface="+mn-cs"/>
              </a:rPr>
              <a:t> resulted in increased land erosion </a:t>
            </a:r>
            <a:r>
              <a:rPr lang="en-US" sz="1200" kern="1200" dirty="0">
                <a:solidFill>
                  <a:schemeClr val="tx1"/>
                </a:solidFill>
                <a:effectLst/>
                <a:latin typeface="+mn-lt"/>
                <a:ea typeface="+mn-ea"/>
                <a:cs typeface="+mn-cs"/>
              </a:rPr>
              <a:t>and consequent decline in soil productivity. </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Generally, </a:t>
            </a:r>
            <a:r>
              <a:rPr lang="ka-GE" sz="1200" kern="1200" dirty="0">
                <a:solidFill>
                  <a:schemeClr val="tx1"/>
                </a:solidFill>
                <a:effectLst/>
                <a:latin typeface="+mn-lt"/>
                <a:ea typeface="+mn-ea"/>
                <a:cs typeface="+mn-cs"/>
              </a:rPr>
              <a:t>windbreaks enhance aesthetics, increase land value, reduce soil erosion, protect yield, moisture loss and establish wildlife habitat. Therefore, it is critical to have </a:t>
            </a:r>
            <a:r>
              <a:rPr lang="en-US" sz="1200" kern="1200" dirty="0">
                <a:solidFill>
                  <a:schemeClr val="tx1"/>
                </a:solidFill>
                <a:effectLst/>
                <a:latin typeface="+mn-lt"/>
                <a:ea typeface="+mn-ea"/>
                <a:cs typeface="+mn-cs"/>
              </a:rPr>
              <a:t>legal instrument on w</a:t>
            </a:r>
            <a:r>
              <a:rPr lang="ka-GE" sz="1200" kern="1200" dirty="0">
                <a:solidFill>
                  <a:schemeClr val="tx1"/>
                </a:solidFill>
                <a:effectLst/>
                <a:latin typeface="+mn-lt"/>
                <a:ea typeface="+mn-ea"/>
                <a:cs typeface="+mn-cs"/>
              </a:rPr>
              <a:t>indbreaks </a:t>
            </a:r>
            <a:r>
              <a:rPr lang="en-US" sz="1200" kern="1200" dirty="0">
                <a:solidFill>
                  <a:schemeClr val="tx1"/>
                </a:solidFill>
                <a:effectLst/>
                <a:latin typeface="+mn-lt"/>
                <a:ea typeface="+mn-ea"/>
                <a:cs typeface="+mn-cs"/>
              </a:rPr>
              <a:t>regulating windbreaks related to different aspects of windbreaks management - such as windbreaks land tenure status; ownership and use rights; responsibilities of authorities at national and local levels and of individual farmers for planning, establishment/rehabilitation and maintenance; inventory, mapping and cadaster; sources of funding etc.</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ka-GE" sz="1200" kern="1200" dirty="0">
                <a:solidFill>
                  <a:schemeClr val="tx1"/>
                </a:solidFill>
                <a:effectLst/>
                <a:latin typeface="+mn-lt"/>
                <a:ea typeface="+mn-ea"/>
                <a:cs typeface="+mn-cs"/>
              </a:rPr>
              <a:t>In 2017 under the </a:t>
            </a:r>
            <a:r>
              <a:rPr lang="en-US" sz="1200" kern="1200" dirty="0">
                <a:solidFill>
                  <a:schemeClr val="tx1"/>
                </a:solidFill>
                <a:effectLst/>
                <a:latin typeface="+mn-lt"/>
                <a:ea typeface="+mn-ea"/>
                <a:cs typeface="+mn-cs"/>
              </a:rPr>
              <a:t>auspices of </a:t>
            </a:r>
            <a:r>
              <a:rPr lang="ka-GE" sz="1200" kern="1200" dirty="0">
                <a:solidFill>
                  <a:schemeClr val="tx1"/>
                </a:solidFill>
                <a:effectLst/>
                <a:latin typeface="+mn-lt"/>
                <a:ea typeface="+mn-ea"/>
                <a:cs typeface="+mn-cs"/>
              </a:rPr>
              <a:t>the  Ministry of Environmental  Protection and Agriculture (MEPA) and  in partnership with the German Federal Agency for International Cooperation</a:t>
            </a:r>
            <a:r>
              <a:rPr lang="en-US" sz="1200" kern="1200" dirty="0">
                <a:solidFill>
                  <a:schemeClr val="tx1"/>
                </a:solidFill>
                <a:effectLst/>
                <a:latin typeface="+mn-lt"/>
                <a:ea typeface="+mn-ea"/>
                <a:cs typeface="+mn-cs"/>
              </a:rPr>
              <a:t> (</a:t>
            </a:r>
            <a:r>
              <a:rPr lang="ka-GE" sz="1200" kern="1200" dirty="0">
                <a:solidFill>
                  <a:schemeClr val="tx1"/>
                </a:solidFill>
                <a:effectLst/>
                <a:latin typeface="+mn-lt"/>
                <a:ea typeface="+mn-ea"/>
                <a:cs typeface="+mn-cs"/>
              </a:rPr>
              <a:t>GIZ</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Regional Environmental Centre for the Caucasus (</a:t>
            </a:r>
            <a:r>
              <a:rPr lang="ka-GE" sz="1200" kern="1200" dirty="0">
                <a:solidFill>
                  <a:schemeClr val="tx1"/>
                </a:solidFill>
                <a:effectLst/>
                <a:latin typeface="+mn-lt"/>
                <a:ea typeface="+mn-ea"/>
                <a:cs typeface="+mn-cs"/>
              </a:rPr>
              <a:t>RECC</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facilitated </a:t>
            </a:r>
            <a:r>
              <a:rPr lang="en-US" sz="1200" kern="1200" dirty="0">
                <a:solidFill>
                  <a:schemeClr val="tx1"/>
                </a:solidFill>
                <a:effectLst/>
                <a:latin typeface="+mn-lt"/>
                <a:ea typeface="+mn-ea"/>
                <a:cs typeface="+mn-cs"/>
              </a:rPr>
              <a:t>process for </a:t>
            </a:r>
            <a:r>
              <a:rPr lang="ka-GE" sz="1200" kern="1200" dirty="0">
                <a:solidFill>
                  <a:schemeClr val="tx1"/>
                </a:solidFill>
                <a:effectLst/>
                <a:latin typeface="+mn-lt"/>
                <a:ea typeface="+mn-ea"/>
                <a:cs typeface="+mn-cs"/>
              </a:rPr>
              <a:t>elaboration of</a:t>
            </a:r>
            <a:r>
              <a:rPr lang="en-US" sz="1200" kern="1200" dirty="0">
                <a:solidFill>
                  <a:schemeClr val="tx1"/>
                </a:solidFill>
                <a:effectLst/>
                <a:latin typeface="+mn-lt"/>
                <a:ea typeface="+mn-ea"/>
                <a:cs typeface="+mn-cs"/>
              </a:rPr>
              <a:t> framework policy document </a:t>
            </a:r>
            <a:r>
              <a:rPr lang="ka-GE" sz="1200" kern="1200" dirty="0">
                <a:solidFill>
                  <a:schemeClr val="tx1"/>
                </a:solidFill>
                <a:effectLst/>
                <a:latin typeface="+mn-lt"/>
                <a:ea typeface="+mn-ea"/>
                <a:cs typeface="+mn-cs"/>
              </a:rPr>
              <a:t>“Windbreaks Management </a:t>
            </a:r>
            <a:r>
              <a:rPr lang="en-US" sz="1200" kern="1200" dirty="0">
                <a:solidFill>
                  <a:schemeClr val="tx1"/>
                </a:solidFill>
                <a:effectLst/>
                <a:latin typeface="+mn-lt"/>
                <a:ea typeface="+mn-ea"/>
                <a:cs typeface="+mn-cs"/>
              </a:rPr>
              <a:t>Concept</a:t>
            </a:r>
            <a:r>
              <a:rPr lang="ka-GE" sz="1200" kern="1200" dirty="0">
                <a:solidFill>
                  <a:schemeClr val="tx1"/>
                </a:solidFill>
                <a:effectLst/>
                <a:latin typeface="+mn-lt"/>
                <a:ea typeface="+mn-ea"/>
                <a:cs typeface="+mn-cs"/>
              </a:rPr>
              <a:t>”. The policy </a:t>
            </a:r>
            <a:r>
              <a:rPr lang="en-US" sz="1200" kern="1200" dirty="0">
                <a:solidFill>
                  <a:schemeClr val="tx1"/>
                </a:solidFill>
                <a:effectLst/>
                <a:latin typeface="+mn-lt"/>
                <a:ea typeface="+mn-ea"/>
                <a:cs typeface="+mn-cs"/>
              </a:rPr>
              <a:t>document </a:t>
            </a:r>
            <a:r>
              <a:rPr lang="ka-GE" sz="1200" kern="1200" dirty="0">
                <a:solidFill>
                  <a:schemeClr val="tx1"/>
                </a:solidFill>
                <a:effectLst/>
                <a:latin typeface="+mn-lt"/>
                <a:ea typeface="+mn-ea"/>
                <a:cs typeface="+mn-cs"/>
              </a:rPr>
              <a:t>was agreed</a:t>
            </a:r>
            <a:r>
              <a:rPr lang="en-US" sz="1200" kern="1200" dirty="0">
                <a:solidFill>
                  <a:schemeClr val="tx1"/>
                </a:solidFill>
                <a:effectLst/>
                <a:latin typeface="+mn-lt"/>
                <a:ea typeface="+mn-ea"/>
                <a:cs typeface="+mn-cs"/>
              </a:rPr>
              <a:t> by main stakeholders</a:t>
            </a:r>
            <a:r>
              <a:rPr lang="ka-GE" sz="1200" kern="1200" dirty="0">
                <a:solidFill>
                  <a:schemeClr val="tx1"/>
                </a:solidFill>
                <a:effectLst/>
                <a:latin typeface="+mn-lt"/>
                <a:ea typeface="+mn-ea"/>
                <a:cs typeface="+mn-cs"/>
              </a:rPr>
              <a:t> and adopted by the</a:t>
            </a:r>
            <a:r>
              <a:rPr lang="en-US" sz="1200" kern="1200" dirty="0">
                <a:solidFill>
                  <a:schemeClr val="tx1"/>
                </a:solidFill>
                <a:effectLst/>
                <a:latin typeface="+mn-lt"/>
                <a:ea typeface="+mn-ea"/>
                <a:cs typeface="+mn-cs"/>
              </a:rPr>
              <a:t> MEPA</a:t>
            </a:r>
            <a:r>
              <a:rPr lang="ka-GE" sz="1200" kern="1200" dirty="0">
                <a:solidFill>
                  <a:schemeClr val="tx1"/>
                </a:solidFill>
                <a:effectLst/>
                <a:latin typeface="+mn-lt"/>
                <a:ea typeface="+mn-ea"/>
                <a:cs typeface="+mn-cs"/>
              </a:rPr>
              <a:t> and was </a:t>
            </a:r>
            <a:r>
              <a:rPr lang="en-US" sz="1200" kern="1200" dirty="0">
                <a:solidFill>
                  <a:schemeClr val="tx1"/>
                </a:solidFill>
                <a:effectLst/>
                <a:latin typeface="+mn-lt"/>
                <a:ea typeface="+mn-ea"/>
                <a:cs typeface="+mn-cs"/>
              </a:rPr>
              <a:t>further </a:t>
            </a:r>
            <a:r>
              <a:rPr lang="ka-GE" sz="1200" kern="1200" dirty="0">
                <a:solidFill>
                  <a:schemeClr val="tx1"/>
                </a:solidFill>
                <a:effectLst/>
                <a:latin typeface="+mn-lt"/>
                <a:ea typeface="+mn-ea"/>
                <a:cs typeface="+mn-cs"/>
              </a:rPr>
              <a:t>used by the </a:t>
            </a:r>
            <a:r>
              <a:rPr lang="en-US" sz="1200" kern="1200" dirty="0">
                <a:solidFill>
                  <a:schemeClr val="tx1"/>
                </a:solidFill>
                <a:effectLst/>
                <a:latin typeface="+mn-lt"/>
                <a:ea typeface="+mn-ea"/>
                <a:cs typeface="+mn-cs"/>
              </a:rPr>
              <a:t>Standing </a:t>
            </a:r>
            <a:r>
              <a:rPr lang="ka-GE" sz="1200" kern="1200" dirty="0">
                <a:solidFill>
                  <a:schemeClr val="tx1"/>
                </a:solidFill>
                <a:effectLst/>
                <a:latin typeface="+mn-lt"/>
                <a:ea typeface="+mn-ea"/>
                <a:cs typeface="+mn-cs"/>
              </a:rPr>
              <a:t>Committee </a:t>
            </a:r>
            <a:r>
              <a:rPr lang="en-US" sz="1200" kern="1200" dirty="0">
                <a:solidFill>
                  <a:schemeClr val="tx1"/>
                </a:solidFill>
                <a:effectLst/>
                <a:latin typeface="+mn-lt"/>
                <a:ea typeface="+mn-ea"/>
                <a:cs typeface="+mn-cs"/>
              </a:rPr>
              <a:t>on Agriculture of the Parliament of Georgia </a:t>
            </a:r>
            <a:r>
              <a:rPr lang="ka-GE" sz="1200" kern="1200" dirty="0">
                <a:solidFill>
                  <a:schemeClr val="tx1"/>
                </a:solidFill>
                <a:effectLst/>
                <a:latin typeface="+mn-lt"/>
                <a:ea typeface="+mn-ea"/>
                <a:cs typeface="+mn-cs"/>
              </a:rPr>
              <a:t>as </a:t>
            </a:r>
            <a:r>
              <a:rPr lang="en-US" sz="1200" kern="1200" dirty="0">
                <a:solidFill>
                  <a:schemeClr val="tx1"/>
                </a:solidFill>
                <a:effectLst/>
                <a:latin typeface="+mn-lt"/>
                <a:ea typeface="+mn-ea"/>
                <a:cs typeface="+mn-cs"/>
              </a:rPr>
              <a:t>a </a:t>
            </a:r>
            <a:r>
              <a:rPr lang="ka-GE" sz="1200" kern="1200" dirty="0">
                <a:solidFill>
                  <a:schemeClr val="tx1"/>
                </a:solidFill>
                <a:effectLst/>
                <a:latin typeface="+mn-lt"/>
                <a:ea typeface="+mn-ea"/>
                <a:cs typeface="+mn-cs"/>
              </a:rPr>
              <a:t>basis for development of the draft </a:t>
            </a:r>
            <a:r>
              <a:rPr lang="en-US" sz="1200" kern="1200" dirty="0">
                <a:solidFill>
                  <a:schemeClr val="tx1"/>
                </a:solidFill>
                <a:effectLst/>
                <a:latin typeface="+mn-lt"/>
                <a:ea typeface="+mn-ea"/>
                <a:cs typeface="+mn-cs"/>
              </a:rPr>
              <a:t>L</a:t>
            </a:r>
            <a:r>
              <a:rPr lang="ka-GE" sz="1200" kern="1200" dirty="0">
                <a:solidFill>
                  <a:schemeClr val="tx1"/>
                </a:solidFill>
                <a:effectLst/>
                <a:latin typeface="+mn-lt"/>
                <a:ea typeface="+mn-ea"/>
                <a:cs typeface="+mn-cs"/>
              </a:rPr>
              <a:t>aw </a:t>
            </a:r>
            <a:r>
              <a:rPr lang="en-US" sz="1200" kern="1200" dirty="0">
                <a:solidFill>
                  <a:schemeClr val="tx1"/>
                </a:solidFill>
                <a:effectLst/>
                <a:latin typeface="+mn-lt"/>
                <a:ea typeface="+mn-ea"/>
                <a:cs typeface="+mn-cs"/>
              </a:rPr>
              <a:t>o</a:t>
            </a:r>
            <a:r>
              <a:rPr lang="ka-GE" sz="1200"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W</a:t>
            </a:r>
            <a:r>
              <a:rPr lang="ka-GE" sz="1200" kern="1200" dirty="0">
                <a:solidFill>
                  <a:schemeClr val="tx1"/>
                </a:solidFill>
                <a:effectLst/>
                <a:latin typeface="+mn-lt"/>
                <a:ea typeface="+mn-ea"/>
                <a:cs typeface="+mn-cs"/>
              </a:rPr>
              <a:t>indbreak</a:t>
            </a:r>
            <a:r>
              <a:rPr lang="en-US" sz="1200" kern="1200" dirty="0">
                <a:solidFill>
                  <a:schemeClr val="tx1"/>
                </a:solidFill>
                <a:effectLst/>
                <a:latin typeface="+mn-lt"/>
                <a:ea typeface="+mn-ea"/>
                <a:cs typeface="+mn-cs"/>
              </a:rPr>
              <a:t>s</a:t>
            </a:r>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E902816-4752-4566-9682-0D769AE5B257}"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8678798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FROM CONCEPT: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ensure the wholeness and fertility of the soil surface, and, also, the support for Sustainable development of Rural economies and the increase of agricultural productivity.  </a:t>
            </a:r>
          </a:p>
          <a:p>
            <a:endParaRPr lang="en-US" dirty="0"/>
          </a:p>
          <a:p>
            <a:pPr>
              <a:buClr>
                <a:srgbClr val="BA2721"/>
              </a:buClr>
            </a:pPr>
            <a:r>
              <a:rPr lang="en-US" sz="2400" dirty="0">
                <a:latin typeface="Arial" panose="020B0604020202020204" pitchFamily="34" charset="0"/>
                <a:cs typeface="Arial" panose="020B0604020202020204" pitchFamily="34" charset="0"/>
              </a:rPr>
              <a:t>Almost 80% of former windbreaks are destroyed </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Illegal logging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Grazing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Fires</a:t>
            </a:r>
          </a:p>
          <a:p>
            <a:endParaRPr lang="en-US" dirty="0"/>
          </a:p>
          <a:p>
            <a:endParaRPr lang="en-US" dirty="0"/>
          </a:p>
          <a:p>
            <a:endParaRPr lang="en-US" dirty="0"/>
          </a:p>
          <a:p>
            <a:r>
              <a:rPr lang="en-US" dirty="0"/>
              <a:t>FROM TOR</a:t>
            </a:r>
          </a:p>
          <a:p>
            <a:r>
              <a:rPr lang="ka-GE" sz="1200" kern="1200" dirty="0">
                <a:solidFill>
                  <a:schemeClr val="tx1"/>
                </a:solidFill>
                <a:effectLst/>
                <a:latin typeface="+mn-lt"/>
                <a:ea typeface="+mn-ea"/>
                <a:cs typeface="+mn-cs"/>
              </a:rPr>
              <a:t>Windbreak areas have significantly decreased </a:t>
            </a:r>
            <a:r>
              <a:rPr lang="en-US" sz="1200" kern="1200" dirty="0">
                <a:solidFill>
                  <a:schemeClr val="tx1"/>
                </a:solidFill>
                <a:effectLst/>
                <a:latin typeface="+mn-lt"/>
                <a:ea typeface="+mn-ea"/>
                <a:cs typeface="+mn-cs"/>
              </a:rPr>
              <a:t>(almost 80% of former windbreaks are destroyed)</a:t>
            </a:r>
            <a:r>
              <a:rPr lang="ka-GE" sz="1200" kern="1200" dirty="0">
                <a:solidFill>
                  <a:schemeClr val="tx1"/>
                </a:solidFill>
                <a:effectLst/>
                <a:latin typeface="+mn-lt"/>
                <a:ea typeface="+mn-ea"/>
                <a:cs typeface="+mn-cs"/>
              </a:rPr>
              <a:t> during the last few decades in Georgia, which has</a:t>
            </a:r>
            <a:r>
              <a:rPr lang="en-US" sz="1200" kern="1200" dirty="0">
                <a:solidFill>
                  <a:schemeClr val="tx1"/>
                </a:solidFill>
                <a:effectLst/>
                <a:latin typeface="+mn-lt"/>
                <a:ea typeface="+mn-ea"/>
                <a:cs typeface="+mn-cs"/>
              </a:rPr>
              <a:t> been</a:t>
            </a:r>
            <a:r>
              <a:rPr lang="ka-GE" sz="1200" kern="1200" dirty="0">
                <a:solidFill>
                  <a:schemeClr val="tx1"/>
                </a:solidFill>
                <a:effectLst/>
                <a:latin typeface="+mn-lt"/>
                <a:ea typeface="+mn-ea"/>
                <a:cs typeface="+mn-cs"/>
              </a:rPr>
              <a:t> resulted in increased land erosion </a:t>
            </a:r>
            <a:r>
              <a:rPr lang="en-US" sz="1200" kern="1200" dirty="0">
                <a:solidFill>
                  <a:schemeClr val="tx1"/>
                </a:solidFill>
                <a:effectLst/>
                <a:latin typeface="+mn-lt"/>
                <a:ea typeface="+mn-ea"/>
                <a:cs typeface="+mn-cs"/>
              </a:rPr>
              <a:t>and consequent decline in soil productivity. </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Generally, </a:t>
            </a:r>
            <a:r>
              <a:rPr lang="ka-GE" sz="1200" kern="1200" dirty="0">
                <a:solidFill>
                  <a:schemeClr val="tx1"/>
                </a:solidFill>
                <a:effectLst/>
                <a:latin typeface="+mn-lt"/>
                <a:ea typeface="+mn-ea"/>
                <a:cs typeface="+mn-cs"/>
              </a:rPr>
              <a:t>windbreaks enhance aesthetics, increase land value, reduce soil erosion, protect yield, moisture loss and establish wildlife habitat. Therefore, it is critical to have </a:t>
            </a:r>
            <a:r>
              <a:rPr lang="en-US" sz="1200" kern="1200" dirty="0">
                <a:solidFill>
                  <a:schemeClr val="tx1"/>
                </a:solidFill>
                <a:effectLst/>
                <a:latin typeface="+mn-lt"/>
                <a:ea typeface="+mn-ea"/>
                <a:cs typeface="+mn-cs"/>
              </a:rPr>
              <a:t>legal instrument on w</a:t>
            </a:r>
            <a:r>
              <a:rPr lang="ka-GE" sz="1200" kern="1200" dirty="0">
                <a:solidFill>
                  <a:schemeClr val="tx1"/>
                </a:solidFill>
                <a:effectLst/>
                <a:latin typeface="+mn-lt"/>
                <a:ea typeface="+mn-ea"/>
                <a:cs typeface="+mn-cs"/>
              </a:rPr>
              <a:t>indbreaks </a:t>
            </a:r>
            <a:r>
              <a:rPr lang="en-US" sz="1200" kern="1200" dirty="0">
                <a:solidFill>
                  <a:schemeClr val="tx1"/>
                </a:solidFill>
                <a:effectLst/>
                <a:latin typeface="+mn-lt"/>
                <a:ea typeface="+mn-ea"/>
                <a:cs typeface="+mn-cs"/>
              </a:rPr>
              <a:t>regulating windbreaks related to different aspects of windbreaks management - such as windbreaks land tenure status; ownership and use rights; responsibilities of authorities at national and local levels and of individual farmers for planning, establishment/rehabilitation and maintenance; inventory, mapping and cadaster; sources of funding etc.</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ka-GE" sz="1200" kern="1200" dirty="0">
                <a:solidFill>
                  <a:schemeClr val="tx1"/>
                </a:solidFill>
                <a:effectLst/>
                <a:latin typeface="+mn-lt"/>
                <a:ea typeface="+mn-ea"/>
                <a:cs typeface="+mn-cs"/>
              </a:rPr>
              <a:t>In 2017 under the </a:t>
            </a:r>
            <a:r>
              <a:rPr lang="en-US" sz="1200" kern="1200" dirty="0">
                <a:solidFill>
                  <a:schemeClr val="tx1"/>
                </a:solidFill>
                <a:effectLst/>
                <a:latin typeface="+mn-lt"/>
                <a:ea typeface="+mn-ea"/>
                <a:cs typeface="+mn-cs"/>
              </a:rPr>
              <a:t>auspices of </a:t>
            </a:r>
            <a:r>
              <a:rPr lang="ka-GE" sz="1200" kern="1200" dirty="0">
                <a:solidFill>
                  <a:schemeClr val="tx1"/>
                </a:solidFill>
                <a:effectLst/>
                <a:latin typeface="+mn-lt"/>
                <a:ea typeface="+mn-ea"/>
                <a:cs typeface="+mn-cs"/>
              </a:rPr>
              <a:t>the  Ministry of Environmental  Protection and Agriculture (MEPA) and  in partnership with the German Federal Agency for International Cooperation</a:t>
            </a:r>
            <a:r>
              <a:rPr lang="en-US" sz="1200" kern="1200" dirty="0">
                <a:solidFill>
                  <a:schemeClr val="tx1"/>
                </a:solidFill>
                <a:effectLst/>
                <a:latin typeface="+mn-lt"/>
                <a:ea typeface="+mn-ea"/>
                <a:cs typeface="+mn-cs"/>
              </a:rPr>
              <a:t> (</a:t>
            </a:r>
            <a:r>
              <a:rPr lang="ka-GE" sz="1200" kern="1200" dirty="0">
                <a:solidFill>
                  <a:schemeClr val="tx1"/>
                </a:solidFill>
                <a:effectLst/>
                <a:latin typeface="+mn-lt"/>
                <a:ea typeface="+mn-ea"/>
                <a:cs typeface="+mn-cs"/>
              </a:rPr>
              <a:t>GIZ</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Regional Environmental Centre for the Caucasus (</a:t>
            </a:r>
            <a:r>
              <a:rPr lang="ka-GE" sz="1200" kern="1200" dirty="0">
                <a:solidFill>
                  <a:schemeClr val="tx1"/>
                </a:solidFill>
                <a:effectLst/>
                <a:latin typeface="+mn-lt"/>
                <a:ea typeface="+mn-ea"/>
                <a:cs typeface="+mn-cs"/>
              </a:rPr>
              <a:t>RECC</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facilitated </a:t>
            </a:r>
            <a:r>
              <a:rPr lang="en-US" sz="1200" kern="1200" dirty="0">
                <a:solidFill>
                  <a:schemeClr val="tx1"/>
                </a:solidFill>
                <a:effectLst/>
                <a:latin typeface="+mn-lt"/>
                <a:ea typeface="+mn-ea"/>
                <a:cs typeface="+mn-cs"/>
              </a:rPr>
              <a:t>process for </a:t>
            </a:r>
            <a:r>
              <a:rPr lang="ka-GE" sz="1200" kern="1200" dirty="0">
                <a:solidFill>
                  <a:schemeClr val="tx1"/>
                </a:solidFill>
                <a:effectLst/>
                <a:latin typeface="+mn-lt"/>
                <a:ea typeface="+mn-ea"/>
                <a:cs typeface="+mn-cs"/>
              </a:rPr>
              <a:t>elaboration of</a:t>
            </a:r>
            <a:r>
              <a:rPr lang="en-US" sz="1200" kern="1200" dirty="0">
                <a:solidFill>
                  <a:schemeClr val="tx1"/>
                </a:solidFill>
                <a:effectLst/>
                <a:latin typeface="+mn-lt"/>
                <a:ea typeface="+mn-ea"/>
                <a:cs typeface="+mn-cs"/>
              </a:rPr>
              <a:t> framework policy document </a:t>
            </a:r>
            <a:r>
              <a:rPr lang="ka-GE" sz="1200" kern="1200" dirty="0">
                <a:solidFill>
                  <a:schemeClr val="tx1"/>
                </a:solidFill>
                <a:effectLst/>
                <a:latin typeface="+mn-lt"/>
                <a:ea typeface="+mn-ea"/>
                <a:cs typeface="+mn-cs"/>
              </a:rPr>
              <a:t>“Windbreaks Management </a:t>
            </a:r>
            <a:r>
              <a:rPr lang="en-US" sz="1200" kern="1200" dirty="0">
                <a:solidFill>
                  <a:schemeClr val="tx1"/>
                </a:solidFill>
                <a:effectLst/>
                <a:latin typeface="+mn-lt"/>
                <a:ea typeface="+mn-ea"/>
                <a:cs typeface="+mn-cs"/>
              </a:rPr>
              <a:t>Concept</a:t>
            </a:r>
            <a:r>
              <a:rPr lang="ka-GE" sz="1200" kern="1200" dirty="0">
                <a:solidFill>
                  <a:schemeClr val="tx1"/>
                </a:solidFill>
                <a:effectLst/>
                <a:latin typeface="+mn-lt"/>
                <a:ea typeface="+mn-ea"/>
                <a:cs typeface="+mn-cs"/>
              </a:rPr>
              <a:t>”. The policy </a:t>
            </a:r>
            <a:r>
              <a:rPr lang="en-US" sz="1200" kern="1200" dirty="0">
                <a:solidFill>
                  <a:schemeClr val="tx1"/>
                </a:solidFill>
                <a:effectLst/>
                <a:latin typeface="+mn-lt"/>
                <a:ea typeface="+mn-ea"/>
                <a:cs typeface="+mn-cs"/>
              </a:rPr>
              <a:t>document </a:t>
            </a:r>
            <a:r>
              <a:rPr lang="ka-GE" sz="1200" kern="1200" dirty="0">
                <a:solidFill>
                  <a:schemeClr val="tx1"/>
                </a:solidFill>
                <a:effectLst/>
                <a:latin typeface="+mn-lt"/>
                <a:ea typeface="+mn-ea"/>
                <a:cs typeface="+mn-cs"/>
              </a:rPr>
              <a:t>was agreed</a:t>
            </a:r>
            <a:r>
              <a:rPr lang="en-US" sz="1200" kern="1200" dirty="0">
                <a:solidFill>
                  <a:schemeClr val="tx1"/>
                </a:solidFill>
                <a:effectLst/>
                <a:latin typeface="+mn-lt"/>
                <a:ea typeface="+mn-ea"/>
                <a:cs typeface="+mn-cs"/>
              </a:rPr>
              <a:t> by main stakeholders</a:t>
            </a:r>
            <a:r>
              <a:rPr lang="ka-GE" sz="1200" kern="1200" dirty="0">
                <a:solidFill>
                  <a:schemeClr val="tx1"/>
                </a:solidFill>
                <a:effectLst/>
                <a:latin typeface="+mn-lt"/>
                <a:ea typeface="+mn-ea"/>
                <a:cs typeface="+mn-cs"/>
              </a:rPr>
              <a:t> and adopted by the</a:t>
            </a:r>
            <a:r>
              <a:rPr lang="en-US" sz="1200" kern="1200" dirty="0">
                <a:solidFill>
                  <a:schemeClr val="tx1"/>
                </a:solidFill>
                <a:effectLst/>
                <a:latin typeface="+mn-lt"/>
                <a:ea typeface="+mn-ea"/>
                <a:cs typeface="+mn-cs"/>
              </a:rPr>
              <a:t> MEPA</a:t>
            </a:r>
            <a:r>
              <a:rPr lang="ka-GE" sz="1200" kern="1200" dirty="0">
                <a:solidFill>
                  <a:schemeClr val="tx1"/>
                </a:solidFill>
                <a:effectLst/>
                <a:latin typeface="+mn-lt"/>
                <a:ea typeface="+mn-ea"/>
                <a:cs typeface="+mn-cs"/>
              </a:rPr>
              <a:t> and was </a:t>
            </a:r>
            <a:r>
              <a:rPr lang="en-US" sz="1200" kern="1200" dirty="0">
                <a:solidFill>
                  <a:schemeClr val="tx1"/>
                </a:solidFill>
                <a:effectLst/>
                <a:latin typeface="+mn-lt"/>
                <a:ea typeface="+mn-ea"/>
                <a:cs typeface="+mn-cs"/>
              </a:rPr>
              <a:t>further </a:t>
            </a:r>
            <a:r>
              <a:rPr lang="ka-GE" sz="1200" kern="1200" dirty="0">
                <a:solidFill>
                  <a:schemeClr val="tx1"/>
                </a:solidFill>
                <a:effectLst/>
                <a:latin typeface="+mn-lt"/>
                <a:ea typeface="+mn-ea"/>
                <a:cs typeface="+mn-cs"/>
              </a:rPr>
              <a:t>used by the </a:t>
            </a:r>
            <a:r>
              <a:rPr lang="en-US" sz="1200" kern="1200" dirty="0">
                <a:solidFill>
                  <a:schemeClr val="tx1"/>
                </a:solidFill>
                <a:effectLst/>
                <a:latin typeface="+mn-lt"/>
                <a:ea typeface="+mn-ea"/>
                <a:cs typeface="+mn-cs"/>
              </a:rPr>
              <a:t>Standing </a:t>
            </a:r>
            <a:r>
              <a:rPr lang="ka-GE" sz="1200" kern="1200" dirty="0">
                <a:solidFill>
                  <a:schemeClr val="tx1"/>
                </a:solidFill>
                <a:effectLst/>
                <a:latin typeface="+mn-lt"/>
                <a:ea typeface="+mn-ea"/>
                <a:cs typeface="+mn-cs"/>
              </a:rPr>
              <a:t>Committee </a:t>
            </a:r>
            <a:r>
              <a:rPr lang="en-US" sz="1200" kern="1200" dirty="0">
                <a:solidFill>
                  <a:schemeClr val="tx1"/>
                </a:solidFill>
                <a:effectLst/>
                <a:latin typeface="+mn-lt"/>
                <a:ea typeface="+mn-ea"/>
                <a:cs typeface="+mn-cs"/>
              </a:rPr>
              <a:t>on Agriculture of the Parliament of Georgia </a:t>
            </a:r>
            <a:r>
              <a:rPr lang="ka-GE" sz="1200" kern="1200" dirty="0">
                <a:solidFill>
                  <a:schemeClr val="tx1"/>
                </a:solidFill>
                <a:effectLst/>
                <a:latin typeface="+mn-lt"/>
                <a:ea typeface="+mn-ea"/>
                <a:cs typeface="+mn-cs"/>
              </a:rPr>
              <a:t>as </a:t>
            </a:r>
            <a:r>
              <a:rPr lang="en-US" sz="1200" kern="1200" dirty="0">
                <a:solidFill>
                  <a:schemeClr val="tx1"/>
                </a:solidFill>
                <a:effectLst/>
                <a:latin typeface="+mn-lt"/>
                <a:ea typeface="+mn-ea"/>
                <a:cs typeface="+mn-cs"/>
              </a:rPr>
              <a:t>a </a:t>
            </a:r>
            <a:r>
              <a:rPr lang="ka-GE" sz="1200" kern="1200" dirty="0">
                <a:solidFill>
                  <a:schemeClr val="tx1"/>
                </a:solidFill>
                <a:effectLst/>
                <a:latin typeface="+mn-lt"/>
                <a:ea typeface="+mn-ea"/>
                <a:cs typeface="+mn-cs"/>
              </a:rPr>
              <a:t>basis for development of the draft </a:t>
            </a:r>
            <a:r>
              <a:rPr lang="en-US" sz="1200" kern="1200" dirty="0">
                <a:solidFill>
                  <a:schemeClr val="tx1"/>
                </a:solidFill>
                <a:effectLst/>
                <a:latin typeface="+mn-lt"/>
                <a:ea typeface="+mn-ea"/>
                <a:cs typeface="+mn-cs"/>
              </a:rPr>
              <a:t>L</a:t>
            </a:r>
            <a:r>
              <a:rPr lang="ka-GE" sz="1200" kern="1200" dirty="0">
                <a:solidFill>
                  <a:schemeClr val="tx1"/>
                </a:solidFill>
                <a:effectLst/>
                <a:latin typeface="+mn-lt"/>
                <a:ea typeface="+mn-ea"/>
                <a:cs typeface="+mn-cs"/>
              </a:rPr>
              <a:t>aw </a:t>
            </a:r>
            <a:r>
              <a:rPr lang="en-US" sz="1200" kern="1200" dirty="0">
                <a:solidFill>
                  <a:schemeClr val="tx1"/>
                </a:solidFill>
                <a:effectLst/>
                <a:latin typeface="+mn-lt"/>
                <a:ea typeface="+mn-ea"/>
                <a:cs typeface="+mn-cs"/>
              </a:rPr>
              <a:t>o</a:t>
            </a:r>
            <a:r>
              <a:rPr lang="ka-GE" sz="1200"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W</a:t>
            </a:r>
            <a:r>
              <a:rPr lang="ka-GE" sz="1200" kern="1200" dirty="0">
                <a:solidFill>
                  <a:schemeClr val="tx1"/>
                </a:solidFill>
                <a:effectLst/>
                <a:latin typeface="+mn-lt"/>
                <a:ea typeface="+mn-ea"/>
                <a:cs typeface="+mn-cs"/>
              </a:rPr>
              <a:t>indbreak</a:t>
            </a:r>
            <a:r>
              <a:rPr lang="en-US" sz="1200" kern="1200" dirty="0">
                <a:solidFill>
                  <a:schemeClr val="tx1"/>
                </a:solidFill>
                <a:effectLst/>
                <a:latin typeface="+mn-lt"/>
                <a:ea typeface="+mn-ea"/>
                <a:cs typeface="+mn-cs"/>
              </a:rPr>
              <a:t>s</a:t>
            </a:r>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E902816-4752-4566-9682-0D769AE5B257}" type="slidenum">
              <a:rPr lang="en-US" smtClean="0">
                <a:solidFill>
                  <a:prstClr val="black"/>
                </a:solidFill>
              </a:rPr>
              <a:pPr/>
              <a:t>14</a:t>
            </a:fld>
            <a:endParaRPr lang="en-US">
              <a:solidFill>
                <a:prstClr val="black"/>
              </a:solidFill>
            </a:endParaRPr>
          </a:p>
        </p:txBody>
      </p:sp>
    </p:spTree>
    <p:extLst>
      <p:ext uri="{BB962C8B-B14F-4D97-AF65-F5344CB8AC3E}">
        <p14:creationId xmlns:p14="http://schemas.microsoft.com/office/powerpoint/2010/main" val="3799187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FROM CONCEPT: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ensure the wholeness and fertility of the soil surface, and, also, the support for Sustainable development of Rural economies and the increase of agricultural productivity.  </a:t>
            </a:r>
          </a:p>
          <a:p>
            <a:endParaRPr lang="en-US" dirty="0"/>
          </a:p>
          <a:p>
            <a:pPr>
              <a:buClr>
                <a:srgbClr val="BA2721"/>
              </a:buClr>
            </a:pPr>
            <a:r>
              <a:rPr lang="en-US" sz="2400" dirty="0">
                <a:latin typeface="Arial" panose="020B0604020202020204" pitchFamily="34" charset="0"/>
                <a:cs typeface="Arial" panose="020B0604020202020204" pitchFamily="34" charset="0"/>
              </a:rPr>
              <a:t>Almost 80% of former windbreaks are destroyed </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Illegal logging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Grazing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Fires</a:t>
            </a:r>
          </a:p>
          <a:p>
            <a:endParaRPr lang="en-US" dirty="0"/>
          </a:p>
          <a:p>
            <a:endParaRPr lang="en-US" dirty="0"/>
          </a:p>
          <a:p>
            <a:endParaRPr lang="en-US" dirty="0"/>
          </a:p>
          <a:p>
            <a:r>
              <a:rPr lang="en-US" dirty="0"/>
              <a:t>FROM TOR</a:t>
            </a:r>
          </a:p>
          <a:p>
            <a:r>
              <a:rPr lang="ka-GE" sz="1200" kern="1200" dirty="0">
                <a:solidFill>
                  <a:schemeClr val="tx1"/>
                </a:solidFill>
                <a:effectLst/>
                <a:latin typeface="+mn-lt"/>
                <a:ea typeface="+mn-ea"/>
                <a:cs typeface="+mn-cs"/>
              </a:rPr>
              <a:t>Windbreak areas have significantly decreased </a:t>
            </a:r>
            <a:r>
              <a:rPr lang="en-US" sz="1200" kern="1200" dirty="0">
                <a:solidFill>
                  <a:schemeClr val="tx1"/>
                </a:solidFill>
                <a:effectLst/>
                <a:latin typeface="+mn-lt"/>
                <a:ea typeface="+mn-ea"/>
                <a:cs typeface="+mn-cs"/>
              </a:rPr>
              <a:t>(almost 80% of former windbreaks are destroyed)</a:t>
            </a:r>
            <a:r>
              <a:rPr lang="ka-GE" sz="1200" kern="1200" dirty="0">
                <a:solidFill>
                  <a:schemeClr val="tx1"/>
                </a:solidFill>
                <a:effectLst/>
                <a:latin typeface="+mn-lt"/>
                <a:ea typeface="+mn-ea"/>
                <a:cs typeface="+mn-cs"/>
              </a:rPr>
              <a:t> during the last few decades in Georgia, which has</a:t>
            </a:r>
            <a:r>
              <a:rPr lang="en-US" sz="1200" kern="1200" dirty="0">
                <a:solidFill>
                  <a:schemeClr val="tx1"/>
                </a:solidFill>
                <a:effectLst/>
                <a:latin typeface="+mn-lt"/>
                <a:ea typeface="+mn-ea"/>
                <a:cs typeface="+mn-cs"/>
              </a:rPr>
              <a:t> been</a:t>
            </a:r>
            <a:r>
              <a:rPr lang="ka-GE" sz="1200" kern="1200" dirty="0">
                <a:solidFill>
                  <a:schemeClr val="tx1"/>
                </a:solidFill>
                <a:effectLst/>
                <a:latin typeface="+mn-lt"/>
                <a:ea typeface="+mn-ea"/>
                <a:cs typeface="+mn-cs"/>
              </a:rPr>
              <a:t> resulted in increased land erosion </a:t>
            </a:r>
            <a:r>
              <a:rPr lang="en-US" sz="1200" kern="1200" dirty="0">
                <a:solidFill>
                  <a:schemeClr val="tx1"/>
                </a:solidFill>
                <a:effectLst/>
                <a:latin typeface="+mn-lt"/>
                <a:ea typeface="+mn-ea"/>
                <a:cs typeface="+mn-cs"/>
              </a:rPr>
              <a:t>and consequent decline in soil productivity. </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Generally, </a:t>
            </a:r>
            <a:r>
              <a:rPr lang="ka-GE" sz="1200" kern="1200" dirty="0">
                <a:solidFill>
                  <a:schemeClr val="tx1"/>
                </a:solidFill>
                <a:effectLst/>
                <a:latin typeface="+mn-lt"/>
                <a:ea typeface="+mn-ea"/>
                <a:cs typeface="+mn-cs"/>
              </a:rPr>
              <a:t>windbreaks enhance aesthetics, increase land value, reduce soil erosion, protect yield, moisture loss and establish wildlife habitat. Therefore, it is critical to have </a:t>
            </a:r>
            <a:r>
              <a:rPr lang="en-US" sz="1200" kern="1200" dirty="0">
                <a:solidFill>
                  <a:schemeClr val="tx1"/>
                </a:solidFill>
                <a:effectLst/>
                <a:latin typeface="+mn-lt"/>
                <a:ea typeface="+mn-ea"/>
                <a:cs typeface="+mn-cs"/>
              </a:rPr>
              <a:t>legal instrument on w</a:t>
            </a:r>
            <a:r>
              <a:rPr lang="ka-GE" sz="1200" kern="1200" dirty="0">
                <a:solidFill>
                  <a:schemeClr val="tx1"/>
                </a:solidFill>
                <a:effectLst/>
                <a:latin typeface="+mn-lt"/>
                <a:ea typeface="+mn-ea"/>
                <a:cs typeface="+mn-cs"/>
              </a:rPr>
              <a:t>indbreaks </a:t>
            </a:r>
            <a:r>
              <a:rPr lang="en-US" sz="1200" kern="1200" dirty="0">
                <a:solidFill>
                  <a:schemeClr val="tx1"/>
                </a:solidFill>
                <a:effectLst/>
                <a:latin typeface="+mn-lt"/>
                <a:ea typeface="+mn-ea"/>
                <a:cs typeface="+mn-cs"/>
              </a:rPr>
              <a:t>regulating windbreaks related to different aspects of windbreaks management - such as windbreaks land tenure status; ownership and use rights; responsibilities of authorities at national and local levels and of individual farmers for planning, establishment/rehabilitation and maintenance; inventory, mapping and cadaster; sources of funding etc.</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ka-GE" sz="1200" kern="1200" dirty="0">
                <a:solidFill>
                  <a:schemeClr val="tx1"/>
                </a:solidFill>
                <a:effectLst/>
                <a:latin typeface="+mn-lt"/>
                <a:ea typeface="+mn-ea"/>
                <a:cs typeface="+mn-cs"/>
              </a:rPr>
              <a:t>In 2017 under the </a:t>
            </a:r>
            <a:r>
              <a:rPr lang="en-US" sz="1200" kern="1200" dirty="0">
                <a:solidFill>
                  <a:schemeClr val="tx1"/>
                </a:solidFill>
                <a:effectLst/>
                <a:latin typeface="+mn-lt"/>
                <a:ea typeface="+mn-ea"/>
                <a:cs typeface="+mn-cs"/>
              </a:rPr>
              <a:t>auspices of </a:t>
            </a:r>
            <a:r>
              <a:rPr lang="ka-GE" sz="1200" kern="1200" dirty="0">
                <a:solidFill>
                  <a:schemeClr val="tx1"/>
                </a:solidFill>
                <a:effectLst/>
                <a:latin typeface="+mn-lt"/>
                <a:ea typeface="+mn-ea"/>
                <a:cs typeface="+mn-cs"/>
              </a:rPr>
              <a:t>the  Ministry of Environmental  Protection and Agriculture (MEPA) and  in partnership with the German Federal Agency for International Cooperation</a:t>
            </a:r>
            <a:r>
              <a:rPr lang="en-US" sz="1200" kern="1200" dirty="0">
                <a:solidFill>
                  <a:schemeClr val="tx1"/>
                </a:solidFill>
                <a:effectLst/>
                <a:latin typeface="+mn-lt"/>
                <a:ea typeface="+mn-ea"/>
                <a:cs typeface="+mn-cs"/>
              </a:rPr>
              <a:t> (</a:t>
            </a:r>
            <a:r>
              <a:rPr lang="ka-GE" sz="1200" kern="1200" dirty="0">
                <a:solidFill>
                  <a:schemeClr val="tx1"/>
                </a:solidFill>
                <a:effectLst/>
                <a:latin typeface="+mn-lt"/>
                <a:ea typeface="+mn-ea"/>
                <a:cs typeface="+mn-cs"/>
              </a:rPr>
              <a:t>GIZ</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Regional Environmental Centre for the Caucasus (</a:t>
            </a:r>
            <a:r>
              <a:rPr lang="ka-GE" sz="1200" kern="1200" dirty="0">
                <a:solidFill>
                  <a:schemeClr val="tx1"/>
                </a:solidFill>
                <a:effectLst/>
                <a:latin typeface="+mn-lt"/>
                <a:ea typeface="+mn-ea"/>
                <a:cs typeface="+mn-cs"/>
              </a:rPr>
              <a:t>RECC</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facilitated </a:t>
            </a:r>
            <a:r>
              <a:rPr lang="en-US" sz="1200" kern="1200" dirty="0">
                <a:solidFill>
                  <a:schemeClr val="tx1"/>
                </a:solidFill>
                <a:effectLst/>
                <a:latin typeface="+mn-lt"/>
                <a:ea typeface="+mn-ea"/>
                <a:cs typeface="+mn-cs"/>
              </a:rPr>
              <a:t>process for </a:t>
            </a:r>
            <a:r>
              <a:rPr lang="ka-GE" sz="1200" kern="1200" dirty="0">
                <a:solidFill>
                  <a:schemeClr val="tx1"/>
                </a:solidFill>
                <a:effectLst/>
                <a:latin typeface="+mn-lt"/>
                <a:ea typeface="+mn-ea"/>
                <a:cs typeface="+mn-cs"/>
              </a:rPr>
              <a:t>elaboration of</a:t>
            </a:r>
            <a:r>
              <a:rPr lang="en-US" sz="1200" kern="1200" dirty="0">
                <a:solidFill>
                  <a:schemeClr val="tx1"/>
                </a:solidFill>
                <a:effectLst/>
                <a:latin typeface="+mn-lt"/>
                <a:ea typeface="+mn-ea"/>
                <a:cs typeface="+mn-cs"/>
              </a:rPr>
              <a:t> framework policy document </a:t>
            </a:r>
            <a:r>
              <a:rPr lang="ka-GE" sz="1200" kern="1200" dirty="0">
                <a:solidFill>
                  <a:schemeClr val="tx1"/>
                </a:solidFill>
                <a:effectLst/>
                <a:latin typeface="+mn-lt"/>
                <a:ea typeface="+mn-ea"/>
                <a:cs typeface="+mn-cs"/>
              </a:rPr>
              <a:t>“Windbreaks Management </a:t>
            </a:r>
            <a:r>
              <a:rPr lang="en-US" sz="1200" kern="1200" dirty="0">
                <a:solidFill>
                  <a:schemeClr val="tx1"/>
                </a:solidFill>
                <a:effectLst/>
                <a:latin typeface="+mn-lt"/>
                <a:ea typeface="+mn-ea"/>
                <a:cs typeface="+mn-cs"/>
              </a:rPr>
              <a:t>Concept</a:t>
            </a:r>
            <a:r>
              <a:rPr lang="ka-GE" sz="1200" kern="1200" dirty="0">
                <a:solidFill>
                  <a:schemeClr val="tx1"/>
                </a:solidFill>
                <a:effectLst/>
                <a:latin typeface="+mn-lt"/>
                <a:ea typeface="+mn-ea"/>
                <a:cs typeface="+mn-cs"/>
              </a:rPr>
              <a:t>”. The policy </a:t>
            </a:r>
            <a:r>
              <a:rPr lang="en-US" sz="1200" kern="1200" dirty="0">
                <a:solidFill>
                  <a:schemeClr val="tx1"/>
                </a:solidFill>
                <a:effectLst/>
                <a:latin typeface="+mn-lt"/>
                <a:ea typeface="+mn-ea"/>
                <a:cs typeface="+mn-cs"/>
              </a:rPr>
              <a:t>document </a:t>
            </a:r>
            <a:r>
              <a:rPr lang="ka-GE" sz="1200" kern="1200" dirty="0">
                <a:solidFill>
                  <a:schemeClr val="tx1"/>
                </a:solidFill>
                <a:effectLst/>
                <a:latin typeface="+mn-lt"/>
                <a:ea typeface="+mn-ea"/>
                <a:cs typeface="+mn-cs"/>
              </a:rPr>
              <a:t>was agreed</a:t>
            </a:r>
            <a:r>
              <a:rPr lang="en-US" sz="1200" kern="1200" dirty="0">
                <a:solidFill>
                  <a:schemeClr val="tx1"/>
                </a:solidFill>
                <a:effectLst/>
                <a:latin typeface="+mn-lt"/>
                <a:ea typeface="+mn-ea"/>
                <a:cs typeface="+mn-cs"/>
              </a:rPr>
              <a:t> by main stakeholders</a:t>
            </a:r>
            <a:r>
              <a:rPr lang="ka-GE" sz="1200" kern="1200" dirty="0">
                <a:solidFill>
                  <a:schemeClr val="tx1"/>
                </a:solidFill>
                <a:effectLst/>
                <a:latin typeface="+mn-lt"/>
                <a:ea typeface="+mn-ea"/>
                <a:cs typeface="+mn-cs"/>
              </a:rPr>
              <a:t> and adopted by the</a:t>
            </a:r>
            <a:r>
              <a:rPr lang="en-US" sz="1200" kern="1200" dirty="0">
                <a:solidFill>
                  <a:schemeClr val="tx1"/>
                </a:solidFill>
                <a:effectLst/>
                <a:latin typeface="+mn-lt"/>
                <a:ea typeface="+mn-ea"/>
                <a:cs typeface="+mn-cs"/>
              </a:rPr>
              <a:t> MEPA</a:t>
            </a:r>
            <a:r>
              <a:rPr lang="ka-GE" sz="1200" kern="1200" dirty="0">
                <a:solidFill>
                  <a:schemeClr val="tx1"/>
                </a:solidFill>
                <a:effectLst/>
                <a:latin typeface="+mn-lt"/>
                <a:ea typeface="+mn-ea"/>
                <a:cs typeface="+mn-cs"/>
              </a:rPr>
              <a:t> and was </a:t>
            </a:r>
            <a:r>
              <a:rPr lang="en-US" sz="1200" kern="1200" dirty="0">
                <a:solidFill>
                  <a:schemeClr val="tx1"/>
                </a:solidFill>
                <a:effectLst/>
                <a:latin typeface="+mn-lt"/>
                <a:ea typeface="+mn-ea"/>
                <a:cs typeface="+mn-cs"/>
              </a:rPr>
              <a:t>further </a:t>
            </a:r>
            <a:r>
              <a:rPr lang="ka-GE" sz="1200" kern="1200" dirty="0">
                <a:solidFill>
                  <a:schemeClr val="tx1"/>
                </a:solidFill>
                <a:effectLst/>
                <a:latin typeface="+mn-lt"/>
                <a:ea typeface="+mn-ea"/>
                <a:cs typeface="+mn-cs"/>
              </a:rPr>
              <a:t>used by the </a:t>
            </a:r>
            <a:r>
              <a:rPr lang="en-US" sz="1200" kern="1200" dirty="0">
                <a:solidFill>
                  <a:schemeClr val="tx1"/>
                </a:solidFill>
                <a:effectLst/>
                <a:latin typeface="+mn-lt"/>
                <a:ea typeface="+mn-ea"/>
                <a:cs typeface="+mn-cs"/>
              </a:rPr>
              <a:t>Standing </a:t>
            </a:r>
            <a:r>
              <a:rPr lang="ka-GE" sz="1200" kern="1200" dirty="0">
                <a:solidFill>
                  <a:schemeClr val="tx1"/>
                </a:solidFill>
                <a:effectLst/>
                <a:latin typeface="+mn-lt"/>
                <a:ea typeface="+mn-ea"/>
                <a:cs typeface="+mn-cs"/>
              </a:rPr>
              <a:t>Committee </a:t>
            </a:r>
            <a:r>
              <a:rPr lang="en-US" sz="1200" kern="1200" dirty="0">
                <a:solidFill>
                  <a:schemeClr val="tx1"/>
                </a:solidFill>
                <a:effectLst/>
                <a:latin typeface="+mn-lt"/>
                <a:ea typeface="+mn-ea"/>
                <a:cs typeface="+mn-cs"/>
              </a:rPr>
              <a:t>on Agriculture of the Parliament of Georgia </a:t>
            </a:r>
            <a:r>
              <a:rPr lang="ka-GE" sz="1200" kern="1200" dirty="0">
                <a:solidFill>
                  <a:schemeClr val="tx1"/>
                </a:solidFill>
                <a:effectLst/>
                <a:latin typeface="+mn-lt"/>
                <a:ea typeface="+mn-ea"/>
                <a:cs typeface="+mn-cs"/>
              </a:rPr>
              <a:t>as </a:t>
            </a:r>
            <a:r>
              <a:rPr lang="en-US" sz="1200" kern="1200" dirty="0">
                <a:solidFill>
                  <a:schemeClr val="tx1"/>
                </a:solidFill>
                <a:effectLst/>
                <a:latin typeface="+mn-lt"/>
                <a:ea typeface="+mn-ea"/>
                <a:cs typeface="+mn-cs"/>
              </a:rPr>
              <a:t>a </a:t>
            </a:r>
            <a:r>
              <a:rPr lang="ka-GE" sz="1200" kern="1200" dirty="0">
                <a:solidFill>
                  <a:schemeClr val="tx1"/>
                </a:solidFill>
                <a:effectLst/>
                <a:latin typeface="+mn-lt"/>
                <a:ea typeface="+mn-ea"/>
                <a:cs typeface="+mn-cs"/>
              </a:rPr>
              <a:t>basis for development of the draft </a:t>
            </a:r>
            <a:r>
              <a:rPr lang="en-US" sz="1200" kern="1200" dirty="0">
                <a:solidFill>
                  <a:schemeClr val="tx1"/>
                </a:solidFill>
                <a:effectLst/>
                <a:latin typeface="+mn-lt"/>
                <a:ea typeface="+mn-ea"/>
                <a:cs typeface="+mn-cs"/>
              </a:rPr>
              <a:t>L</a:t>
            </a:r>
            <a:r>
              <a:rPr lang="ka-GE" sz="1200" kern="1200" dirty="0">
                <a:solidFill>
                  <a:schemeClr val="tx1"/>
                </a:solidFill>
                <a:effectLst/>
                <a:latin typeface="+mn-lt"/>
                <a:ea typeface="+mn-ea"/>
                <a:cs typeface="+mn-cs"/>
              </a:rPr>
              <a:t>aw </a:t>
            </a:r>
            <a:r>
              <a:rPr lang="en-US" sz="1200" kern="1200" dirty="0">
                <a:solidFill>
                  <a:schemeClr val="tx1"/>
                </a:solidFill>
                <a:effectLst/>
                <a:latin typeface="+mn-lt"/>
                <a:ea typeface="+mn-ea"/>
                <a:cs typeface="+mn-cs"/>
              </a:rPr>
              <a:t>o</a:t>
            </a:r>
            <a:r>
              <a:rPr lang="ka-GE" sz="1200"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W</a:t>
            </a:r>
            <a:r>
              <a:rPr lang="ka-GE" sz="1200" kern="1200" dirty="0">
                <a:solidFill>
                  <a:schemeClr val="tx1"/>
                </a:solidFill>
                <a:effectLst/>
                <a:latin typeface="+mn-lt"/>
                <a:ea typeface="+mn-ea"/>
                <a:cs typeface="+mn-cs"/>
              </a:rPr>
              <a:t>indbreak</a:t>
            </a:r>
            <a:r>
              <a:rPr lang="en-US" sz="1200" kern="1200" dirty="0">
                <a:solidFill>
                  <a:schemeClr val="tx1"/>
                </a:solidFill>
                <a:effectLst/>
                <a:latin typeface="+mn-lt"/>
                <a:ea typeface="+mn-ea"/>
                <a:cs typeface="+mn-cs"/>
              </a:rPr>
              <a:t>s</a:t>
            </a:r>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E902816-4752-4566-9682-0D769AE5B257}"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218629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E902816-4752-4566-9682-0D769AE5B257}"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3732057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902816-4752-4566-9682-0D769AE5B257}" type="slidenum">
              <a:rPr lang="en-US" smtClean="0"/>
              <a:t>19</a:t>
            </a:fld>
            <a:endParaRPr lang="en-US"/>
          </a:p>
        </p:txBody>
      </p:sp>
    </p:spTree>
    <p:extLst>
      <p:ext uri="{BB962C8B-B14F-4D97-AF65-F5344CB8AC3E}">
        <p14:creationId xmlns:p14="http://schemas.microsoft.com/office/powerpoint/2010/main" val="4791553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902816-4752-4566-9682-0D769AE5B257}" type="slidenum">
              <a:rPr lang="en-US" smtClean="0"/>
              <a:t>20</a:t>
            </a:fld>
            <a:endParaRPr lang="en-US"/>
          </a:p>
        </p:txBody>
      </p:sp>
    </p:spTree>
    <p:extLst>
      <p:ext uri="{BB962C8B-B14F-4D97-AF65-F5344CB8AC3E}">
        <p14:creationId xmlns:p14="http://schemas.microsoft.com/office/powerpoint/2010/main" val="22576486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902816-4752-4566-9682-0D769AE5B257}" type="slidenum">
              <a:rPr lang="en-US" smtClean="0"/>
              <a:t>21</a:t>
            </a:fld>
            <a:endParaRPr lang="en-US"/>
          </a:p>
        </p:txBody>
      </p:sp>
    </p:spTree>
    <p:extLst>
      <p:ext uri="{BB962C8B-B14F-4D97-AF65-F5344CB8AC3E}">
        <p14:creationId xmlns:p14="http://schemas.microsoft.com/office/powerpoint/2010/main" val="1526526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902816-4752-4566-9682-0D769AE5B257}" type="slidenum">
              <a:rPr lang="en-US" smtClean="0"/>
              <a:t>2</a:t>
            </a:fld>
            <a:endParaRPr lang="en-US"/>
          </a:p>
        </p:txBody>
      </p:sp>
    </p:spTree>
    <p:extLst>
      <p:ext uri="{BB962C8B-B14F-4D97-AF65-F5344CB8AC3E}">
        <p14:creationId xmlns:p14="http://schemas.microsoft.com/office/powerpoint/2010/main" val="31713260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902816-4752-4566-9682-0D769AE5B257}" type="slidenum">
              <a:rPr lang="en-US" smtClean="0"/>
              <a:t>22</a:t>
            </a:fld>
            <a:endParaRPr lang="en-US"/>
          </a:p>
        </p:txBody>
      </p:sp>
    </p:spTree>
    <p:extLst>
      <p:ext uri="{BB962C8B-B14F-4D97-AF65-F5344CB8AC3E}">
        <p14:creationId xmlns:p14="http://schemas.microsoft.com/office/powerpoint/2010/main" val="10281914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FROM CONCEPT: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ensure the wholeness and fertility of the soil surface, and, also, the support for Sustainable development of Rural economies and the increase of agricultural productivity.  </a:t>
            </a:r>
          </a:p>
          <a:p>
            <a:endParaRPr lang="en-US" dirty="0"/>
          </a:p>
          <a:p>
            <a:pPr>
              <a:buClr>
                <a:srgbClr val="BA2721"/>
              </a:buClr>
            </a:pPr>
            <a:r>
              <a:rPr lang="en-US" sz="2400" dirty="0">
                <a:latin typeface="Arial" panose="020B0604020202020204" pitchFamily="34" charset="0"/>
                <a:cs typeface="Arial" panose="020B0604020202020204" pitchFamily="34" charset="0"/>
              </a:rPr>
              <a:t>Almost 80% of former windbreaks are destroyed </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Illegal logging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Grazing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Fires</a:t>
            </a:r>
          </a:p>
          <a:p>
            <a:endParaRPr lang="en-US" dirty="0"/>
          </a:p>
          <a:p>
            <a:endParaRPr lang="en-US" dirty="0"/>
          </a:p>
          <a:p>
            <a:endParaRPr lang="en-US" dirty="0"/>
          </a:p>
          <a:p>
            <a:r>
              <a:rPr lang="en-US" dirty="0"/>
              <a:t>FROM TOR</a:t>
            </a:r>
          </a:p>
          <a:p>
            <a:r>
              <a:rPr lang="ka-GE" sz="1200" kern="1200" dirty="0">
                <a:solidFill>
                  <a:schemeClr val="tx1"/>
                </a:solidFill>
                <a:effectLst/>
                <a:latin typeface="+mn-lt"/>
                <a:ea typeface="+mn-ea"/>
                <a:cs typeface="+mn-cs"/>
              </a:rPr>
              <a:t>Windbreak areas have significantly decreased </a:t>
            </a:r>
            <a:r>
              <a:rPr lang="en-US" sz="1200" kern="1200" dirty="0">
                <a:solidFill>
                  <a:schemeClr val="tx1"/>
                </a:solidFill>
                <a:effectLst/>
                <a:latin typeface="+mn-lt"/>
                <a:ea typeface="+mn-ea"/>
                <a:cs typeface="+mn-cs"/>
              </a:rPr>
              <a:t>(almost 80% of former windbreaks are destroyed)</a:t>
            </a:r>
            <a:r>
              <a:rPr lang="ka-GE" sz="1200" kern="1200" dirty="0">
                <a:solidFill>
                  <a:schemeClr val="tx1"/>
                </a:solidFill>
                <a:effectLst/>
                <a:latin typeface="+mn-lt"/>
                <a:ea typeface="+mn-ea"/>
                <a:cs typeface="+mn-cs"/>
              </a:rPr>
              <a:t> during the last few decades in Georgia, which has</a:t>
            </a:r>
            <a:r>
              <a:rPr lang="en-US" sz="1200" kern="1200" dirty="0">
                <a:solidFill>
                  <a:schemeClr val="tx1"/>
                </a:solidFill>
                <a:effectLst/>
                <a:latin typeface="+mn-lt"/>
                <a:ea typeface="+mn-ea"/>
                <a:cs typeface="+mn-cs"/>
              </a:rPr>
              <a:t> been</a:t>
            </a:r>
            <a:r>
              <a:rPr lang="ka-GE" sz="1200" kern="1200" dirty="0">
                <a:solidFill>
                  <a:schemeClr val="tx1"/>
                </a:solidFill>
                <a:effectLst/>
                <a:latin typeface="+mn-lt"/>
                <a:ea typeface="+mn-ea"/>
                <a:cs typeface="+mn-cs"/>
              </a:rPr>
              <a:t> resulted in increased land erosion </a:t>
            </a:r>
            <a:r>
              <a:rPr lang="en-US" sz="1200" kern="1200" dirty="0">
                <a:solidFill>
                  <a:schemeClr val="tx1"/>
                </a:solidFill>
                <a:effectLst/>
                <a:latin typeface="+mn-lt"/>
                <a:ea typeface="+mn-ea"/>
                <a:cs typeface="+mn-cs"/>
              </a:rPr>
              <a:t>and consequent decline in soil productivity. </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Generally, </a:t>
            </a:r>
            <a:r>
              <a:rPr lang="ka-GE" sz="1200" kern="1200" dirty="0">
                <a:solidFill>
                  <a:schemeClr val="tx1"/>
                </a:solidFill>
                <a:effectLst/>
                <a:latin typeface="+mn-lt"/>
                <a:ea typeface="+mn-ea"/>
                <a:cs typeface="+mn-cs"/>
              </a:rPr>
              <a:t>windbreaks enhance aesthetics, increase land value, reduce soil erosion, protect yield, moisture loss and establish wildlife habitat. Therefore, it is critical to have </a:t>
            </a:r>
            <a:r>
              <a:rPr lang="en-US" sz="1200" kern="1200" dirty="0">
                <a:solidFill>
                  <a:schemeClr val="tx1"/>
                </a:solidFill>
                <a:effectLst/>
                <a:latin typeface="+mn-lt"/>
                <a:ea typeface="+mn-ea"/>
                <a:cs typeface="+mn-cs"/>
              </a:rPr>
              <a:t>legal instrument on w</a:t>
            </a:r>
            <a:r>
              <a:rPr lang="ka-GE" sz="1200" kern="1200" dirty="0">
                <a:solidFill>
                  <a:schemeClr val="tx1"/>
                </a:solidFill>
                <a:effectLst/>
                <a:latin typeface="+mn-lt"/>
                <a:ea typeface="+mn-ea"/>
                <a:cs typeface="+mn-cs"/>
              </a:rPr>
              <a:t>indbreaks </a:t>
            </a:r>
            <a:r>
              <a:rPr lang="en-US" sz="1200" kern="1200" dirty="0">
                <a:solidFill>
                  <a:schemeClr val="tx1"/>
                </a:solidFill>
                <a:effectLst/>
                <a:latin typeface="+mn-lt"/>
                <a:ea typeface="+mn-ea"/>
                <a:cs typeface="+mn-cs"/>
              </a:rPr>
              <a:t>regulating windbreaks related to different aspects of windbreaks management - such as windbreaks land tenure status; ownership and use rights; responsibilities of authorities at national and local levels and of individual farmers for planning, establishment/rehabilitation and maintenance; inventory, mapping and cadaster; sources of funding etc.</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ka-GE" sz="1200" kern="1200" dirty="0">
                <a:solidFill>
                  <a:schemeClr val="tx1"/>
                </a:solidFill>
                <a:effectLst/>
                <a:latin typeface="+mn-lt"/>
                <a:ea typeface="+mn-ea"/>
                <a:cs typeface="+mn-cs"/>
              </a:rPr>
              <a:t>In 2017 under the </a:t>
            </a:r>
            <a:r>
              <a:rPr lang="en-US" sz="1200" kern="1200" dirty="0">
                <a:solidFill>
                  <a:schemeClr val="tx1"/>
                </a:solidFill>
                <a:effectLst/>
                <a:latin typeface="+mn-lt"/>
                <a:ea typeface="+mn-ea"/>
                <a:cs typeface="+mn-cs"/>
              </a:rPr>
              <a:t>auspices of </a:t>
            </a:r>
            <a:r>
              <a:rPr lang="ka-GE" sz="1200" kern="1200" dirty="0">
                <a:solidFill>
                  <a:schemeClr val="tx1"/>
                </a:solidFill>
                <a:effectLst/>
                <a:latin typeface="+mn-lt"/>
                <a:ea typeface="+mn-ea"/>
                <a:cs typeface="+mn-cs"/>
              </a:rPr>
              <a:t>the  Ministry of Environmental  Protection and Agriculture (MEPA) and  in partnership with the German Federal Agency for International Cooperation</a:t>
            </a:r>
            <a:r>
              <a:rPr lang="en-US" sz="1200" kern="1200" dirty="0">
                <a:solidFill>
                  <a:schemeClr val="tx1"/>
                </a:solidFill>
                <a:effectLst/>
                <a:latin typeface="+mn-lt"/>
                <a:ea typeface="+mn-ea"/>
                <a:cs typeface="+mn-cs"/>
              </a:rPr>
              <a:t> (</a:t>
            </a:r>
            <a:r>
              <a:rPr lang="ka-GE" sz="1200" kern="1200" dirty="0">
                <a:solidFill>
                  <a:schemeClr val="tx1"/>
                </a:solidFill>
                <a:effectLst/>
                <a:latin typeface="+mn-lt"/>
                <a:ea typeface="+mn-ea"/>
                <a:cs typeface="+mn-cs"/>
              </a:rPr>
              <a:t>GIZ</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Regional Environmental Centre for the Caucasus (</a:t>
            </a:r>
            <a:r>
              <a:rPr lang="ka-GE" sz="1200" kern="1200" dirty="0">
                <a:solidFill>
                  <a:schemeClr val="tx1"/>
                </a:solidFill>
                <a:effectLst/>
                <a:latin typeface="+mn-lt"/>
                <a:ea typeface="+mn-ea"/>
                <a:cs typeface="+mn-cs"/>
              </a:rPr>
              <a:t>RECC</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facilitated </a:t>
            </a:r>
            <a:r>
              <a:rPr lang="en-US" sz="1200" kern="1200" dirty="0">
                <a:solidFill>
                  <a:schemeClr val="tx1"/>
                </a:solidFill>
                <a:effectLst/>
                <a:latin typeface="+mn-lt"/>
                <a:ea typeface="+mn-ea"/>
                <a:cs typeface="+mn-cs"/>
              </a:rPr>
              <a:t>process for </a:t>
            </a:r>
            <a:r>
              <a:rPr lang="ka-GE" sz="1200" kern="1200" dirty="0">
                <a:solidFill>
                  <a:schemeClr val="tx1"/>
                </a:solidFill>
                <a:effectLst/>
                <a:latin typeface="+mn-lt"/>
                <a:ea typeface="+mn-ea"/>
                <a:cs typeface="+mn-cs"/>
              </a:rPr>
              <a:t>elaboration of</a:t>
            </a:r>
            <a:r>
              <a:rPr lang="en-US" sz="1200" kern="1200" dirty="0">
                <a:solidFill>
                  <a:schemeClr val="tx1"/>
                </a:solidFill>
                <a:effectLst/>
                <a:latin typeface="+mn-lt"/>
                <a:ea typeface="+mn-ea"/>
                <a:cs typeface="+mn-cs"/>
              </a:rPr>
              <a:t> framework policy document </a:t>
            </a:r>
            <a:r>
              <a:rPr lang="ka-GE" sz="1200" kern="1200" dirty="0">
                <a:solidFill>
                  <a:schemeClr val="tx1"/>
                </a:solidFill>
                <a:effectLst/>
                <a:latin typeface="+mn-lt"/>
                <a:ea typeface="+mn-ea"/>
                <a:cs typeface="+mn-cs"/>
              </a:rPr>
              <a:t>“Windbreaks Management </a:t>
            </a:r>
            <a:r>
              <a:rPr lang="en-US" sz="1200" kern="1200" dirty="0">
                <a:solidFill>
                  <a:schemeClr val="tx1"/>
                </a:solidFill>
                <a:effectLst/>
                <a:latin typeface="+mn-lt"/>
                <a:ea typeface="+mn-ea"/>
                <a:cs typeface="+mn-cs"/>
              </a:rPr>
              <a:t>Concept</a:t>
            </a:r>
            <a:r>
              <a:rPr lang="ka-GE" sz="1200" kern="1200" dirty="0">
                <a:solidFill>
                  <a:schemeClr val="tx1"/>
                </a:solidFill>
                <a:effectLst/>
                <a:latin typeface="+mn-lt"/>
                <a:ea typeface="+mn-ea"/>
                <a:cs typeface="+mn-cs"/>
              </a:rPr>
              <a:t>”. The policy </a:t>
            </a:r>
            <a:r>
              <a:rPr lang="en-US" sz="1200" kern="1200" dirty="0">
                <a:solidFill>
                  <a:schemeClr val="tx1"/>
                </a:solidFill>
                <a:effectLst/>
                <a:latin typeface="+mn-lt"/>
                <a:ea typeface="+mn-ea"/>
                <a:cs typeface="+mn-cs"/>
              </a:rPr>
              <a:t>document </a:t>
            </a:r>
            <a:r>
              <a:rPr lang="ka-GE" sz="1200" kern="1200" dirty="0">
                <a:solidFill>
                  <a:schemeClr val="tx1"/>
                </a:solidFill>
                <a:effectLst/>
                <a:latin typeface="+mn-lt"/>
                <a:ea typeface="+mn-ea"/>
                <a:cs typeface="+mn-cs"/>
              </a:rPr>
              <a:t>was agreed</a:t>
            </a:r>
            <a:r>
              <a:rPr lang="en-US" sz="1200" kern="1200" dirty="0">
                <a:solidFill>
                  <a:schemeClr val="tx1"/>
                </a:solidFill>
                <a:effectLst/>
                <a:latin typeface="+mn-lt"/>
                <a:ea typeface="+mn-ea"/>
                <a:cs typeface="+mn-cs"/>
              </a:rPr>
              <a:t> by main stakeholders</a:t>
            </a:r>
            <a:r>
              <a:rPr lang="ka-GE" sz="1200" kern="1200" dirty="0">
                <a:solidFill>
                  <a:schemeClr val="tx1"/>
                </a:solidFill>
                <a:effectLst/>
                <a:latin typeface="+mn-lt"/>
                <a:ea typeface="+mn-ea"/>
                <a:cs typeface="+mn-cs"/>
              </a:rPr>
              <a:t> and adopted by the</a:t>
            </a:r>
            <a:r>
              <a:rPr lang="en-US" sz="1200" kern="1200" dirty="0">
                <a:solidFill>
                  <a:schemeClr val="tx1"/>
                </a:solidFill>
                <a:effectLst/>
                <a:latin typeface="+mn-lt"/>
                <a:ea typeface="+mn-ea"/>
                <a:cs typeface="+mn-cs"/>
              </a:rPr>
              <a:t> MEPA</a:t>
            </a:r>
            <a:r>
              <a:rPr lang="ka-GE" sz="1200" kern="1200" dirty="0">
                <a:solidFill>
                  <a:schemeClr val="tx1"/>
                </a:solidFill>
                <a:effectLst/>
                <a:latin typeface="+mn-lt"/>
                <a:ea typeface="+mn-ea"/>
                <a:cs typeface="+mn-cs"/>
              </a:rPr>
              <a:t> and was </a:t>
            </a:r>
            <a:r>
              <a:rPr lang="en-US" sz="1200" kern="1200" dirty="0">
                <a:solidFill>
                  <a:schemeClr val="tx1"/>
                </a:solidFill>
                <a:effectLst/>
                <a:latin typeface="+mn-lt"/>
                <a:ea typeface="+mn-ea"/>
                <a:cs typeface="+mn-cs"/>
              </a:rPr>
              <a:t>further </a:t>
            </a:r>
            <a:r>
              <a:rPr lang="ka-GE" sz="1200" kern="1200" dirty="0">
                <a:solidFill>
                  <a:schemeClr val="tx1"/>
                </a:solidFill>
                <a:effectLst/>
                <a:latin typeface="+mn-lt"/>
                <a:ea typeface="+mn-ea"/>
                <a:cs typeface="+mn-cs"/>
              </a:rPr>
              <a:t>used by the </a:t>
            </a:r>
            <a:r>
              <a:rPr lang="en-US" sz="1200" kern="1200" dirty="0">
                <a:solidFill>
                  <a:schemeClr val="tx1"/>
                </a:solidFill>
                <a:effectLst/>
                <a:latin typeface="+mn-lt"/>
                <a:ea typeface="+mn-ea"/>
                <a:cs typeface="+mn-cs"/>
              </a:rPr>
              <a:t>Standing </a:t>
            </a:r>
            <a:r>
              <a:rPr lang="ka-GE" sz="1200" kern="1200" dirty="0">
                <a:solidFill>
                  <a:schemeClr val="tx1"/>
                </a:solidFill>
                <a:effectLst/>
                <a:latin typeface="+mn-lt"/>
                <a:ea typeface="+mn-ea"/>
                <a:cs typeface="+mn-cs"/>
              </a:rPr>
              <a:t>Committee </a:t>
            </a:r>
            <a:r>
              <a:rPr lang="en-US" sz="1200" kern="1200" dirty="0">
                <a:solidFill>
                  <a:schemeClr val="tx1"/>
                </a:solidFill>
                <a:effectLst/>
                <a:latin typeface="+mn-lt"/>
                <a:ea typeface="+mn-ea"/>
                <a:cs typeface="+mn-cs"/>
              </a:rPr>
              <a:t>on Agriculture of the Parliament of Georgia </a:t>
            </a:r>
            <a:r>
              <a:rPr lang="ka-GE" sz="1200" kern="1200" dirty="0">
                <a:solidFill>
                  <a:schemeClr val="tx1"/>
                </a:solidFill>
                <a:effectLst/>
                <a:latin typeface="+mn-lt"/>
                <a:ea typeface="+mn-ea"/>
                <a:cs typeface="+mn-cs"/>
              </a:rPr>
              <a:t>as </a:t>
            </a:r>
            <a:r>
              <a:rPr lang="en-US" sz="1200" kern="1200" dirty="0">
                <a:solidFill>
                  <a:schemeClr val="tx1"/>
                </a:solidFill>
                <a:effectLst/>
                <a:latin typeface="+mn-lt"/>
                <a:ea typeface="+mn-ea"/>
                <a:cs typeface="+mn-cs"/>
              </a:rPr>
              <a:t>a </a:t>
            </a:r>
            <a:r>
              <a:rPr lang="ka-GE" sz="1200" kern="1200" dirty="0">
                <a:solidFill>
                  <a:schemeClr val="tx1"/>
                </a:solidFill>
                <a:effectLst/>
                <a:latin typeface="+mn-lt"/>
                <a:ea typeface="+mn-ea"/>
                <a:cs typeface="+mn-cs"/>
              </a:rPr>
              <a:t>basis for development of the draft </a:t>
            </a:r>
            <a:r>
              <a:rPr lang="en-US" sz="1200" kern="1200" dirty="0">
                <a:solidFill>
                  <a:schemeClr val="tx1"/>
                </a:solidFill>
                <a:effectLst/>
                <a:latin typeface="+mn-lt"/>
                <a:ea typeface="+mn-ea"/>
                <a:cs typeface="+mn-cs"/>
              </a:rPr>
              <a:t>L</a:t>
            </a:r>
            <a:r>
              <a:rPr lang="ka-GE" sz="1200" kern="1200" dirty="0">
                <a:solidFill>
                  <a:schemeClr val="tx1"/>
                </a:solidFill>
                <a:effectLst/>
                <a:latin typeface="+mn-lt"/>
                <a:ea typeface="+mn-ea"/>
                <a:cs typeface="+mn-cs"/>
              </a:rPr>
              <a:t>aw </a:t>
            </a:r>
            <a:r>
              <a:rPr lang="en-US" sz="1200" kern="1200" dirty="0">
                <a:solidFill>
                  <a:schemeClr val="tx1"/>
                </a:solidFill>
                <a:effectLst/>
                <a:latin typeface="+mn-lt"/>
                <a:ea typeface="+mn-ea"/>
                <a:cs typeface="+mn-cs"/>
              </a:rPr>
              <a:t>o</a:t>
            </a:r>
            <a:r>
              <a:rPr lang="ka-GE" sz="1200"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W</a:t>
            </a:r>
            <a:r>
              <a:rPr lang="ka-GE" sz="1200" kern="1200" dirty="0">
                <a:solidFill>
                  <a:schemeClr val="tx1"/>
                </a:solidFill>
                <a:effectLst/>
                <a:latin typeface="+mn-lt"/>
                <a:ea typeface="+mn-ea"/>
                <a:cs typeface="+mn-cs"/>
              </a:rPr>
              <a:t>indbreak</a:t>
            </a:r>
            <a:r>
              <a:rPr lang="en-US" sz="1200" kern="1200" dirty="0">
                <a:solidFill>
                  <a:schemeClr val="tx1"/>
                </a:solidFill>
                <a:effectLst/>
                <a:latin typeface="+mn-lt"/>
                <a:ea typeface="+mn-ea"/>
                <a:cs typeface="+mn-cs"/>
              </a:rPr>
              <a:t>s</a:t>
            </a:r>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E902816-4752-4566-9682-0D769AE5B257}"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9824393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FROM CONCEPT: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ensure the wholeness and fertility of the soil surface, and, also, the support for Sustainable development of Rural economies and the increase of agricultural productivity.  </a:t>
            </a:r>
          </a:p>
          <a:p>
            <a:endParaRPr lang="en-US" dirty="0"/>
          </a:p>
          <a:p>
            <a:pPr>
              <a:buClr>
                <a:srgbClr val="BA2721"/>
              </a:buClr>
            </a:pPr>
            <a:r>
              <a:rPr lang="en-US" sz="2400" dirty="0">
                <a:latin typeface="Arial" panose="020B0604020202020204" pitchFamily="34" charset="0"/>
                <a:cs typeface="Arial" panose="020B0604020202020204" pitchFamily="34" charset="0"/>
              </a:rPr>
              <a:t>Almost 80% of former windbreaks are destroyed </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Illegal logging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Grazing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Fires</a:t>
            </a:r>
          </a:p>
          <a:p>
            <a:endParaRPr lang="en-US" dirty="0"/>
          </a:p>
          <a:p>
            <a:endParaRPr lang="en-US" dirty="0"/>
          </a:p>
          <a:p>
            <a:endParaRPr lang="en-US" dirty="0"/>
          </a:p>
          <a:p>
            <a:r>
              <a:rPr lang="en-US" dirty="0"/>
              <a:t>FROM TOR</a:t>
            </a:r>
          </a:p>
          <a:p>
            <a:r>
              <a:rPr lang="ka-GE" sz="1200" kern="1200" dirty="0">
                <a:solidFill>
                  <a:schemeClr val="tx1"/>
                </a:solidFill>
                <a:effectLst/>
                <a:latin typeface="+mn-lt"/>
                <a:ea typeface="+mn-ea"/>
                <a:cs typeface="+mn-cs"/>
              </a:rPr>
              <a:t>Windbreak areas have significantly decreased </a:t>
            </a:r>
            <a:r>
              <a:rPr lang="en-US" sz="1200" kern="1200" dirty="0">
                <a:solidFill>
                  <a:schemeClr val="tx1"/>
                </a:solidFill>
                <a:effectLst/>
                <a:latin typeface="+mn-lt"/>
                <a:ea typeface="+mn-ea"/>
                <a:cs typeface="+mn-cs"/>
              </a:rPr>
              <a:t>(almost 80% of former windbreaks are destroyed)</a:t>
            </a:r>
            <a:r>
              <a:rPr lang="ka-GE" sz="1200" kern="1200" dirty="0">
                <a:solidFill>
                  <a:schemeClr val="tx1"/>
                </a:solidFill>
                <a:effectLst/>
                <a:latin typeface="+mn-lt"/>
                <a:ea typeface="+mn-ea"/>
                <a:cs typeface="+mn-cs"/>
              </a:rPr>
              <a:t> during the last few decades in Georgia, which has</a:t>
            </a:r>
            <a:r>
              <a:rPr lang="en-US" sz="1200" kern="1200" dirty="0">
                <a:solidFill>
                  <a:schemeClr val="tx1"/>
                </a:solidFill>
                <a:effectLst/>
                <a:latin typeface="+mn-lt"/>
                <a:ea typeface="+mn-ea"/>
                <a:cs typeface="+mn-cs"/>
              </a:rPr>
              <a:t> been</a:t>
            </a:r>
            <a:r>
              <a:rPr lang="ka-GE" sz="1200" kern="1200" dirty="0">
                <a:solidFill>
                  <a:schemeClr val="tx1"/>
                </a:solidFill>
                <a:effectLst/>
                <a:latin typeface="+mn-lt"/>
                <a:ea typeface="+mn-ea"/>
                <a:cs typeface="+mn-cs"/>
              </a:rPr>
              <a:t> resulted in increased land erosion </a:t>
            </a:r>
            <a:r>
              <a:rPr lang="en-US" sz="1200" kern="1200" dirty="0">
                <a:solidFill>
                  <a:schemeClr val="tx1"/>
                </a:solidFill>
                <a:effectLst/>
                <a:latin typeface="+mn-lt"/>
                <a:ea typeface="+mn-ea"/>
                <a:cs typeface="+mn-cs"/>
              </a:rPr>
              <a:t>and consequent decline in soil productivity. </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Generally, </a:t>
            </a:r>
            <a:r>
              <a:rPr lang="ka-GE" sz="1200" kern="1200" dirty="0">
                <a:solidFill>
                  <a:schemeClr val="tx1"/>
                </a:solidFill>
                <a:effectLst/>
                <a:latin typeface="+mn-lt"/>
                <a:ea typeface="+mn-ea"/>
                <a:cs typeface="+mn-cs"/>
              </a:rPr>
              <a:t>windbreaks enhance aesthetics, increase land value, reduce soil erosion, protect yield, moisture loss and establish wildlife habitat. Therefore, it is critical to have </a:t>
            </a:r>
            <a:r>
              <a:rPr lang="en-US" sz="1200" kern="1200" dirty="0">
                <a:solidFill>
                  <a:schemeClr val="tx1"/>
                </a:solidFill>
                <a:effectLst/>
                <a:latin typeface="+mn-lt"/>
                <a:ea typeface="+mn-ea"/>
                <a:cs typeface="+mn-cs"/>
              </a:rPr>
              <a:t>legal instrument on w</a:t>
            </a:r>
            <a:r>
              <a:rPr lang="ka-GE" sz="1200" kern="1200" dirty="0">
                <a:solidFill>
                  <a:schemeClr val="tx1"/>
                </a:solidFill>
                <a:effectLst/>
                <a:latin typeface="+mn-lt"/>
                <a:ea typeface="+mn-ea"/>
                <a:cs typeface="+mn-cs"/>
              </a:rPr>
              <a:t>indbreaks </a:t>
            </a:r>
            <a:r>
              <a:rPr lang="en-US" sz="1200" kern="1200" dirty="0">
                <a:solidFill>
                  <a:schemeClr val="tx1"/>
                </a:solidFill>
                <a:effectLst/>
                <a:latin typeface="+mn-lt"/>
                <a:ea typeface="+mn-ea"/>
                <a:cs typeface="+mn-cs"/>
              </a:rPr>
              <a:t>regulating windbreaks related to different aspects of windbreaks management - such as windbreaks land tenure status; ownership and use rights; responsibilities of authorities at national and local levels and of individual farmers for planning, establishment/rehabilitation and maintenance; inventory, mapping and cadaster; sources of funding etc.</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ka-GE" sz="1200" kern="1200" dirty="0">
                <a:solidFill>
                  <a:schemeClr val="tx1"/>
                </a:solidFill>
                <a:effectLst/>
                <a:latin typeface="+mn-lt"/>
                <a:ea typeface="+mn-ea"/>
                <a:cs typeface="+mn-cs"/>
              </a:rPr>
              <a:t>In 2017 under the </a:t>
            </a:r>
            <a:r>
              <a:rPr lang="en-US" sz="1200" kern="1200" dirty="0">
                <a:solidFill>
                  <a:schemeClr val="tx1"/>
                </a:solidFill>
                <a:effectLst/>
                <a:latin typeface="+mn-lt"/>
                <a:ea typeface="+mn-ea"/>
                <a:cs typeface="+mn-cs"/>
              </a:rPr>
              <a:t>auspices of </a:t>
            </a:r>
            <a:r>
              <a:rPr lang="ka-GE" sz="1200" kern="1200" dirty="0">
                <a:solidFill>
                  <a:schemeClr val="tx1"/>
                </a:solidFill>
                <a:effectLst/>
                <a:latin typeface="+mn-lt"/>
                <a:ea typeface="+mn-ea"/>
                <a:cs typeface="+mn-cs"/>
              </a:rPr>
              <a:t>the  Ministry of Environmental  Protection and Agriculture (MEPA) and  in partnership with the German Federal Agency for International Cooperation</a:t>
            </a:r>
            <a:r>
              <a:rPr lang="en-US" sz="1200" kern="1200" dirty="0">
                <a:solidFill>
                  <a:schemeClr val="tx1"/>
                </a:solidFill>
                <a:effectLst/>
                <a:latin typeface="+mn-lt"/>
                <a:ea typeface="+mn-ea"/>
                <a:cs typeface="+mn-cs"/>
              </a:rPr>
              <a:t> (</a:t>
            </a:r>
            <a:r>
              <a:rPr lang="ka-GE" sz="1200" kern="1200" dirty="0">
                <a:solidFill>
                  <a:schemeClr val="tx1"/>
                </a:solidFill>
                <a:effectLst/>
                <a:latin typeface="+mn-lt"/>
                <a:ea typeface="+mn-ea"/>
                <a:cs typeface="+mn-cs"/>
              </a:rPr>
              <a:t>GIZ</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Regional Environmental Centre for the Caucasus (</a:t>
            </a:r>
            <a:r>
              <a:rPr lang="ka-GE" sz="1200" kern="1200" dirty="0">
                <a:solidFill>
                  <a:schemeClr val="tx1"/>
                </a:solidFill>
                <a:effectLst/>
                <a:latin typeface="+mn-lt"/>
                <a:ea typeface="+mn-ea"/>
                <a:cs typeface="+mn-cs"/>
              </a:rPr>
              <a:t>RECC</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facilitated </a:t>
            </a:r>
            <a:r>
              <a:rPr lang="en-US" sz="1200" kern="1200" dirty="0">
                <a:solidFill>
                  <a:schemeClr val="tx1"/>
                </a:solidFill>
                <a:effectLst/>
                <a:latin typeface="+mn-lt"/>
                <a:ea typeface="+mn-ea"/>
                <a:cs typeface="+mn-cs"/>
              </a:rPr>
              <a:t>process for </a:t>
            </a:r>
            <a:r>
              <a:rPr lang="ka-GE" sz="1200" kern="1200" dirty="0">
                <a:solidFill>
                  <a:schemeClr val="tx1"/>
                </a:solidFill>
                <a:effectLst/>
                <a:latin typeface="+mn-lt"/>
                <a:ea typeface="+mn-ea"/>
                <a:cs typeface="+mn-cs"/>
              </a:rPr>
              <a:t>elaboration of</a:t>
            </a:r>
            <a:r>
              <a:rPr lang="en-US" sz="1200" kern="1200" dirty="0">
                <a:solidFill>
                  <a:schemeClr val="tx1"/>
                </a:solidFill>
                <a:effectLst/>
                <a:latin typeface="+mn-lt"/>
                <a:ea typeface="+mn-ea"/>
                <a:cs typeface="+mn-cs"/>
              </a:rPr>
              <a:t> framework policy document </a:t>
            </a:r>
            <a:r>
              <a:rPr lang="ka-GE" sz="1200" kern="1200" dirty="0">
                <a:solidFill>
                  <a:schemeClr val="tx1"/>
                </a:solidFill>
                <a:effectLst/>
                <a:latin typeface="+mn-lt"/>
                <a:ea typeface="+mn-ea"/>
                <a:cs typeface="+mn-cs"/>
              </a:rPr>
              <a:t>“Windbreaks Management </a:t>
            </a:r>
            <a:r>
              <a:rPr lang="en-US" sz="1200" kern="1200" dirty="0">
                <a:solidFill>
                  <a:schemeClr val="tx1"/>
                </a:solidFill>
                <a:effectLst/>
                <a:latin typeface="+mn-lt"/>
                <a:ea typeface="+mn-ea"/>
                <a:cs typeface="+mn-cs"/>
              </a:rPr>
              <a:t>Concept</a:t>
            </a:r>
            <a:r>
              <a:rPr lang="ka-GE" sz="1200" kern="1200" dirty="0">
                <a:solidFill>
                  <a:schemeClr val="tx1"/>
                </a:solidFill>
                <a:effectLst/>
                <a:latin typeface="+mn-lt"/>
                <a:ea typeface="+mn-ea"/>
                <a:cs typeface="+mn-cs"/>
              </a:rPr>
              <a:t>”. The policy </a:t>
            </a:r>
            <a:r>
              <a:rPr lang="en-US" sz="1200" kern="1200" dirty="0">
                <a:solidFill>
                  <a:schemeClr val="tx1"/>
                </a:solidFill>
                <a:effectLst/>
                <a:latin typeface="+mn-lt"/>
                <a:ea typeface="+mn-ea"/>
                <a:cs typeface="+mn-cs"/>
              </a:rPr>
              <a:t>document </a:t>
            </a:r>
            <a:r>
              <a:rPr lang="ka-GE" sz="1200" kern="1200" dirty="0">
                <a:solidFill>
                  <a:schemeClr val="tx1"/>
                </a:solidFill>
                <a:effectLst/>
                <a:latin typeface="+mn-lt"/>
                <a:ea typeface="+mn-ea"/>
                <a:cs typeface="+mn-cs"/>
              </a:rPr>
              <a:t>was agreed</a:t>
            </a:r>
            <a:r>
              <a:rPr lang="en-US" sz="1200" kern="1200" dirty="0">
                <a:solidFill>
                  <a:schemeClr val="tx1"/>
                </a:solidFill>
                <a:effectLst/>
                <a:latin typeface="+mn-lt"/>
                <a:ea typeface="+mn-ea"/>
                <a:cs typeface="+mn-cs"/>
              </a:rPr>
              <a:t> by main stakeholders</a:t>
            </a:r>
            <a:r>
              <a:rPr lang="ka-GE" sz="1200" kern="1200" dirty="0">
                <a:solidFill>
                  <a:schemeClr val="tx1"/>
                </a:solidFill>
                <a:effectLst/>
                <a:latin typeface="+mn-lt"/>
                <a:ea typeface="+mn-ea"/>
                <a:cs typeface="+mn-cs"/>
              </a:rPr>
              <a:t> and adopted by the</a:t>
            </a:r>
            <a:r>
              <a:rPr lang="en-US" sz="1200" kern="1200" dirty="0">
                <a:solidFill>
                  <a:schemeClr val="tx1"/>
                </a:solidFill>
                <a:effectLst/>
                <a:latin typeface="+mn-lt"/>
                <a:ea typeface="+mn-ea"/>
                <a:cs typeface="+mn-cs"/>
              </a:rPr>
              <a:t> MEPA</a:t>
            </a:r>
            <a:r>
              <a:rPr lang="ka-GE" sz="1200" kern="1200" dirty="0">
                <a:solidFill>
                  <a:schemeClr val="tx1"/>
                </a:solidFill>
                <a:effectLst/>
                <a:latin typeface="+mn-lt"/>
                <a:ea typeface="+mn-ea"/>
                <a:cs typeface="+mn-cs"/>
              </a:rPr>
              <a:t> and was </a:t>
            </a:r>
            <a:r>
              <a:rPr lang="en-US" sz="1200" kern="1200" dirty="0">
                <a:solidFill>
                  <a:schemeClr val="tx1"/>
                </a:solidFill>
                <a:effectLst/>
                <a:latin typeface="+mn-lt"/>
                <a:ea typeface="+mn-ea"/>
                <a:cs typeface="+mn-cs"/>
              </a:rPr>
              <a:t>further </a:t>
            </a:r>
            <a:r>
              <a:rPr lang="ka-GE" sz="1200" kern="1200" dirty="0">
                <a:solidFill>
                  <a:schemeClr val="tx1"/>
                </a:solidFill>
                <a:effectLst/>
                <a:latin typeface="+mn-lt"/>
                <a:ea typeface="+mn-ea"/>
                <a:cs typeface="+mn-cs"/>
              </a:rPr>
              <a:t>used by the </a:t>
            </a:r>
            <a:r>
              <a:rPr lang="en-US" sz="1200" kern="1200" dirty="0">
                <a:solidFill>
                  <a:schemeClr val="tx1"/>
                </a:solidFill>
                <a:effectLst/>
                <a:latin typeface="+mn-lt"/>
                <a:ea typeface="+mn-ea"/>
                <a:cs typeface="+mn-cs"/>
              </a:rPr>
              <a:t>Standing </a:t>
            </a:r>
            <a:r>
              <a:rPr lang="ka-GE" sz="1200" kern="1200" dirty="0">
                <a:solidFill>
                  <a:schemeClr val="tx1"/>
                </a:solidFill>
                <a:effectLst/>
                <a:latin typeface="+mn-lt"/>
                <a:ea typeface="+mn-ea"/>
                <a:cs typeface="+mn-cs"/>
              </a:rPr>
              <a:t>Committee </a:t>
            </a:r>
            <a:r>
              <a:rPr lang="en-US" sz="1200" kern="1200" dirty="0">
                <a:solidFill>
                  <a:schemeClr val="tx1"/>
                </a:solidFill>
                <a:effectLst/>
                <a:latin typeface="+mn-lt"/>
                <a:ea typeface="+mn-ea"/>
                <a:cs typeface="+mn-cs"/>
              </a:rPr>
              <a:t>on Agriculture of the Parliament of Georgia </a:t>
            </a:r>
            <a:r>
              <a:rPr lang="ka-GE" sz="1200" kern="1200" dirty="0">
                <a:solidFill>
                  <a:schemeClr val="tx1"/>
                </a:solidFill>
                <a:effectLst/>
                <a:latin typeface="+mn-lt"/>
                <a:ea typeface="+mn-ea"/>
                <a:cs typeface="+mn-cs"/>
              </a:rPr>
              <a:t>as </a:t>
            </a:r>
            <a:r>
              <a:rPr lang="en-US" sz="1200" kern="1200" dirty="0">
                <a:solidFill>
                  <a:schemeClr val="tx1"/>
                </a:solidFill>
                <a:effectLst/>
                <a:latin typeface="+mn-lt"/>
                <a:ea typeface="+mn-ea"/>
                <a:cs typeface="+mn-cs"/>
              </a:rPr>
              <a:t>a </a:t>
            </a:r>
            <a:r>
              <a:rPr lang="ka-GE" sz="1200" kern="1200" dirty="0">
                <a:solidFill>
                  <a:schemeClr val="tx1"/>
                </a:solidFill>
                <a:effectLst/>
                <a:latin typeface="+mn-lt"/>
                <a:ea typeface="+mn-ea"/>
                <a:cs typeface="+mn-cs"/>
              </a:rPr>
              <a:t>basis for development of the draft </a:t>
            </a:r>
            <a:r>
              <a:rPr lang="en-US" sz="1200" kern="1200" dirty="0">
                <a:solidFill>
                  <a:schemeClr val="tx1"/>
                </a:solidFill>
                <a:effectLst/>
                <a:latin typeface="+mn-lt"/>
                <a:ea typeface="+mn-ea"/>
                <a:cs typeface="+mn-cs"/>
              </a:rPr>
              <a:t>L</a:t>
            </a:r>
            <a:r>
              <a:rPr lang="ka-GE" sz="1200" kern="1200" dirty="0">
                <a:solidFill>
                  <a:schemeClr val="tx1"/>
                </a:solidFill>
                <a:effectLst/>
                <a:latin typeface="+mn-lt"/>
                <a:ea typeface="+mn-ea"/>
                <a:cs typeface="+mn-cs"/>
              </a:rPr>
              <a:t>aw </a:t>
            </a:r>
            <a:r>
              <a:rPr lang="en-US" sz="1200" kern="1200" dirty="0">
                <a:solidFill>
                  <a:schemeClr val="tx1"/>
                </a:solidFill>
                <a:effectLst/>
                <a:latin typeface="+mn-lt"/>
                <a:ea typeface="+mn-ea"/>
                <a:cs typeface="+mn-cs"/>
              </a:rPr>
              <a:t>o</a:t>
            </a:r>
            <a:r>
              <a:rPr lang="ka-GE" sz="1200"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W</a:t>
            </a:r>
            <a:r>
              <a:rPr lang="ka-GE" sz="1200" kern="1200" dirty="0">
                <a:solidFill>
                  <a:schemeClr val="tx1"/>
                </a:solidFill>
                <a:effectLst/>
                <a:latin typeface="+mn-lt"/>
                <a:ea typeface="+mn-ea"/>
                <a:cs typeface="+mn-cs"/>
              </a:rPr>
              <a:t>indbreak</a:t>
            </a:r>
            <a:r>
              <a:rPr lang="en-US" sz="1200" kern="1200" dirty="0">
                <a:solidFill>
                  <a:schemeClr val="tx1"/>
                </a:solidFill>
                <a:effectLst/>
                <a:latin typeface="+mn-lt"/>
                <a:ea typeface="+mn-ea"/>
                <a:cs typeface="+mn-cs"/>
              </a:rPr>
              <a:t>s</a:t>
            </a:r>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E902816-4752-4566-9682-0D769AE5B257}" type="slidenum">
              <a:rPr lang="en-US" smtClean="0">
                <a:solidFill>
                  <a:prstClr val="black"/>
                </a:solidFill>
              </a:rPr>
              <a:pPr/>
              <a:t>24</a:t>
            </a:fld>
            <a:endParaRPr lang="en-US">
              <a:solidFill>
                <a:prstClr val="black"/>
              </a:solidFill>
            </a:endParaRPr>
          </a:p>
        </p:txBody>
      </p:sp>
    </p:spTree>
    <p:extLst>
      <p:ext uri="{BB962C8B-B14F-4D97-AF65-F5344CB8AC3E}">
        <p14:creationId xmlns:p14="http://schemas.microsoft.com/office/powerpoint/2010/main" val="8802632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FROM CONCEPT: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ensure the wholeness and fertility of the soil surface, and, also, the support for Sustainable development of Rural economies and the increase of agricultural productivity.  </a:t>
            </a:r>
          </a:p>
          <a:p>
            <a:endParaRPr lang="en-US" dirty="0"/>
          </a:p>
          <a:p>
            <a:pPr>
              <a:buClr>
                <a:srgbClr val="BA2721"/>
              </a:buClr>
            </a:pPr>
            <a:r>
              <a:rPr lang="en-US" sz="2400" dirty="0">
                <a:latin typeface="Arial" panose="020B0604020202020204" pitchFamily="34" charset="0"/>
                <a:cs typeface="Arial" panose="020B0604020202020204" pitchFamily="34" charset="0"/>
              </a:rPr>
              <a:t>Almost 80% of former windbreaks are destroyed </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Illegal logging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Grazing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Fires</a:t>
            </a:r>
          </a:p>
          <a:p>
            <a:endParaRPr lang="en-US" dirty="0"/>
          </a:p>
          <a:p>
            <a:endParaRPr lang="en-US" dirty="0"/>
          </a:p>
          <a:p>
            <a:endParaRPr lang="en-US" dirty="0"/>
          </a:p>
          <a:p>
            <a:r>
              <a:rPr lang="en-US" dirty="0"/>
              <a:t>FROM TOR</a:t>
            </a:r>
          </a:p>
          <a:p>
            <a:r>
              <a:rPr lang="ka-GE" sz="1200" kern="1200" dirty="0">
                <a:solidFill>
                  <a:schemeClr val="tx1"/>
                </a:solidFill>
                <a:effectLst/>
                <a:latin typeface="+mn-lt"/>
                <a:ea typeface="+mn-ea"/>
                <a:cs typeface="+mn-cs"/>
              </a:rPr>
              <a:t>Windbreak areas have significantly decreased </a:t>
            </a:r>
            <a:r>
              <a:rPr lang="en-US" sz="1200" kern="1200" dirty="0">
                <a:solidFill>
                  <a:schemeClr val="tx1"/>
                </a:solidFill>
                <a:effectLst/>
                <a:latin typeface="+mn-lt"/>
                <a:ea typeface="+mn-ea"/>
                <a:cs typeface="+mn-cs"/>
              </a:rPr>
              <a:t>(almost 80% of former windbreaks are destroyed)</a:t>
            </a:r>
            <a:r>
              <a:rPr lang="ka-GE" sz="1200" kern="1200" dirty="0">
                <a:solidFill>
                  <a:schemeClr val="tx1"/>
                </a:solidFill>
                <a:effectLst/>
                <a:latin typeface="+mn-lt"/>
                <a:ea typeface="+mn-ea"/>
                <a:cs typeface="+mn-cs"/>
              </a:rPr>
              <a:t> during the last few decades in Georgia, which has</a:t>
            </a:r>
            <a:r>
              <a:rPr lang="en-US" sz="1200" kern="1200" dirty="0">
                <a:solidFill>
                  <a:schemeClr val="tx1"/>
                </a:solidFill>
                <a:effectLst/>
                <a:latin typeface="+mn-lt"/>
                <a:ea typeface="+mn-ea"/>
                <a:cs typeface="+mn-cs"/>
              </a:rPr>
              <a:t> been</a:t>
            </a:r>
            <a:r>
              <a:rPr lang="ka-GE" sz="1200" kern="1200" dirty="0">
                <a:solidFill>
                  <a:schemeClr val="tx1"/>
                </a:solidFill>
                <a:effectLst/>
                <a:latin typeface="+mn-lt"/>
                <a:ea typeface="+mn-ea"/>
                <a:cs typeface="+mn-cs"/>
              </a:rPr>
              <a:t> resulted in increased land erosion </a:t>
            </a:r>
            <a:r>
              <a:rPr lang="en-US" sz="1200" kern="1200" dirty="0">
                <a:solidFill>
                  <a:schemeClr val="tx1"/>
                </a:solidFill>
                <a:effectLst/>
                <a:latin typeface="+mn-lt"/>
                <a:ea typeface="+mn-ea"/>
                <a:cs typeface="+mn-cs"/>
              </a:rPr>
              <a:t>and consequent decline in soil productivity. </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Generally, </a:t>
            </a:r>
            <a:r>
              <a:rPr lang="ka-GE" sz="1200" kern="1200" dirty="0">
                <a:solidFill>
                  <a:schemeClr val="tx1"/>
                </a:solidFill>
                <a:effectLst/>
                <a:latin typeface="+mn-lt"/>
                <a:ea typeface="+mn-ea"/>
                <a:cs typeface="+mn-cs"/>
              </a:rPr>
              <a:t>windbreaks enhance aesthetics, increase land value, reduce soil erosion, protect yield, moisture loss and establish wildlife habitat. Therefore, it is critical to have </a:t>
            </a:r>
            <a:r>
              <a:rPr lang="en-US" sz="1200" kern="1200" dirty="0">
                <a:solidFill>
                  <a:schemeClr val="tx1"/>
                </a:solidFill>
                <a:effectLst/>
                <a:latin typeface="+mn-lt"/>
                <a:ea typeface="+mn-ea"/>
                <a:cs typeface="+mn-cs"/>
              </a:rPr>
              <a:t>legal instrument on w</a:t>
            </a:r>
            <a:r>
              <a:rPr lang="ka-GE" sz="1200" kern="1200" dirty="0">
                <a:solidFill>
                  <a:schemeClr val="tx1"/>
                </a:solidFill>
                <a:effectLst/>
                <a:latin typeface="+mn-lt"/>
                <a:ea typeface="+mn-ea"/>
                <a:cs typeface="+mn-cs"/>
              </a:rPr>
              <a:t>indbreaks </a:t>
            </a:r>
            <a:r>
              <a:rPr lang="en-US" sz="1200" kern="1200" dirty="0">
                <a:solidFill>
                  <a:schemeClr val="tx1"/>
                </a:solidFill>
                <a:effectLst/>
                <a:latin typeface="+mn-lt"/>
                <a:ea typeface="+mn-ea"/>
                <a:cs typeface="+mn-cs"/>
              </a:rPr>
              <a:t>regulating windbreaks related to different aspects of windbreaks management - such as windbreaks land tenure status; ownership and use rights; responsibilities of authorities at national and local levels and of individual farmers for planning, establishment/rehabilitation and maintenance; inventory, mapping and cadaster; sources of funding etc.</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ka-GE" sz="1200" kern="1200" dirty="0">
                <a:solidFill>
                  <a:schemeClr val="tx1"/>
                </a:solidFill>
                <a:effectLst/>
                <a:latin typeface="+mn-lt"/>
                <a:ea typeface="+mn-ea"/>
                <a:cs typeface="+mn-cs"/>
              </a:rPr>
              <a:t>In 2017 under the </a:t>
            </a:r>
            <a:r>
              <a:rPr lang="en-US" sz="1200" kern="1200" dirty="0">
                <a:solidFill>
                  <a:schemeClr val="tx1"/>
                </a:solidFill>
                <a:effectLst/>
                <a:latin typeface="+mn-lt"/>
                <a:ea typeface="+mn-ea"/>
                <a:cs typeface="+mn-cs"/>
              </a:rPr>
              <a:t>auspices of </a:t>
            </a:r>
            <a:r>
              <a:rPr lang="ka-GE" sz="1200" kern="1200" dirty="0">
                <a:solidFill>
                  <a:schemeClr val="tx1"/>
                </a:solidFill>
                <a:effectLst/>
                <a:latin typeface="+mn-lt"/>
                <a:ea typeface="+mn-ea"/>
                <a:cs typeface="+mn-cs"/>
              </a:rPr>
              <a:t>the  Ministry of Environmental  Protection and Agriculture (MEPA) and  in partnership with the German Federal Agency for International Cooperation</a:t>
            </a:r>
            <a:r>
              <a:rPr lang="en-US" sz="1200" kern="1200" dirty="0">
                <a:solidFill>
                  <a:schemeClr val="tx1"/>
                </a:solidFill>
                <a:effectLst/>
                <a:latin typeface="+mn-lt"/>
                <a:ea typeface="+mn-ea"/>
                <a:cs typeface="+mn-cs"/>
              </a:rPr>
              <a:t> (</a:t>
            </a:r>
            <a:r>
              <a:rPr lang="ka-GE" sz="1200" kern="1200" dirty="0">
                <a:solidFill>
                  <a:schemeClr val="tx1"/>
                </a:solidFill>
                <a:effectLst/>
                <a:latin typeface="+mn-lt"/>
                <a:ea typeface="+mn-ea"/>
                <a:cs typeface="+mn-cs"/>
              </a:rPr>
              <a:t>GIZ</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Regional Environmental Centre for the Caucasus (</a:t>
            </a:r>
            <a:r>
              <a:rPr lang="ka-GE" sz="1200" kern="1200" dirty="0">
                <a:solidFill>
                  <a:schemeClr val="tx1"/>
                </a:solidFill>
                <a:effectLst/>
                <a:latin typeface="+mn-lt"/>
                <a:ea typeface="+mn-ea"/>
                <a:cs typeface="+mn-cs"/>
              </a:rPr>
              <a:t>RECC</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facilitated </a:t>
            </a:r>
            <a:r>
              <a:rPr lang="en-US" sz="1200" kern="1200" dirty="0">
                <a:solidFill>
                  <a:schemeClr val="tx1"/>
                </a:solidFill>
                <a:effectLst/>
                <a:latin typeface="+mn-lt"/>
                <a:ea typeface="+mn-ea"/>
                <a:cs typeface="+mn-cs"/>
              </a:rPr>
              <a:t>process for </a:t>
            </a:r>
            <a:r>
              <a:rPr lang="ka-GE" sz="1200" kern="1200" dirty="0">
                <a:solidFill>
                  <a:schemeClr val="tx1"/>
                </a:solidFill>
                <a:effectLst/>
                <a:latin typeface="+mn-lt"/>
                <a:ea typeface="+mn-ea"/>
                <a:cs typeface="+mn-cs"/>
              </a:rPr>
              <a:t>elaboration of</a:t>
            </a:r>
            <a:r>
              <a:rPr lang="en-US" sz="1200" kern="1200" dirty="0">
                <a:solidFill>
                  <a:schemeClr val="tx1"/>
                </a:solidFill>
                <a:effectLst/>
                <a:latin typeface="+mn-lt"/>
                <a:ea typeface="+mn-ea"/>
                <a:cs typeface="+mn-cs"/>
              </a:rPr>
              <a:t> framework policy document </a:t>
            </a:r>
            <a:r>
              <a:rPr lang="ka-GE" sz="1200" kern="1200" dirty="0">
                <a:solidFill>
                  <a:schemeClr val="tx1"/>
                </a:solidFill>
                <a:effectLst/>
                <a:latin typeface="+mn-lt"/>
                <a:ea typeface="+mn-ea"/>
                <a:cs typeface="+mn-cs"/>
              </a:rPr>
              <a:t>“Windbreaks Management </a:t>
            </a:r>
            <a:r>
              <a:rPr lang="en-US" sz="1200" kern="1200" dirty="0">
                <a:solidFill>
                  <a:schemeClr val="tx1"/>
                </a:solidFill>
                <a:effectLst/>
                <a:latin typeface="+mn-lt"/>
                <a:ea typeface="+mn-ea"/>
                <a:cs typeface="+mn-cs"/>
              </a:rPr>
              <a:t>Concept</a:t>
            </a:r>
            <a:r>
              <a:rPr lang="ka-GE" sz="1200" kern="1200" dirty="0">
                <a:solidFill>
                  <a:schemeClr val="tx1"/>
                </a:solidFill>
                <a:effectLst/>
                <a:latin typeface="+mn-lt"/>
                <a:ea typeface="+mn-ea"/>
                <a:cs typeface="+mn-cs"/>
              </a:rPr>
              <a:t>”. The policy </a:t>
            </a:r>
            <a:r>
              <a:rPr lang="en-US" sz="1200" kern="1200" dirty="0">
                <a:solidFill>
                  <a:schemeClr val="tx1"/>
                </a:solidFill>
                <a:effectLst/>
                <a:latin typeface="+mn-lt"/>
                <a:ea typeface="+mn-ea"/>
                <a:cs typeface="+mn-cs"/>
              </a:rPr>
              <a:t>document </a:t>
            </a:r>
            <a:r>
              <a:rPr lang="ka-GE" sz="1200" kern="1200" dirty="0">
                <a:solidFill>
                  <a:schemeClr val="tx1"/>
                </a:solidFill>
                <a:effectLst/>
                <a:latin typeface="+mn-lt"/>
                <a:ea typeface="+mn-ea"/>
                <a:cs typeface="+mn-cs"/>
              </a:rPr>
              <a:t>was agreed</a:t>
            </a:r>
            <a:r>
              <a:rPr lang="en-US" sz="1200" kern="1200" dirty="0">
                <a:solidFill>
                  <a:schemeClr val="tx1"/>
                </a:solidFill>
                <a:effectLst/>
                <a:latin typeface="+mn-lt"/>
                <a:ea typeface="+mn-ea"/>
                <a:cs typeface="+mn-cs"/>
              </a:rPr>
              <a:t> by main stakeholders</a:t>
            </a:r>
            <a:r>
              <a:rPr lang="ka-GE" sz="1200" kern="1200" dirty="0">
                <a:solidFill>
                  <a:schemeClr val="tx1"/>
                </a:solidFill>
                <a:effectLst/>
                <a:latin typeface="+mn-lt"/>
                <a:ea typeface="+mn-ea"/>
                <a:cs typeface="+mn-cs"/>
              </a:rPr>
              <a:t> and adopted by the</a:t>
            </a:r>
            <a:r>
              <a:rPr lang="en-US" sz="1200" kern="1200" dirty="0">
                <a:solidFill>
                  <a:schemeClr val="tx1"/>
                </a:solidFill>
                <a:effectLst/>
                <a:latin typeface="+mn-lt"/>
                <a:ea typeface="+mn-ea"/>
                <a:cs typeface="+mn-cs"/>
              </a:rPr>
              <a:t> MEPA</a:t>
            </a:r>
            <a:r>
              <a:rPr lang="ka-GE" sz="1200" kern="1200" dirty="0">
                <a:solidFill>
                  <a:schemeClr val="tx1"/>
                </a:solidFill>
                <a:effectLst/>
                <a:latin typeface="+mn-lt"/>
                <a:ea typeface="+mn-ea"/>
                <a:cs typeface="+mn-cs"/>
              </a:rPr>
              <a:t> and was </a:t>
            </a:r>
            <a:r>
              <a:rPr lang="en-US" sz="1200" kern="1200" dirty="0">
                <a:solidFill>
                  <a:schemeClr val="tx1"/>
                </a:solidFill>
                <a:effectLst/>
                <a:latin typeface="+mn-lt"/>
                <a:ea typeface="+mn-ea"/>
                <a:cs typeface="+mn-cs"/>
              </a:rPr>
              <a:t>further </a:t>
            </a:r>
            <a:r>
              <a:rPr lang="ka-GE" sz="1200" kern="1200" dirty="0">
                <a:solidFill>
                  <a:schemeClr val="tx1"/>
                </a:solidFill>
                <a:effectLst/>
                <a:latin typeface="+mn-lt"/>
                <a:ea typeface="+mn-ea"/>
                <a:cs typeface="+mn-cs"/>
              </a:rPr>
              <a:t>used by the </a:t>
            </a:r>
            <a:r>
              <a:rPr lang="en-US" sz="1200" kern="1200" dirty="0">
                <a:solidFill>
                  <a:schemeClr val="tx1"/>
                </a:solidFill>
                <a:effectLst/>
                <a:latin typeface="+mn-lt"/>
                <a:ea typeface="+mn-ea"/>
                <a:cs typeface="+mn-cs"/>
              </a:rPr>
              <a:t>Standing </a:t>
            </a:r>
            <a:r>
              <a:rPr lang="ka-GE" sz="1200" kern="1200" dirty="0">
                <a:solidFill>
                  <a:schemeClr val="tx1"/>
                </a:solidFill>
                <a:effectLst/>
                <a:latin typeface="+mn-lt"/>
                <a:ea typeface="+mn-ea"/>
                <a:cs typeface="+mn-cs"/>
              </a:rPr>
              <a:t>Committee </a:t>
            </a:r>
            <a:r>
              <a:rPr lang="en-US" sz="1200" kern="1200" dirty="0">
                <a:solidFill>
                  <a:schemeClr val="tx1"/>
                </a:solidFill>
                <a:effectLst/>
                <a:latin typeface="+mn-lt"/>
                <a:ea typeface="+mn-ea"/>
                <a:cs typeface="+mn-cs"/>
              </a:rPr>
              <a:t>on Agriculture of the Parliament of Georgia </a:t>
            </a:r>
            <a:r>
              <a:rPr lang="ka-GE" sz="1200" kern="1200" dirty="0">
                <a:solidFill>
                  <a:schemeClr val="tx1"/>
                </a:solidFill>
                <a:effectLst/>
                <a:latin typeface="+mn-lt"/>
                <a:ea typeface="+mn-ea"/>
                <a:cs typeface="+mn-cs"/>
              </a:rPr>
              <a:t>as </a:t>
            </a:r>
            <a:r>
              <a:rPr lang="en-US" sz="1200" kern="1200" dirty="0">
                <a:solidFill>
                  <a:schemeClr val="tx1"/>
                </a:solidFill>
                <a:effectLst/>
                <a:latin typeface="+mn-lt"/>
                <a:ea typeface="+mn-ea"/>
                <a:cs typeface="+mn-cs"/>
              </a:rPr>
              <a:t>a </a:t>
            </a:r>
            <a:r>
              <a:rPr lang="ka-GE" sz="1200" kern="1200" dirty="0">
                <a:solidFill>
                  <a:schemeClr val="tx1"/>
                </a:solidFill>
                <a:effectLst/>
                <a:latin typeface="+mn-lt"/>
                <a:ea typeface="+mn-ea"/>
                <a:cs typeface="+mn-cs"/>
              </a:rPr>
              <a:t>basis for development of the draft </a:t>
            </a:r>
            <a:r>
              <a:rPr lang="en-US" sz="1200" kern="1200" dirty="0">
                <a:solidFill>
                  <a:schemeClr val="tx1"/>
                </a:solidFill>
                <a:effectLst/>
                <a:latin typeface="+mn-lt"/>
                <a:ea typeface="+mn-ea"/>
                <a:cs typeface="+mn-cs"/>
              </a:rPr>
              <a:t>L</a:t>
            </a:r>
            <a:r>
              <a:rPr lang="ka-GE" sz="1200" kern="1200" dirty="0">
                <a:solidFill>
                  <a:schemeClr val="tx1"/>
                </a:solidFill>
                <a:effectLst/>
                <a:latin typeface="+mn-lt"/>
                <a:ea typeface="+mn-ea"/>
                <a:cs typeface="+mn-cs"/>
              </a:rPr>
              <a:t>aw </a:t>
            </a:r>
            <a:r>
              <a:rPr lang="en-US" sz="1200" kern="1200" dirty="0">
                <a:solidFill>
                  <a:schemeClr val="tx1"/>
                </a:solidFill>
                <a:effectLst/>
                <a:latin typeface="+mn-lt"/>
                <a:ea typeface="+mn-ea"/>
                <a:cs typeface="+mn-cs"/>
              </a:rPr>
              <a:t>o</a:t>
            </a:r>
            <a:r>
              <a:rPr lang="ka-GE" sz="1200"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W</a:t>
            </a:r>
            <a:r>
              <a:rPr lang="ka-GE" sz="1200" kern="1200" dirty="0">
                <a:solidFill>
                  <a:schemeClr val="tx1"/>
                </a:solidFill>
                <a:effectLst/>
                <a:latin typeface="+mn-lt"/>
                <a:ea typeface="+mn-ea"/>
                <a:cs typeface="+mn-cs"/>
              </a:rPr>
              <a:t>indbreak</a:t>
            </a:r>
            <a:r>
              <a:rPr lang="en-US" sz="1200" kern="1200" dirty="0">
                <a:solidFill>
                  <a:schemeClr val="tx1"/>
                </a:solidFill>
                <a:effectLst/>
                <a:latin typeface="+mn-lt"/>
                <a:ea typeface="+mn-ea"/>
                <a:cs typeface="+mn-cs"/>
              </a:rPr>
              <a:t>s</a:t>
            </a:r>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E902816-4752-4566-9682-0D769AE5B257}" type="slidenum">
              <a:rPr lang="en-US" smtClean="0">
                <a:solidFill>
                  <a:prstClr val="black"/>
                </a:solidFill>
              </a:rPr>
              <a:pPr/>
              <a:t>25</a:t>
            </a:fld>
            <a:endParaRPr lang="en-US">
              <a:solidFill>
                <a:prstClr val="black"/>
              </a:solidFill>
            </a:endParaRPr>
          </a:p>
        </p:txBody>
      </p:sp>
    </p:spTree>
    <p:extLst>
      <p:ext uri="{BB962C8B-B14F-4D97-AF65-F5344CB8AC3E}">
        <p14:creationId xmlns:p14="http://schemas.microsoft.com/office/powerpoint/2010/main" val="11957111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FROM CONCEPT: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to ensure the wholeness and fertility of the soil surface, and, also, the support for Sustainable development of Rural economies and the increase of agricultural productivity.  </a:t>
            </a:r>
          </a:p>
          <a:p>
            <a:endParaRPr lang="en-US" dirty="0"/>
          </a:p>
          <a:p>
            <a:pPr>
              <a:buClr>
                <a:srgbClr val="BA2721"/>
              </a:buClr>
            </a:pPr>
            <a:r>
              <a:rPr lang="en-US" sz="2400" dirty="0">
                <a:latin typeface="Arial" panose="020B0604020202020204" pitchFamily="34" charset="0"/>
                <a:cs typeface="Arial" panose="020B0604020202020204" pitchFamily="34" charset="0"/>
              </a:rPr>
              <a:t>Almost 80% of former windbreaks are destroyed </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Illegal logging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Grazing</a:t>
            </a:r>
          </a:p>
          <a:p>
            <a:pPr lvl="1">
              <a:buClr>
                <a:srgbClr val="BA2721"/>
              </a:buClr>
              <a:buFont typeface="Wingdings" panose="05000000000000000000" pitchFamily="2" charset="2"/>
              <a:buChar char="ü"/>
            </a:pPr>
            <a:r>
              <a:rPr lang="en-US" sz="2000" dirty="0">
                <a:latin typeface="Arial" panose="020B0604020202020204" pitchFamily="34" charset="0"/>
                <a:cs typeface="Arial" panose="020B0604020202020204" pitchFamily="34" charset="0"/>
              </a:rPr>
              <a:t>Fires</a:t>
            </a:r>
          </a:p>
          <a:p>
            <a:endParaRPr lang="en-US" dirty="0"/>
          </a:p>
          <a:p>
            <a:endParaRPr lang="en-US" dirty="0"/>
          </a:p>
          <a:p>
            <a:endParaRPr lang="en-US" dirty="0"/>
          </a:p>
          <a:p>
            <a:r>
              <a:rPr lang="en-US" dirty="0"/>
              <a:t>FROM TOR</a:t>
            </a:r>
          </a:p>
          <a:p>
            <a:r>
              <a:rPr lang="ka-GE" sz="1200" kern="1200" dirty="0">
                <a:solidFill>
                  <a:schemeClr val="tx1"/>
                </a:solidFill>
                <a:effectLst/>
                <a:latin typeface="+mn-lt"/>
                <a:ea typeface="+mn-ea"/>
                <a:cs typeface="+mn-cs"/>
              </a:rPr>
              <a:t>Windbreak areas have significantly decreased </a:t>
            </a:r>
            <a:r>
              <a:rPr lang="en-US" sz="1200" kern="1200" dirty="0">
                <a:solidFill>
                  <a:schemeClr val="tx1"/>
                </a:solidFill>
                <a:effectLst/>
                <a:latin typeface="+mn-lt"/>
                <a:ea typeface="+mn-ea"/>
                <a:cs typeface="+mn-cs"/>
              </a:rPr>
              <a:t>(almost 80% of former windbreaks are destroyed)</a:t>
            </a:r>
            <a:r>
              <a:rPr lang="ka-GE" sz="1200" kern="1200" dirty="0">
                <a:solidFill>
                  <a:schemeClr val="tx1"/>
                </a:solidFill>
                <a:effectLst/>
                <a:latin typeface="+mn-lt"/>
                <a:ea typeface="+mn-ea"/>
                <a:cs typeface="+mn-cs"/>
              </a:rPr>
              <a:t> during the last few decades in Georgia, which has</a:t>
            </a:r>
            <a:r>
              <a:rPr lang="en-US" sz="1200" kern="1200" dirty="0">
                <a:solidFill>
                  <a:schemeClr val="tx1"/>
                </a:solidFill>
                <a:effectLst/>
                <a:latin typeface="+mn-lt"/>
                <a:ea typeface="+mn-ea"/>
                <a:cs typeface="+mn-cs"/>
              </a:rPr>
              <a:t> been</a:t>
            </a:r>
            <a:r>
              <a:rPr lang="ka-GE" sz="1200" kern="1200" dirty="0">
                <a:solidFill>
                  <a:schemeClr val="tx1"/>
                </a:solidFill>
                <a:effectLst/>
                <a:latin typeface="+mn-lt"/>
                <a:ea typeface="+mn-ea"/>
                <a:cs typeface="+mn-cs"/>
              </a:rPr>
              <a:t> resulted in increased land erosion </a:t>
            </a:r>
            <a:r>
              <a:rPr lang="en-US" sz="1200" kern="1200" dirty="0">
                <a:solidFill>
                  <a:schemeClr val="tx1"/>
                </a:solidFill>
                <a:effectLst/>
                <a:latin typeface="+mn-lt"/>
                <a:ea typeface="+mn-ea"/>
                <a:cs typeface="+mn-cs"/>
              </a:rPr>
              <a:t>and consequent decline in soil productivity. </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Generally, </a:t>
            </a:r>
            <a:r>
              <a:rPr lang="ka-GE" sz="1200" kern="1200" dirty="0">
                <a:solidFill>
                  <a:schemeClr val="tx1"/>
                </a:solidFill>
                <a:effectLst/>
                <a:latin typeface="+mn-lt"/>
                <a:ea typeface="+mn-ea"/>
                <a:cs typeface="+mn-cs"/>
              </a:rPr>
              <a:t>windbreaks enhance aesthetics, increase land value, reduce soil erosion, protect yield, moisture loss and establish wildlife habitat. Therefore, it is critical to have </a:t>
            </a:r>
            <a:r>
              <a:rPr lang="en-US" sz="1200" kern="1200" dirty="0">
                <a:solidFill>
                  <a:schemeClr val="tx1"/>
                </a:solidFill>
                <a:effectLst/>
                <a:latin typeface="+mn-lt"/>
                <a:ea typeface="+mn-ea"/>
                <a:cs typeface="+mn-cs"/>
              </a:rPr>
              <a:t>legal instrument on w</a:t>
            </a:r>
            <a:r>
              <a:rPr lang="ka-GE" sz="1200" kern="1200" dirty="0">
                <a:solidFill>
                  <a:schemeClr val="tx1"/>
                </a:solidFill>
                <a:effectLst/>
                <a:latin typeface="+mn-lt"/>
                <a:ea typeface="+mn-ea"/>
                <a:cs typeface="+mn-cs"/>
              </a:rPr>
              <a:t>indbreaks </a:t>
            </a:r>
            <a:r>
              <a:rPr lang="en-US" sz="1200" kern="1200" dirty="0">
                <a:solidFill>
                  <a:schemeClr val="tx1"/>
                </a:solidFill>
                <a:effectLst/>
                <a:latin typeface="+mn-lt"/>
                <a:ea typeface="+mn-ea"/>
                <a:cs typeface="+mn-cs"/>
              </a:rPr>
              <a:t>regulating windbreaks related to different aspects of windbreaks management - such as windbreaks land tenure status; ownership and use rights; responsibilities of authorities at national and local levels and of individual farmers for planning, establishment/rehabilitation and maintenance; inventory, mapping and cadaster; sources of funding etc.</a:t>
            </a:r>
          </a:p>
          <a:p>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ka-GE" sz="1200" kern="1200" dirty="0">
                <a:solidFill>
                  <a:schemeClr val="tx1"/>
                </a:solidFill>
                <a:effectLst/>
                <a:latin typeface="+mn-lt"/>
                <a:ea typeface="+mn-ea"/>
                <a:cs typeface="+mn-cs"/>
              </a:rPr>
              <a:t>In 2017 under the </a:t>
            </a:r>
            <a:r>
              <a:rPr lang="en-US" sz="1200" kern="1200" dirty="0">
                <a:solidFill>
                  <a:schemeClr val="tx1"/>
                </a:solidFill>
                <a:effectLst/>
                <a:latin typeface="+mn-lt"/>
                <a:ea typeface="+mn-ea"/>
                <a:cs typeface="+mn-cs"/>
              </a:rPr>
              <a:t>auspices of </a:t>
            </a:r>
            <a:r>
              <a:rPr lang="ka-GE" sz="1200" kern="1200" dirty="0">
                <a:solidFill>
                  <a:schemeClr val="tx1"/>
                </a:solidFill>
                <a:effectLst/>
                <a:latin typeface="+mn-lt"/>
                <a:ea typeface="+mn-ea"/>
                <a:cs typeface="+mn-cs"/>
              </a:rPr>
              <a:t>the  Ministry of Environmental  Protection and Agriculture (MEPA) and  in partnership with the German Federal Agency for International Cooperation</a:t>
            </a:r>
            <a:r>
              <a:rPr lang="en-US" sz="1200" kern="1200" dirty="0">
                <a:solidFill>
                  <a:schemeClr val="tx1"/>
                </a:solidFill>
                <a:effectLst/>
                <a:latin typeface="+mn-lt"/>
                <a:ea typeface="+mn-ea"/>
                <a:cs typeface="+mn-cs"/>
              </a:rPr>
              <a:t> (</a:t>
            </a:r>
            <a:r>
              <a:rPr lang="ka-GE" sz="1200" kern="1200" dirty="0">
                <a:solidFill>
                  <a:schemeClr val="tx1"/>
                </a:solidFill>
                <a:effectLst/>
                <a:latin typeface="+mn-lt"/>
                <a:ea typeface="+mn-ea"/>
                <a:cs typeface="+mn-cs"/>
              </a:rPr>
              <a:t>GIZ</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the Regional Environmental Centre for the Caucasus (</a:t>
            </a:r>
            <a:r>
              <a:rPr lang="ka-GE" sz="1200" kern="1200" dirty="0">
                <a:solidFill>
                  <a:schemeClr val="tx1"/>
                </a:solidFill>
                <a:effectLst/>
                <a:latin typeface="+mn-lt"/>
                <a:ea typeface="+mn-ea"/>
                <a:cs typeface="+mn-cs"/>
              </a:rPr>
              <a:t>RECC</a:t>
            </a:r>
            <a:r>
              <a:rPr lang="en-US" sz="1200" kern="1200" dirty="0">
                <a:solidFill>
                  <a:schemeClr val="tx1"/>
                </a:solidFill>
                <a:effectLst/>
                <a:latin typeface="+mn-lt"/>
                <a:ea typeface="+mn-ea"/>
                <a:cs typeface="+mn-cs"/>
              </a:rPr>
              <a:t>)</a:t>
            </a:r>
            <a:r>
              <a:rPr lang="ka-GE" sz="1200" kern="1200" dirty="0">
                <a:solidFill>
                  <a:schemeClr val="tx1"/>
                </a:solidFill>
                <a:effectLst/>
                <a:latin typeface="+mn-lt"/>
                <a:ea typeface="+mn-ea"/>
                <a:cs typeface="+mn-cs"/>
              </a:rPr>
              <a:t> facilitated </a:t>
            </a:r>
            <a:r>
              <a:rPr lang="en-US" sz="1200" kern="1200" dirty="0">
                <a:solidFill>
                  <a:schemeClr val="tx1"/>
                </a:solidFill>
                <a:effectLst/>
                <a:latin typeface="+mn-lt"/>
                <a:ea typeface="+mn-ea"/>
                <a:cs typeface="+mn-cs"/>
              </a:rPr>
              <a:t>process for </a:t>
            </a:r>
            <a:r>
              <a:rPr lang="ka-GE" sz="1200" kern="1200" dirty="0">
                <a:solidFill>
                  <a:schemeClr val="tx1"/>
                </a:solidFill>
                <a:effectLst/>
                <a:latin typeface="+mn-lt"/>
                <a:ea typeface="+mn-ea"/>
                <a:cs typeface="+mn-cs"/>
              </a:rPr>
              <a:t>elaboration of</a:t>
            </a:r>
            <a:r>
              <a:rPr lang="en-US" sz="1200" kern="1200" dirty="0">
                <a:solidFill>
                  <a:schemeClr val="tx1"/>
                </a:solidFill>
                <a:effectLst/>
                <a:latin typeface="+mn-lt"/>
                <a:ea typeface="+mn-ea"/>
                <a:cs typeface="+mn-cs"/>
              </a:rPr>
              <a:t> framework policy document </a:t>
            </a:r>
            <a:r>
              <a:rPr lang="ka-GE" sz="1200" kern="1200" dirty="0">
                <a:solidFill>
                  <a:schemeClr val="tx1"/>
                </a:solidFill>
                <a:effectLst/>
                <a:latin typeface="+mn-lt"/>
                <a:ea typeface="+mn-ea"/>
                <a:cs typeface="+mn-cs"/>
              </a:rPr>
              <a:t>“Windbreaks Management </a:t>
            </a:r>
            <a:r>
              <a:rPr lang="en-US" sz="1200" kern="1200" dirty="0">
                <a:solidFill>
                  <a:schemeClr val="tx1"/>
                </a:solidFill>
                <a:effectLst/>
                <a:latin typeface="+mn-lt"/>
                <a:ea typeface="+mn-ea"/>
                <a:cs typeface="+mn-cs"/>
              </a:rPr>
              <a:t>Concept</a:t>
            </a:r>
            <a:r>
              <a:rPr lang="ka-GE" sz="1200" kern="1200" dirty="0">
                <a:solidFill>
                  <a:schemeClr val="tx1"/>
                </a:solidFill>
                <a:effectLst/>
                <a:latin typeface="+mn-lt"/>
                <a:ea typeface="+mn-ea"/>
                <a:cs typeface="+mn-cs"/>
              </a:rPr>
              <a:t>”. The policy </a:t>
            </a:r>
            <a:r>
              <a:rPr lang="en-US" sz="1200" kern="1200" dirty="0">
                <a:solidFill>
                  <a:schemeClr val="tx1"/>
                </a:solidFill>
                <a:effectLst/>
                <a:latin typeface="+mn-lt"/>
                <a:ea typeface="+mn-ea"/>
                <a:cs typeface="+mn-cs"/>
              </a:rPr>
              <a:t>document </a:t>
            </a:r>
            <a:r>
              <a:rPr lang="ka-GE" sz="1200" kern="1200" dirty="0">
                <a:solidFill>
                  <a:schemeClr val="tx1"/>
                </a:solidFill>
                <a:effectLst/>
                <a:latin typeface="+mn-lt"/>
                <a:ea typeface="+mn-ea"/>
                <a:cs typeface="+mn-cs"/>
              </a:rPr>
              <a:t>was agreed</a:t>
            </a:r>
            <a:r>
              <a:rPr lang="en-US" sz="1200" kern="1200" dirty="0">
                <a:solidFill>
                  <a:schemeClr val="tx1"/>
                </a:solidFill>
                <a:effectLst/>
                <a:latin typeface="+mn-lt"/>
                <a:ea typeface="+mn-ea"/>
                <a:cs typeface="+mn-cs"/>
              </a:rPr>
              <a:t> by main stakeholders</a:t>
            </a:r>
            <a:r>
              <a:rPr lang="ka-GE" sz="1200" kern="1200" dirty="0">
                <a:solidFill>
                  <a:schemeClr val="tx1"/>
                </a:solidFill>
                <a:effectLst/>
                <a:latin typeface="+mn-lt"/>
                <a:ea typeface="+mn-ea"/>
                <a:cs typeface="+mn-cs"/>
              </a:rPr>
              <a:t> and adopted by the</a:t>
            </a:r>
            <a:r>
              <a:rPr lang="en-US" sz="1200" kern="1200" dirty="0">
                <a:solidFill>
                  <a:schemeClr val="tx1"/>
                </a:solidFill>
                <a:effectLst/>
                <a:latin typeface="+mn-lt"/>
                <a:ea typeface="+mn-ea"/>
                <a:cs typeface="+mn-cs"/>
              </a:rPr>
              <a:t> MEPA</a:t>
            </a:r>
            <a:r>
              <a:rPr lang="ka-GE" sz="1200" kern="1200" dirty="0">
                <a:solidFill>
                  <a:schemeClr val="tx1"/>
                </a:solidFill>
                <a:effectLst/>
                <a:latin typeface="+mn-lt"/>
                <a:ea typeface="+mn-ea"/>
                <a:cs typeface="+mn-cs"/>
              </a:rPr>
              <a:t> and was </a:t>
            </a:r>
            <a:r>
              <a:rPr lang="en-US" sz="1200" kern="1200" dirty="0">
                <a:solidFill>
                  <a:schemeClr val="tx1"/>
                </a:solidFill>
                <a:effectLst/>
                <a:latin typeface="+mn-lt"/>
                <a:ea typeface="+mn-ea"/>
                <a:cs typeface="+mn-cs"/>
              </a:rPr>
              <a:t>further </a:t>
            </a:r>
            <a:r>
              <a:rPr lang="ka-GE" sz="1200" kern="1200" dirty="0">
                <a:solidFill>
                  <a:schemeClr val="tx1"/>
                </a:solidFill>
                <a:effectLst/>
                <a:latin typeface="+mn-lt"/>
                <a:ea typeface="+mn-ea"/>
                <a:cs typeface="+mn-cs"/>
              </a:rPr>
              <a:t>used by the </a:t>
            </a:r>
            <a:r>
              <a:rPr lang="en-US" sz="1200" kern="1200" dirty="0">
                <a:solidFill>
                  <a:schemeClr val="tx1"/>
                </a:solidFill>
                <a:effectLst/>
                <a:latin typeface="+mn-lt"/>
                <a:ea typeface="+mn-ea"/>
                <a:cs typeface="+mn-cs"/>
              </a:rPr>
              <a:t>Standing </a:t>
            </a:r>
            <a:r>
              <a:rPr lang="ka-GE" sz="1200" kern="1200" dirty="0">
                <a:solidFill>
                  <a:schemeClr val="tx1"/>
                </a:solidFill>
                <a:effectLst/>
                <a:latin typeface="+mn-lt"/>
                <a:ea typeface="+mn-ea"/>
                <a:cs typeface="+mn-cs"/>
              </a:rPr>
              <a:t>Committee </a:t>
            </a:r>
            <a:r>
              <a:rPr lang="en-US" sz="1200" kern="1200" dirty="0">
                <a:solidFill>
                  <a:schemeClr val="tx1"/>
                </a:solidFill>
                <a:effectLst/>
                <a:latin typeface="+mn-lt"/>
                <a:ea typeface="+mn-ea"/>
                <a:cs typeface="+mn-cs"/>
              </a:rPr>
              <a:t>on Agriculture of the Parliament of Georgia </a:t>
            </a:r>
            <a:r>
              <a:rPr lang="ka-GE" sz="1200" kern="1200" dirty="0">
                <a:solidFill>
                  <a:schemeClr val="tx1"/>
                </a:solidFill>
                <a:effectLst/>
                <a:latin typeface="+mn-lt"/>
                <a:ea typeface="+mn-ea"/>
                <a:cs typeface="+mn-cs"/>
              </a:rPr>
              <a:t>as </a:t>
            </a:r>
            <a:r>
              <a:rPr lang="en-US" sz="1200" kern="1200" dirty="0">
                <a:solidFill>
                  <a:schemeClr val="tx1"/>
                </a:solidFill>
                <a:effectLst/>
                <a:latin typeface="+mn-lt"/>
                <a:ea typeface="+mn-ea"/>
                <a:cs typeface="+mn-cs"/>
              </a:rPr>
              <a:t>a </a:t>
            </a:r>
            <a:r>
              <a:rPr lang="ka-GE" sz="1200" kern="1200" dirty="0">
                <a:solidFill>
                  <a:schemeClr val="tx1"/>
                </a:solidFill>
                <a:effectLst/>
                <a:latin typeface="+mn-lt"/>
                <a:ea typeface="+mn-ea"/>
                <a:cs typeface="+mn-cs"/>
              </a:rPr>
              <a:t>basis for development of the draft </a:t>
            </a:r>
            <a:r>
              <a:rPr lang="en-US" sz="1200" kern="1200" dirty="0">
                <a:solidFill>
                  <a:schemeClr val="tx1"/>
                </a:solidFill>
                <a:effectLst/>
                <a:latin typeface="+mn-lt"/>
                <a:ea typeface="+mn-ea"/>
                <a:cs typeface="+mn-cs"/>
              </a:rPr>
              <a:t>L</a:t>
            </a:r>
            <a:r>
              <a:rPr lang="ka-GE" sz="1200" kern="1200" dirty="0">
                <a:solidFill>
                  <a:schemeClr val="tx1"/>
                </a:solidFill>
                <a:effectLst/>
                <a:latin typeface="+mn-lt"/>
                <a:ea typeface="+mn-ea"/>
                <a:cs typeface="+mn-cs"/>
              </a:rPr>
              <a:t>aw </a:t>
            </a:r>
            <a:r>
              <a:rPr lang="en-US" sz="1200" kern="1200" dirty="0">
                <a:solidFill>
                  <a:schemeClr val="tx1"/>
                </a:solidFill>
                <a:effectLst/>
                <a:latin typeface="+mn-lt"/>
                <a:ea typeface="+mn-ea"/>
                <a:cs typeface="+mn-cs"/>
              </a:rPr>
              <a:t>o</a:t>
            </a:r>
            <a:r>
              <a:rPr lang="ka-GE" sz="1200" kern="1200" dirty="0">
                <a:solidFill>
                  <a:schemeClr val="tx1"/>
                </a:solidFill>
                <a:effectLst/>
                <a:latin typeface="+mn-lt"/>
                <a:ea typeface="+mn-ea"/>
                <a:cs typeface="+mn-cs"/>
              </a:rPr>
              <a:t>n </a:t>
            </a:r>
            <a:r>
              <a:rPr lang="en-US" sz="1200" kern="1200" dirty="0">
                <a:solidFill>
                  <a:schemeClr val="tx1"/>
                </a:solidFill>
                <a:effectLst/>
                <a:latin typeface="+mn-lt"/>
                <a:ea typeface="+mn-ea"/>
                <a:cs typeface="+mn-cs"/>
              </a:rPr>
              <a:t>W</a:t>
            </a:r>
            <a:r>
              <a:rPr lang="ka-GE" sz="1200" kern="1200" dirty="0">
                <a:solidFill>
                  <a:schemeClr val="tx1"/>
                </a:solidFill>
                <a:effectLst/>
                <a:latin typeface="+mn-lt"/>
                <a:ea typeface="+mn-ea"/>
                <a:cs typeface="+mn-cs"/>
              </a:rPr>
              <a:t>indbreak</a:t>
            </a:r>
            <a:r>
              <a:rPr lang="en-US" sz="1200" kern="1200" dirty="0">
                <a:solidFill>
                  <a:schemeClr val="tx1"/>
                </a:solidFill>
                <a:effectLst/>
                <a:latin typeface="+mn-lt"/>
                <a:ea typeface="+mn-ea"/>
                <a:cs typeface="+mn-cs"/>
              </a:rPr>
              <a:t>s</a:t>
            </a:r>
            <a:r>
              <a:rPr lang="ka-GE"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E902816-4752-4566-9682-0D769AE5B257}"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36557633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902816-4752-4566-9682-0D769AE5B257}" type="slidenum">
              <a:rPr lang="en-US" smtClean="0"/>
              <a:t>3</a:t>
            </a:fld>
            <a:endParaRPr lang="en-US"/>
          </a:p>
        </p:txBody>
      </p:sp>
    </p:spTree>
    <p:extLst>
      <p:ext uri="{BB962C8B-B14F-4D97-AF65-F5344CB8AC3E}">
        <p14:creationId xmlns:p14="http://schemas.microsoft.com/office/powerpoint/2010/main" val="2217828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902816-4752-4566-9682-0D769AE5B257}" type="slidenum">
              <a:rPr lang="en-US" smtClean="0"/>
              <a:t>4</a:t>
            </a:fld>
            <a:endParaRPr lang="en-US"/>
          </a:p>
        </p:txBody>
      </p:sp>
    </p:spTree>
    <p:extLst>
      <p:ext uri="{BB962C8B-B14F-4D97-AF65-F5344CB8AC3E}">
        <p14:creationId xmlns:p14="http://schemas.microsoft.com/office/powerpoint/2010/main" val="3517992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en-US" sz="1600" dirty="0"/>
              <a:t>We employed “snowball” approach to select the relevant respondents to identify the main SPSQ regulations and standards that affect trade</a:t>
            </a:r>
          </a:p>
          <a:p>
            <a:pPr lvl="1">
              <a:lnSpc>
                <a:spcPct val="100000"/>
              </a:lnSpc>
              <a:spcBef>
                <a:spcPts val="0"/>
              </a:spcBef>
              <a:buFont typeface="Courier New" panose="02070309020205020404" pitchFamily="49" charset="0"/>
              <a:buNone/>
            </a:pPr>
            <a:endParaRPr lang="en-US" sz="1600" dirty="0"/>
          </a:p>
          <a:p>
            <a:pPr lvl="1">
              <a:lnSpc>
                <a:spcPct val="100000"/>
              </a:lnSpc>
              <a:spcBef>
                <a:spcPts val="0"/>
              </a:spcBef>
              <a:buFont typeface="Courier New" panose="02070309020205020404" pitchFamily="49" charset="0"/>
              <a:buChar char="o"/>
            </a:pPr>
            <a:endParaRPr lang="en-US" sz="1600" dirty="0"/>
          </a:p>
          <a:p>
            <a:pPr lvl="1">
              <a:lnSpc>
                <a:spcPct val="100000"/>
              </a:lnSpc>
              <a:spcBef>
                <a:spcPts val="0"/>
              </a:spcBef>
              <a:buFont typeface="Courier New" panose="02070309020205020404" pitchFamily="49" charset="0"/>
              <a:buChar char="o"/>
            </a:pPr>
            <a:endParaRPr lang="en-US" sz="1600" dirty="0"/>
          </a:p>
          <a:p>
            <a:pPr lvl="1">
              <a:lnSpc>
                <a:spcPct val="100000"/>
              </a:lnSpc>
              <a:spcBef>
                <a:spcPts val="0"/>
              </a:spcBef>
              <a:buFont typeface="Courier New" panose="02070309020205020404" pitchFamily="49" charset="0"/>
              <a:buChar char="o"/>
            </a:pPr>
            <a:r>
              <a:rPr lang="en-US" sz="1600" dirty="0"/>
              <a:t>The study also calculated the disaggregated indices by different regulation dimensions</a:t>
            </a:r>
            <a:endParaRPr lang="ka-GE" sz="1600" dirty="0"/>
          </a:p>
          <a:p>
            <a:pPr lvl="1">
              <a:lnSpc>
                <a:spcPct val="100000"/>
              </a:lnSpc>
              <a:spcBef>
                <a:spcPts val="0"/>
              </a:spcBef>
              <a:buFont typeface="Courier New" panose="02070309020205020404" pitchFamily="49" charset="0"/>
              <a:buChar char="o"/>
            </a:pPr>
            <a:r>
              <a:rPr lang="en-US" sz="1600" dirty="0"/>
              <a:t>The indices varied by year and market based on the assessments and predictions made according to the evolution declared by exporters</a:t>
            </a:r>
          </a:p>
          <a:p>
            <a:endParaRPr lang="en-US" dirty="0"/>
          </a:p>
        </p:txBody>
      </p:sp>
      <p:sp>
        <p:nvSpPr>
          <p:cNvPr id="4" name="Slide Number Placeholder 3"/>
          <p:cNvSpPr>
            <a:spLocks noGrp="1"/>
          </p:cNvSpPr>
          <p:nvPr>
            <p:ph type="sldNum" sz="quarter" idx="10"/>
          </p:nvPr>
        </p:nvSpPr>
        <p:spPr/>
        <p:txBody>
          <a:bodyPr/>
          <a:lstStyle/>
          <a:p>
            <a:fld id="{9E902816-4752-4566-9682-0D769AE5B257}" type="slidenum">
              <a:rPr lang="en-US" smtClean="0"/>
              <a:t>5</a:t>
            </a:fld>
            <a:endParaRPr lang="en-US"/>
          </a:p>
        </p:txBody>
      </p:sp>
    </p:spTree>
    <p:extLst>
      <p:ext uri="{BB962C8B-B14F-4D97-AF65-F5344CB8AC3E}">
        <p14:creationId xmlns:p14="http://schemas.microsoft.com/office/powerpoint/2010/main" val="31267437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902816-4752-4566-9682-0D769AE5B257}" type="slidenum">
              <a:rPr lang="en-US" smtClean="0"/>
              <a:t>6</a:t>
            </a:fld>
            <a:endParaRPr lang="en-US"/>
          </a:p>
        </p:txBody>
      </p:sp>
    </p:spTree>
    <p:extLst>
      <p:ext uri="{BB962C8B-B14F-4D97-AF65-F5344CB8AC3E}">
        <p14:creationId xmlns:p14="http://schemas.microsoft.com/office/powerpoint/2010/main" val="3126346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902816-4752-4566-9682-0D769AE5B257}" type="slidenum">
              <a:rPr lang="en-US" smtClean="0"/>
              <a:t>7</a:t>
            </a:fld>
            <a:endParaRPr lang="en-US"/>
          </a:p>
        </p:txBody>
      </p:sp>
    </p:spTree>
    <p:extLst>
      <p:ext uri="{BB962C8B-B14F-4D97-AF65-F5344CB8AC3E}">
        <p14:creationId xmlns:p14="http://schemas.microsoft.com/office/powerpoint/2010/main" val="32376224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902816-4752-4566-9682-0D769AE5B257}" type="slidenum">
              <a:rPr lang="en-US" smtClean="0"/>
              <a:t>8</a:t>
            </a:fld>
            <a:endParaRPr lang="en-US"/>
          </a:p>
        </p:txBody>
      </p:sp>
    </p:spTree>
    <p:extLst>
      <p:ext uri="{BB962C8B-B14F-4D97-AF65-F5344CB8AC3E}">
        <p14:creationId xmlns:p14="http://schemas.microsoft.com/office/powerpoint/2010/main" val="10443627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E902816-4752-4566-9682-0D769AE5B257}" type="slidenum">
              <a:rPr lang="en-US" smtClean="0"/>
              <a:t>9</a:t>
            </a:fld>
            <a:endParaRPr lang="en-US"/>
          </a:p>
        </p:txBody>
      </p:sp>
    </p:spTree>
    <p:extLst>
      <p:ext uri="{BB962C8B-B14F-4D97-AF65-F5344CB8AC3E}">
        <p14:creationId xmlns:p14="http://schemas.microsoft.com/office/powerpoint/2010/main" val="467703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FDFA30C-107C-4B56-9A22-ACFFAD21F60D}" type="datetime1">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9F722-F8C8-475B-8DD2-0677A7CD1F25}" type="slidenum">
              <a:rPr lang="en-US" smtClean="0"/>
              <a:t>‹#›</a:t>
            </a:fld>
            <a:endParaRPr lang="en-US"/>
          </a:p>
        </p:txBody>
      </p:sp>
    </p:spTree>
    <p:extLst>
      <p:ext uri="{BB962C8B-B14F-4D97-AF65-F5344CB8AC3E}">
        <p14:creationId xmlns:p14="http://schemas.microsoft.com/office/powerpoint/2010/main" val="4185678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2CCF8E-D92E-43B2-9C2C-CF6689E68978}" type="datetime1">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9F722-F8C8-475B-8DD2-0677A7CD1F25}" type="slidenum">
              <a:rPr lang="en-US" smtClean="0"/>
              <a:t>‹#›</a:t>
            </a:fld>
            <a:endParaRPr lang="en-US"/>
          </a:p>
        </p:txBody>
      </p:sp>
    </p:spTree>
    <p:extLst>
      <p:ext uri="{BB962C8B-B14F-4D97-AF65-F5344CB8AC3E}">
        <p14:creationId xmlns:p14="http://schemas.microsoft.com/office/powerpoint/2010/main" val="3138863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36FABC-D88B-49B0-83A6-9018E82C5E84}" type="datetime1">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9F722-F8C8-475B-8DD2-0677A7CD1F25}" type="slidenum">
              <a:rPr lang="en-US" smtClean="0"/>
              <a:t>‹#›</a:t>
            </a:fld>
            <a:endParaRPr lang="en-US"/>
          </a:p>
        </p:txBody>
      </p:sp>
    </p:spTree>
    <p:extLst>
      <p:ext uri="{BB962C8B-B14F-4D97-AF65-F5344CB8AC3E}">
        <p14:creationId xmlns:p14="http://schemas.microsoft.com/office/powerpoint/2010/main" val="610225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EB3856-F797-4439-A77B-96FD5B3CD2FB}" type="datetime1">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9F722-F8C8-475B-8DD2-0677A7CD1F25}" type="slidenum">
              <a:rPr lang="en-US" smtClean="0"/>
              <a:t>‹#›</a:t>
            </a:fld>
            <a:endParaRPr lang="en-US"/>
          </a:p>
        </p:txBody>
      </p:sp>
    </p:spTree>
    <p:extLst>
      <p:ext uri="{BB962C8B-B14F-4D97-AF65-F5344CB8AC3E}">
        <p14:creationId xmlns:p14="http://schemas.microsoft.com/office/powerpoint/2010/main" val="1717330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DE09E8E-F45B-48E7-9DBA-4F9FF701B1D7}" type="datetime1">
              <a:rPr lang="en-US" smtClean="0"/>
              <a:t>8/26/2019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69F722-F8C8-475B-8DD2-0677A7CD1F25}" type="slidenum">
              <a:rPr lang="en-US" smtClean="0"/>
              <a:t>‹#›</a:t>
            </a:fld>
            <a:endParaRPr lang="en-US"/>
          </a:p>
        </p:txBody>
      </p:sp>
    </p:spTree>
    <p:extLst>
      <p:ext uri="{BB962C8B-B14F-4D97-AF65-F5344CB8AC3E}">
        <p14:creationId xmlns:p14="http://schemas.microsoft.com/office/powerpoint/2010/main" val="427312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9E5D10-0CFB-41FD-8E81-FA0EA399AAEB}" type="datetime1">
              <a:rPr lang="en-US" smtClean="0"/>
              <a:t>8/26/2019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9F722-F8C8-475B-8DD2-0677A7CD1F25}" type="slidenum">
              <a:rPr lang="en-US" smtClean="0"/>
              <a:t>‹#›</a:t>
            </a:fld>
            <a:endParaRPr lang="en-US"/>
          </a:p>
        </p:txBody>
      </p:sp>
    </p:spTree>
    <p:extLst>
      <p:ext uri="{BB962C8B-B14F-4D97-AF65-F5344CB8AC3E}">
        <p14:creationId xmlns:p14="http://schemas.microsoft.com/office/powerpoint/2010/main" val="8150342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6DBCF51-C5F1-4356-983D-46034A130319}" type="datetime1">
              <a:rPr lang="en-US" smtClean="0"/>
              <a:t>8/26/2019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69F722-F8C8-475B-8DD2-0677A7CD1F25}" type="slidenum">
              <a:rPr lang="en-US" smtClean="0"/>
              <a:t>‹#›</a:t>
            </a:fld>
            <a:endParaRPr lang="en-US"/>
          </a:p>
        </p:txBody>
      </p:sp>
    </p:spTree>
    <p:extLst>
      <p:ext uri="{BB962C8B-B14F-4D97-AF65-F5344CB8AC3E}">
        <p14:creationId xmlns:p14="http://schemas.microsoft.com/office/powerpoint/2010/main" val="3909568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A93E79C-24AD-42A8-A973-97080D1EFF55}" type="datetime1">
              <a:rPr lang="en-US" smtClean="0"/>
              <a:t>8/26/2019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69F722-F8C8-475B-8DD2-0677A7CD1F25}" type="slidenum">
              <a:rPr lang="en-US" smtClean="0"/>
              <a:t>‹#›</a:t>
            </a:fld>
            <a:endParaRPr lang="en-US"/>
          </a:p>
        </p:txBody>
      </p:sp>
    </p:spTree>
    <p:extLst>
      <p:ext uri="{BB962C8B-B14F-4D97-AF65-F5344CB8AC3E}">
        <p14:creationId xmlns:p14="http://schemas.microsoft.com/office/powerpoint/2010/main" val="3653926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FD66DC-A1CD-468A-96A9-57DEC90E101E}" type="datetime1">
              <a:rPr lang="en-US" smtClean="0"/>
              <a:t>8/26/2019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69F722-F8C8-475B-8DD2-0677A7CD1F25}" type="slidenum">
              <a:rPr lang="en-US" smtClean="0"/>
              <a:t>‹#›</a:t>
            </a:fld>
            <a:endParaRPr lang="en-US"/>
          </a:p>
        </p:txBody>
      </p:sp>
    </p:spTree>
    <p:extLst>
      <p:ext uri="{BB962C8B-B14F-4D97-AF65-F5344CB8AC3E}">
        <p14:creationId xmlns:p14="http://schemas.microsoft.com/office/powerpoint/2010/main" val="2920864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C5C2DCF-C23A-4AC6-89EF-DBFF9E62C930}" type="datetime1">
              <a:rPr lang="en-US" smtClean="0"/>
              <a:t>8/26/2019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9F722-F8C8-475B-8DD2-0677A7CD1F25}" type="slidenum">
              <a:rPr lang="en-US" smtClean="0"/>
              <a:t>‹#›</a:t>
            </a:fld>
            <a:endParaRPr lang="en-US"/>
          </a:p>
        </p:txBody>
      </p:sp>
    </p:spTree>
    <p:extLst>
      <p:ext uri="{BB962C8B-B14F-4D97-AF65-F5344CB8AC3E}">
        <p14:creationId xmlns:p14="http://schemas.microsoft.com/office/powerpoint/2010/main" val="4161828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A63120F-19D6-4D36-9FE6-B26E81725042}" type="datetime1">
              <a:rPr lang="en-US" smtClean="0"/>
              <a:t>8/26/2019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69F722-F8C8-475B-8DD2-0677A7CD1F25}" type="slidenum">
              <a:rPr lang="en-US" smtClean="0"/>
              <a:t>‹#›</a:t>
            </a:fld>
            <a:endParaRPr lang="en-US"/>
          </a:p>
        </p:txBody>
      </p:sp>
    </p:spTree>
    <p:extLst>
      <p:ext uri="{BB962C8B-B14F-4D97-AF65-F5344CB8AC3E}">
        <p14:creationId xmlns:p14="http://schemas.microsoft.com/office/powerpoint/2010/main" val="3302431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953F4E-3E81-4062-992A-CC08CB0FBE76}" type="datetime1">
              <a:rPr lang="en-US" smtClean="0"/>
              <a:t>8/26/2019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69F722-F8C8-475B-8DD2-0677A7CD1F25}" type="slidenum">
              <a:rPr lang="en-US" smtClean="0"/>
              <a:t>‹#›</a:t>
            </a:fld>
            <a:endParaRPr lang="en-US"/>
          </a:p>
        </p:txBody>
      </p:sp>
    </p:spTree>
    <p:extLst>
      <p:ext uri="{BB962C8B-B14F-4D97-AF65-F5344CB8AC3E}">
        <p14:creationId xmlns:p14="http://schemas.microsoft.com/office/powerpoint/2010/main" val="38637640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chart" Target="../charts/char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www.iset-pi.ge/" TargetMode="Externa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6.jpe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www.adb.org/publications/modernizing-sanitary-phytosanitary-measures-carec"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www.adb.org/publications/modernizing-sanitary-phytosanitary-measures-carec" TargetMode="Externa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chart" Target="../charts/char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hyperlink" Target="https://www.bm.ge/ka/article/mexorbleebi-xorblis-teqnikuri-reglamentis-migebas-itxoven/36518/"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hyperlink" Target="https://academic.oup.com/erae/article-abstract/38/4/553/408725" TargetMode="External"/><Relationship Id="rId3" Type="http://schemas.openxmlformats.org/officeDocument/2006/relationships/image" Target="../media/image2.png"/><Relationship Id="rId7" Type="http://schemas.openxmlformats.org/officeDocument/2006/relationships/hyperlink" Target="https://www.ers.usda.gov/webdocs/publications/45459/54377_err199.pdf?v=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researchgate.net/publication/323779905_Entry_Barriers_in_the_European_Union_and_Rejection_of_Africa's_Exports_The_role_of_Institution_and_Trade_Procedures" TargetMode="External"/><Relationship Id="rId5" Type="http://schemas.openxmlformats.org/officeDocument/2006/relationships/hyperlink" Target="https://mpra.ub.uni-muenchen.de/89913/1/MPRA_paper_89913.pdf" TargetMode="Externa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ind-customer-agecon.s3.amazonaws.com/26a267cb-a768-4106-9cc6-bff5ea8ed49b?response-content-disposition=inline;%20filename*=UTF-8''SP%20Miran.pdf&amp;response-content-type=application/pdf&amp;AWSAccessKeyId=AKIAXL7W7Q3XHXDVDQYS&amp;Expires=1563633711&amp;Signature=Ek5vTNyHD29WKxAgAut9v3hpFN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www.adb.org/publications/modernizing-sanitary-phytosanitary-measures-carec" TargetMode="Externa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558" y="1191986"/>
            <a:ext cx="7772400" cy="5056413"/>
          </a:xfrm>
        </p:spPr>
        <p:txBody>
          <a:bodyPr>
            <a:normAutofit fontScale="90000"/>
          </a:bodyPr>
          <a:lstStyle/>
          <a:p>
            <a:br>
              <a:rPr lang="en-US" sz="3600" b="1" dirty="0">
                <a:latin typeface="+mn-lt"/>
                <a:cs typeface="Times New Roman" panose="02020603050405020304" pitchFamily="18" charset="0"/>
              </a:rPr>
            </a:br>
            <a:br>
              <a:rPr lang="en-US" sz="4000" b="1" dirty="0">
                <a:latin typeface="+mn-lt"/>
                <a:cs typeface="Times New Roman" panose="02020603050405020304" pitchFamily="18" charset="0"/>
              </a:rPr>
            </a:br>
            <a:br>
              <a:rPr lang="en-US" sz="4000" b="1" dirty="0">
                <a:latin typeface="+mn-lt"/>
                <a:cs typeface="Times New Roman" panose="02020603050405020304" pitchFamily="18" charset="0"/>
              </a:rPr>
            </a:br>
            <a:r>
              <a:rPr lang="en-US" sz="3700" b="1" dirty="0">
                <a:latin typeface="+mn-lt"/>
              </a:rPr>
              <a:t>The Impact of Sanitary, Phytosanitary, and Quality-related Standards on the Trade Flow between CAREC Countries and Georgia</a:t>
            </a:r>
            <a:br>
              <a:rPr lang="en-US" sz="3600" dirty="0"/>
            </a:br>
            <a:br>
              <a:rPr lang="en-US" sz="1800" b="1" dirty="0">
                <a:latin typeface="+mn-lt"/>
                <a:cs typeface="Times New Roman" panose="02020603050405020304" pitchFamily="18" charset="0"/>
              </a:rPr>
            </a:br>
            <a:br>
              <a:rPr lang="en-US" sz="2400" b="1" dirty="0">
                <a:latin typeface="+mn-lt"/>
                <a:cs typeface="Times New Roman" panose="02020603050405020304" pitchFamily="18" charset="0"/>
              </a:rPr>
            </a:br>
            <a:br>
              <a:rPr lang="en-US" sz="2400" b="1" dirty="0">
                <a:latin typeface="+mn-lt"/>
                <a:cs typeface="Times New Roman" panose="02020603050405020304" pitchFamily="18" charset="0"/>
              </a:rPr>
            </a:br>
            <a:r>
              <a:rPr lang="en-US" sz="2200" b="1" dirty="0" err="1">
                <a:latin typeface="+mn-lt"/>
                <a:cs typeface="Times New Roman" panose="02020603050405020304" pitchFamily="18" charset="0"/>
              </a:rPr>
              <a:t>Phatima</a:t>
            </a:r>
            <a:r>
              <a:rPr lang="en-US" sz="2200" b="1" dirty="0">
                <a:latin typeface="+mn-lt"/>
                <a:cs typeface="Times New Roman" panose="02020603050405020304" pitchFamily="18" charset="0"/>
              </a:rPr>
              <a:t> </a:t>
            </a:r>
            <a:r>
              <a:rPr lang="en-US" sz="2200" b="1" dirty="0" err="1">
                <a:latin typeface="+mn-lt"/>
                <a:cs typeface="Times New Roman" panose="02020603050405020304" pitchFamily="18" charset="0"/>
              </a:rPr>
              <a:t>Mamardashvili</a:t>
            </a:r>
            <a:r>
              <a:rPr lang="en-US" sz="2200" b="1" dirty="0">
                <a:latin typeface="+mn-lt"/>
                <a:cs typeface="Times New Roman" panose="02020603050405020304" pitchFamily="18" charset="0"/>
              </a:rPr>
              <a:t>, </a:t>
            </a:r>
            <a:r>
              <a:rPr lang="en-US" sz="2200" b="1" dirty="0" err="1">
                <a:latin typeface="+mn-lt"/>
                <a:cs typeface="Times New Roman" panose="02020603050405020304" pitchFamily="18" charset="0"/>
              </a:rPr>
              <a:t>Ia</a:t>
            </a:r>
            <a:r>
              <a:rPr lang="en-US" sz="2200" b="1" dirty="0">
                <a:latin typeface="+mn-lt"/>
                <a:cs typeface="Times New Roman" panose="02020603050405020304" pitchFamily="18" charset="0"/>
              </a:rPr>
              <a:t> </a:t>
            </a:r>
            <a:r>
              <a:rPr lang="en-US" sz="2200" b="1" dirty="0" err="1">
                <a:latin typeface="+mn-lt"/>
                <a:cs typeface="Times New Roman" panose="02020603050405020304" pitchFamily="18" charset="0"/>
              </a:rPr>
              <a:t>Katsia</a:t>
            </a:r>
            <a:r>
              <a:rPr lang="en-US" sz="2200" b="1" dirty="0">
                <a:latin typeface="+mn-lt"/>
                <a:cs typeface="Times New Roman" panose="02020603050405020304" pitchFamily="18" charset="0"/>
              </a:rPr>
              <a:t>, Salome </a:t>
            </a:r>
            <a:r>
              <a:rPr lang="en-US" sz="2200" b="1" dirty="0" err="1">
                <a:latin typeface="+mn-lt"/>
                <a:cs typeface="Times New Roman" panose="02020603050405020304" pitchFamily="18" charset="0"/>
              </a:rPr>
              <a:t>Deisadze</a:t>
            </a:r>
            <a:r>
              <a:rPr lang="en-US" sz="2200" b="1" dirty="0">
                <a:latin typeface="+mn-lt"/>
                <a:cs typeface="Times New Roman" panose="02020603050405020304" pitchFamily="18" charset="0"/>
              </a:rPr>
              <a:t>, </a:t>
            </a:r>
            <a:r>
              <a:rPr lang="en-US" sz="2200" b="1" dirty="0" err="1">
                <a:latin typeface="+mn-lt"/>
                <a:cs typeface="Times New Roman" panose="02020603050405020304" pitchFamily="18" charset="0"/>
              </a:rPr>
              <a:t>Daviti</a:t>
            </a:r>
            <a:r>
              <a:rPr lang="en-US" sz="2200" b="1" dirty="0">
                <a:latin typeface="+mn-lt"/>
                <a:cs typeface="Times New Roman" panose="02020603050405020304" pitchFamily="18" charset="0"/>
              </a:rPr>
              <a:t> </a:t>
            </a:r>
            <a:r>
              <a:rPr lang="en-US" sz="2200" b="1" dirty="0" err="1">
                <a:latin typeface="+mn-lt"/>
                <a:cs typeface="Times New Roman" panose="02020603050405020304" pitchFamily="18" charset="0"/>
              </a:rPr>
              <a:t>Zhorzholiani</a:t>
            </a:r>
            <a:br>
              <a:rPr lang="en-US" sz="2400" b="1" dirty="0">
                <a:latin typeface="+mn-lt"/>
                <a:cs typeface="Times New Roman" panose="02020603050405020304" pitchFamily="18" charset="0"/>
              </a:rPr>
            </a:br>
            <a:br>
              <a:rPr lang="en-US" sz="2400" b="1" dirty="0">
                <a:highlight>
                  <a:srgbClr val="FFFF00"/>
                </a:highlight>
                <a:latin typeface="+mn-lt"/>
                <a:cs typeface="Times New Roman" panose="02020603050405020304" pitchFamily="18" charset="0"/>
              </a:rPr>
            </a:br>
            <a:br>
              <a:rPr lang="en-US" sz="2000" dirty="0">
                <a:latin typeface="+mn-lt"/>
                <a:cs typeface="Times New Roman" panose="02020603050405020304" pitchFamily="18" charset="0"/>
              </a:rPr>
            </a:br>
            <a:r>
              <a:rPr lang="en-US" sz="2000" b="1" dirty="0">
                <a:latin typeface="+mn-lt"/>
                <a:cs typeface="Times New Roman" panose="02020603050405020304" pitchFamily="18" charset="0"/>
              </a:rPr>
              <a:t>ISET Policy Institute</a:t>
            </a:r>
            <a:br>
              <a:rPr lang="en-US" sz="2000" b="1" dirty="0">
                <a:latin typeface="+mn-lt"/>
                <a:cs typeface="Times New Roman" panose="02020603050405020304" pitchFamily="18" charset="0"/>
              </a:rPr>
            </a:br>
            <a:r>
              <a:rPr lang="en-US" sz="2000" b="1" dirty="0">
                <a:latin typeface="+mn-lt"/>
                <a:cs typeface="Times New Roman" panose="02020603050405020304" pitchFamily="18" charset="0"/>
              </a:rPr>
              <a:t>August, 2019</a:t>
            </a:r>
            <a:br>
              <a:rPr lang="en-US" sz="2000" b="1" dirty="0">
                <a:latin typeface="+mn-lt"/>
                <a:cs typeface="Times New Roman" panose="02020603050405020304" pitchFamily="18" charset="0"/>
              </a:rPr>
            </a:br>
            <a:endParaRPr lang="en-US" sz="2000" dirty="0">
              <a:latin typeface="+mn-lt"/>
              <a:cs typeface="Times New Roman" panose="02020603050405020304" pitchFamily="18"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7749" y="165926"/>
            <a:ext cx="2762794" cy="1026060"/>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401690"/>
            <a:ext cx="9144000" cy="465025"/>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10327" y="112939"/>
            <a:ext cx="1619631" cy="1429436"/>
          </a:xfrm>
          <a:prstGeom prst="rect">
            <a:avLst/>
          </a:prstGeom>
        </p:spPr>
      </p:pic>
    </p:spTree>
    <p:extLst>
      <p:ext uri="{BB962C8B-B14F-4D97-AF65-F5344CB8AC3E}">
        <p14:creationId xmlns:p14="http://schemas.microsoft.com/office/powerpoint/2010/main" val="32632415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25ECA-8892-4875-94E9-A98423048593}"/>
              </a:ext>
            </a:extLst>
          </p:cNvPr>
          <p:cNvSpPr>
            <a:spLocks noGrp="1"/>
          </p:cNvSpPr>
          <p:nvPr>
            <p:ph idx="1"/>
          </p:nvPr>
        </p:nvSpPr>
        <p:spPr>
          <a:xfrm>
            <a:off x="628650" y="1208015"/>
            <a:ext cx="8166434" cy="5130021"/>
          </a:xfrm>
        </p:spPr>
        <p:txBody>
          <a:bodyPr>
            <a:normAutofit/>
          </a:bodyPr>
          <a:lstStyle/>
          <a:p>
            <a:pPr marL="0" indent="0" algn="just">
              <a:spcAft>
                <a:spcPts val="600"/>
              </a:spcAft>
              <a:buNone/>
            </a:pPr>
            <a:r>
              <a:rPr lang="en-US" sz="2400" dirty="0"/>
              <a:t>Based on the statistical analyses following crops were selected for the study purposes: </a:t>
            </a:r>
            <a:r>
              <a:rPr lang="en-US" sz="2400" b="1" dirty="0"/>
              <a:t>wheat</a:t>
            </a:r>
            <a:r>
              <a:rPr lang="en-US" sz="2400" dirty="0"/>
              <a:t>, </a:t>
            </a:r>
            <a:r>
              <a:rPr lang="en-US" sz="2400" b="1" dirty="0"/>
              <a:t>live animals </a:t>
            </a:r>
            <a:r>
              <a:rPr lang="en-US" sz="2400" dirty="0"/>
              <a:t>and </a:t>
            </a:r>
            <a:r>
              <a:rPr lang="en-US" sz="2400" b="1" dirty="0"/>
              <a:t>wine</a:t>
            </a:r>
          </a:p>
          <a:p>
            <a:pPr algn="just"/>
            <a:r>
              <a:rPr lang="en-US" sz="2000" dirty="0"/>
              <a:t>No limiting SPSQ regulations for wheat and live animals </a:t>
            </a:r>
          </a:p>
          <a:p>
            <a:pPr algn="just"/>
            <a:r>
              <a:rPr lang="en-US" sz="2000" b="1" dirty="0">
                <a:ea typeface="Calibri" panose="020F0502020204030204" pitchFamily="34" charset="0"/>
                <a:cs typeface="Times New Roman" panose="02020603050405020304" pitchFamily="18" charset="0"/>
              </a:rPr>
              <a:t>Wine</a:t>
            </a:r>
            <a:r>
              <a:rPr lang="en-US" sz="2000" dirty="0">
                <a:ea typeface="Calibri" panose="020F0502020204030204" pitchFamily="34" charset="0"/>
                <a:cs typeface="Times New Roman" panose="02020603050405020304" pitchFamily="18" charset="0"/>
              </a:rPr>
              <a:t> accounts for 21% of total agricultural exports of Georgia </a:t>
            </a:r>
            <a:r>
              <a:rPr lang="en-US" sz="1400" dirty="0">
                <a:ea typeface="Calibri" panose="020F0502020204030204" pitchFamily="34" charset="0"/>
                <a:cs typeface="Times New Roman" panose="02020603050405020304" pitchFamily="18" charset="0"/>
              </a:rPr>
              <a:t>(</a:t>
            </a:r>
            <a:r>
              <a:rPr lang="en-US" sz="1400" dirty="0" err="1">
                <a:ea typeface="Calibri" panose="020F0502020204030204" pitchFamily="34" charset="0"/>
                <a:cs typeface="Times New Roman" panose="02020603050405020304" pitchFamily="18" charset="0"/>
              </a:rPr>
              <a:t>Geostat</a:t>
            </a:r>
            <a:r>
              <a:rPr lang="en-US" sz="1400" dirty="0">
                <a:ea typeface="Calibri" panose="020F0502020204030204" pitchFamily="34" charset="0"/>
                <a:cs typeface="Times New Roman" panose="02020603050405020304" pitchFamily="18" charset="0"/>
              </a:rPr>
              <a:t>, 2019). </a:t>
            </a:r>
            <a:endParaRPr lang="en-US" sz="2000" dirty="0">
              <a:ea typeface="Calibri" panose="020F0502020204030204" pitchFamily="34" charset="0"/>
              <a:cs typeface="Times New Roman" panose="02020603050405020304" pitchFamily="18" charset="0"/>
            </a:endParaRPr>
          </a:p>
          <a:p>
            <a:pPr marL="0" indent="0" algn="just">
              <a:buNone/>
            </a:pPr>
            <a:endParaRPr lang="en-US" sz="2400" dirty="0"/>
          </a:p>
          <a:p>
            <a:pPr algn="just">
              <a:buClr>
                <a:srgbClr val="BA2721"/>
              </a:buClr>
            </a:pPr>
            <a:endParaRPr lang="en-US" sz="2400" dirty="0">
              <a:latin typeface="Arial" panose="020B0604020202020204" pitchFamily="34" charset="0"/>
              <a:cs typeface="Arial" panose="020B0604020202020204" pitchFamily="34" charset="0"/>
            </a:endParaRPr>
          </a:p>
          <a:p>
            <a:pPr>
              <a:buClr>
                <a:srgbClr val="BA2721"/>
              </a:buClr>
            </a:pPr>
            <a:endParaRPr lang="en-US" sz="2400" dirty="0">
              <a:latin typeface="Arial" panose="020B0604020202020204" pitchFamily="34" charset="0"/>
              <a:cs typeface="Arial" panose="020B0604020202020204" pitchFamily="34" charset="0"/>
            </a:endParaRPr>
          </a:p>
          <a:p>
            <a:pPr>
              <a:buClr>
                <a:srgbClr val="BA2721"/>
              </a:buClr>
            </a:pPr>
            <a:endParaRPr lang="en-US" sz="2400" dirty="0">
              <a:latin typeface="Arial" panose="020B0604020202020204" pitchFamily="34" charset="0"/>
              <a:cs typeface="Arial" panose="020B0604020202020204" pitchFamily="34" charset="0"/>
            </a:endParaRPr>
          </a:p>
          <a:p>
            <a:pPr>
              <a:buClr>
                <a:srgbClr val="BA2721"/>
              </a:buClr>
            </a:pPr>
            <a:endParaRPr lang="en-US" sz="2400" dirty="0">
              <a:latin typeface="Arial" panose="020B0604020202020204" pitchFamily="34" charset="0"/>
              <a:cs typeface="Arial" panose="020B0604020202020204" pitchFamily="34" charset="0"/>
            </a:endParaRPr>
          </a:p>
          <a:p>
            <a:pPr marL="0" indent="0">
              <a:buClr>
                <a:srgbClr val="BA2721"/>
              </a:buClr>
              <a:buNone/>
            </a:pPr>
            <a:endParaRPr lang="en-US" sz="2400" b="1" dirty="0">
              <a:latin typeface="Arial" panose="020B0604020202020204" pitchFamily="34" charset="0"/>
              <a:cs typeface="Arial" panose="020B0604020202020204" pitchFamily="34" charset="0"/>
            </a:endParaRPr>
          </a:p>
          <a:p>
            <a:pPr marL="0" indent="0">
              <a:buClr>
                <a:srgbClr val="BA2721"/>
              </a:buClr>
              <a:buNone/>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A73A17C-6FE8-4B9C-99B6-504605C47FC4}"/>
              </a:ext>
            </a:extLst>
          </p:cNvPr>
          <p:cNvSpPr>
            <a:spLocks noGrp="1"/>
          </p:cNvSpPr>
          <p:nvPr>
            <p:ph type="sldNum" sz="quarter" idx="12"/>
          </p:nvPr>
        </p:nvSpPr>
        <p:spPr/>
        <p:txBody>
          <a:bodyPr/>
          <a:lstStyle/>
          <a:p>
            <a:fld id="{E769F722-F8C8-475B-8DD2-0677A7CD1F25}" type="slidenum">
              <a:rPr lang="en-US" smtClean="0"/>
              <a:t>10</a:t>
            </a:fld>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sp>
        <p:nvSpPr>
          <p:cNvPr id="6" name="Title 1"/>
          <p:cNvSpPr txBox="1">
            <a:spLocks/>
          </p:cNvSpPr>
          <p:nvPr/>
        </p:nvSpPr>
        <p:spPr>
          <a:xfrm>
            <a:off x="2248310" y="225911"/>
            <a:ext cx="4699627" cy="4650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latin typeface="+mn-lt"/>
              </a:rPr>
              <a:t>Summary of Main Findings </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8310" y="798988"/>
            <a:ext cx="4699627" cy="128005"/>
          </a:xfrm>
          <a:prstGeom prst="rect">
            <a:avLst/>
          </a:prstGeom>
        </p:spPr>
      </p:pic>
      <p:graphicFrame>
        <p:nvGraphicFramePr>
          <p:cNvPr id="9" name="Chart 8">
            <a:extLst>
              <a:ext uri="{FF2B5EF4-FFF2-40B4-BE49-F238E27FC236}">
                <a16:creationId xmlns:a16="http://schemas.microsoft.com/office/drawing/2014/main" id="{F3CF1A15-2765-44B5-BE07-3A201A36411B}"/>
              </a:ext>
            </a:extLst>
          </p:cNvPr>
          <p:cNvGraphicFramePr/>
          <p:nvPr>
            <p:extLst>
              <p:ext uri="{D42A27DB-BD31-4B8C-83A1-F6EECF244321}">
                <p14:modId xmlns:p14="http://schemas.microsoft.com/office/powerpoint/2010/main" val="1931344863"/>
              </p:ext>
            </p:extLst>
          </p:nvPr>
        </p:nvGraphicFramePr>
        <p:xfrm>
          <a:off x="1061659" y="2937613"/>
          <a:ext cx="6570663" cy="346868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7630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25ECA-8892-4875-94E9-A98423048593}"/>
              </a:ext>
            </a:extLst>
          </p:cNvPr>
          <p:cNvSpPr>
            <a:spLocks noGrp="1"/>
          </p:cNvSpPr>
          <p:nvPr>
            <p:ph idx="1"/>
          </p:nvPr>
        </p:nvSpPr>
        <p:spPr>
          <a:xfrm>
            <a:off x="628650" y="1181101"/>
            <a:ext cx="8166434" cy="5156936"/>
          </a:xfrm>
        </p:spPr>
        <p:txBody>
          <a:bodyPr>
            <a:normAutofit/>
          </a:bodyPr>
          <a:lstStyle/>
          <a:p>
            <a:pPr algn="just"/>
            <a:r>
              <a:rPr lang="en-US" sz="2400" dirty="0"/>
              <a:t>To address the effect of SPSQ regulations and standards that have had on export of wine, we employ theoretically motivated gravity model that incorporates multidimensional </a:t>
            </a:r>
            <a:r>
              <a:rPr lang="en-US" sz="2400" b="1" dirty="0"/>
              <a:t>stringency index</a:t>
            </a:r>
            <a:r>
              <a:rPr lang="en-US" sz="2400" dirty="0"/>
              <a:t>. </a:t>
            </a:r>
          </a:p>
          <a:p>
            <a:pPr marL="0" indent="0" algn="just">
              <a:buClr>
                <a:srgbClr val="C00000"/>
              </a:buClr>
              <a:buNone/>
            </a:pPr>
            <a:r>
              <a:rPr lang="en-US" sz="2000" dirty="0"/>
              <a:t>Disaggregated indices for SPS and quality-related measures</a:t>
            </a:r>
          </a:p>
          <a:p>
            <a:pPr marL="0" indent="0" algn="just">
              <a:buClr>
                <a:srgbClr val="C00000"/>
              </a:buClr>
              <a:buNone/>
            </a:pPr>
            <a:endParaRPr lang="en-US" sz="2400" dirty="0"/>
          </a:p>
          <a:p>
            <a:pPr algn="just">
              <a:buClr>
                <a:srgbClr val="C00000"/>
              </a:buClr>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A73A17C-6FE8-4B9C-99B6-504605C47FC4}"/>
              </a:ext>
            </a:extLst>
          </p:cNvPr>
          <p:cNvSpPr>
            <a:spLocks noGrp="1"/>
          </p:cNvSpPr>
          <p:nvPr>
            <p:ph type="sldNum" sz="quarter" idx="12"/>
          </p:nvPr>
        </p:nvSpPr>
        <p:spPr/>
        <p:txBody>
          <a:bodyPr/>
          <a:lstStyle/>
          <a:p>
            <a:fld id="{E769F722-F8C8-475B-8DD2-0677A7CD1F25}" type="slidenum">
              <a:rPr lang="en-US" smtClean="0">
                <a:solidFill>
                  <a:prstClr val="black">
                    <a:tint val="75000"/>
                  </a:prstClr>
                </a:solidFill>
              </a:rPr>
              <a:pPr/>
              <a:t>11</a:t>
            </a:fld>
            <a:endParaRPr lang="en-US">
              <a:solidFill>
                <a:prstClr val="black">
                  <a:tint val="75000"/>
                </a:prst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sp>
        <p:nvSpPr>
          <p:cNvPr id="6" name="Title 1"/>
          <p:cNvSpPr txBox="1">
            <a:spLocks/>
          </p:cNvSpPr>
          <p:nvPr/>
        </p:nvSpPr>
        <p:spPr>
          <a:xfrm>
            <a:off x="2248310" y="225911"/>
            <a:ext cx="4699627" cy="4650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prstClr val="black"/>
                </a:solidFill>
                <a:latin typeface="+mn-lt"/>
              </a:rPr>
              <a:t>Wine: Stringency Index</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8310" y="798988"/>
            <a:ext cx="4699627" cy="128005"/>
          </a:xfrm>
          <a:prstGeom prst="rect">
            <a:avLst/>
          </a:prstGeom>
        </p:spPr>
      </p:pic>
      <p:graphicFrame>
        <p:nvGraphicFramePr>
          <p:cNvPr id="11" name="Table 10"/>
          <p:cNvGraphicFramePr>
            <a:graphicFrameLocks noGrp="1"/>
          </p:cNvGraphicFramePr>
          <p:nvPr/>
        </p:nvGraphicFramePr>
        <p:xfrm>
          <a:off x="628650" y="3270784"/>
          <a:ext cx="7743825" cy="2764501"/>
        </p:xfrm>
        <a:graphic>
          <a:graphicData uri="http://schemas.openxmlformats.org/drawingml/2006/table">
            <a:tbl>
              <a:tblPr firstRow="1" firstCol="1" bandRow="1">
                <a:tableStyleId>{69CF1AB2-1976-4502-BF36-3FF5EA218861}</a:tableStyleId>
              </a:tblPr>
              <a:tblGrid>
                <a:gridCol w="945255">
                  <a:extLst>
                    <a:ext uri="{9D8B030D-6E8A-4147-A177-3AD203B41FA5}">
                      <a16:colId xmlns:a16="http://schemas.microsoft.com/office/drawing/2014/main" val="20000"/>
                    </a:ext>
                  </a:extLst>
                </a:gridCol>
                <a:gridCol w="1739304">
                  <a:extLst>
                    <a:ext uri="{9D8B030D-6E8A-4147-A177-3AD203B41FA5}">
                      <a16:colId xmlns:a16="http://schemas.microsoft.com/office/drawing/2014/main" val="20001"/>
                    </a:ext>
                  </a:extLst>
                </a:gridCol>
                <a:gridCol w="1686422">
                  <a:extLst>
                    <a:ext uri="{9D8B030D-6E8A-4147-A177-3AD203B41FA5}">
                      <a16:colId xmlns:a16="http://schemas.microsoft.com/office/drawing/2014/main" val="20002"/>
                    </a:ext>
                  </a:extLst>
                </a:gridCol>
                <a:gridCol w="1686422">
                  <a:extLst>
                    <a:ext uri="{9D8B030D-6E8A-4147-A177-3AD203B41FA5}">
                      <a16:colId xmlns:a16="http://schemas.microsoft.com/office/drawing/2014/main" val="20003"/>
                    </a:ext>
                  </a:extLst>
                </a:gridCol>
                <a:gridCol w="1686422">
                  <a:extLst>
                    <a:ext uri="{9D8B030D-6E8A-4147-A177-3AD203B41FA5}">
                      <a16:colId xmlns:a16="http://schemas.microsoft.com/office/drawing/2014/main" val="20004"/>
                    </a:ext>
                  </a:extLst>
                </a:gridCol>
              </a:tblGrid>
              <a:tr h="749882">
                <a:tc>
                  <a:txBody>
                    <a:bodyPr/>
                    <a:lstStyle/>
                    <a:p>
                      <a:pPr marL="0" marR="0">
                        <a:lnSpc>
                          <a:spcPct val="107000"/>
                        </a:lnSpc>
                        <a:spcBef>
                          <a:spcPts val="0"/>
                        </a:spcBef>
                        <a:spcAft>
                          <a:spcPts val="800"/>
                        </a:spcAft>
                      </a:pPr>
                      <a:r>
                        <a:rPr lang="en-US" sz="1600" dirty="0">
                          <a:effectLst/>
                        </a:rPr>
                        <a:t>Year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dirty="0">
                          <a:effectLst/>
                        </a:rPr>
                        <a:t>Quality Standards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dirty="0">
                          <a:effectLst/>
                        </a:rPr>
                        <a:t>Phytosanitary</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Labeling, marketing and packing requirements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dirty="0">
                          <a:effectLst/>
                        </a:rPr>
                        <a:t>Border Quarantine Measures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346487">
                <a:tc>
                  <a:txBody>
                    <a:bodyPr/>
                    <a:lstStyle/>
                    <a:p>
                      <a:pPr marL="0" marR="0" algn="just">
                        <a:lnSpc>
                          <a:spcPct val="107000"/>
                        </a:lnSpc>
                        <a:spcBef>
                          <a:spcPts val="0"/>
                        </a:spcBef>
                        <a:spcAft>
                          <a:spcPts val="800"/>
                        </a:spcAft>
                      </a:pPr>
                      <a:r>
                        <a:rPr lang="en-US" sz="1600">
                          <a:effectLst/>
                        </a:rPr>
                        <a:t>2018</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7.00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dirty="0">
                          <a:effectLst/>
                        </a:rPr>
                        <a:t>6.33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6.67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6.33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346487">
                <a:tc>
                  <a:txBody>
                    <a:bodyPr/>
                    <a:lstStyle/>
                    <a:p>
                      <a:pPr marL="0" marR="0" algn="just">
                        <a:lnSpc>
                          <a:spcPct val="107000"/>
                        </a:lnSpc>
                        <a:spcBef>
                          <a:spcPts val="0"/>
                        </a:spcBef>
                        <a:spcAft>
                          <a:spcPts val="800"/>
                        </a:spcAft>
                      </a:pPr>
                      <a:r>
                        <a:rPr lang="en-US" sz="1600">
                          <a:effectLst/>
                        </a:rPr>
                        <a:t>2017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7.00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dirty="0">
                          <a:effectLst/>
                        </a:rPr>
                        <a:t>6.33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6.67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6.33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346487">
                <a:tc>
                  <a:txBody>
                    <a:bodyPr/>
                    <a:lstStyle/>
                    <a:p>
                      <a:pPr marL="0" marR="0" algn="just">
                        <a:lnSpc>
                          <a:spcPct val="107000"/>
                        </a:lnSpc>
                        <a:spcBef>
                          <a:spcPts val="0"/>
                        </a:spcBef>
                        <a:spcAft>
                          <a:spcPts val="800"/>
                        </a:spcAft>
                      </a:pPr>
                      <a:r>
                        <a:rPr lang="en-US" sz="1600">
                          <a:effectLst/>
                        </a:rPr>
                        <a:t>2016</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6.33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6.33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6.33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6.33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346487">
                <a:tc>
                  <a:txBody>
                    <a:bodyPr/>
                    <a:lstStyle/>
                    <a:p>
                      <a:pPr marL="0" marR="0" algn="just">
                        <a:lnSpc>
                          <a:spcPct val="107000"/>
                        </a:lnSpc>
                        <a:spcBef>
                          <a:spcPts val="0"/>
                        </a:spcBef>
                        <a:spcAft>
                          <a:spcPts val="800"/>
                        </a:spcAft>
                      </a:pPr>
                      <a:r>
                        <a:rPr lang="en-US" sz="1600">
                          <a:effectLst/>
                        </a:rPr>
                        <a:t>2015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6.33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6.33</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6.00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6.00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346487">
                <a:tc>
                  <a:txBody>
                    <a:bodyPr/>
                    <a:lstStyle/>
                    <a:p>
                      <a:pPr marL="0" marR="0" algn="just">
                        <a:lnSpc>
                          <a:spcPct val="107000"/>
                        </a:lnSpc>
                        <a:spcBef>
                          <a:spcPts val="0"/>
                        </a:spcBef>
                        <a:spcAft>
                          <a:spcPts val="800"/>
                        </a:spcAft>
                      </a:pPr>
                      <a:r>
                        <a:rPr lang="en-US" sz="1600" dirty="0">
                          <a:effectLst/>
                        </a:rPr>
                        <a:t>2014</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5.67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6.00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a:effectLst/>
                        </a:rPr>
                        <a:t>5.67</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600" dirty="0">
                          <a:effectLst/>
                        </a:rPr>
                        <a:t>6.00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bl>
          </a:graphicData>
        </a:graphic>
      </p:graphicFrame>
      <p:sp>
        <p:nvSpPr>
          <p:cNvPr id="12" name="Rectangle 1"/>
          <p:cNvSpPr>
            <a:spLocks noChangeArrowheads="1"/>
          </p:cNvSpPr>
          <p:nvPr/>
        </p:nvSpPr>
        <p:spPr bwMode="auto">
          <a:xfrm>
            <a:off x="1044575" y="38131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sz="1800" b="0" i="0" u="none" strike="noStrike" cap="none" normalizeH="0" baseline="0">
                <a:ln>
                  <a:noFill/>
                </a:ln>
                <a:solidFill>
                  <a:schemeClr val="tx1"/>
                </a:solidFill>
                <a:effectLst/>
                <a:latin typeface="Arial" panose="020B0604020202020204" pitchFamily="34" charset="0"/>
              </a:rPr>
            </a:br>
            <a:endParaRPr kumimoji="0" 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549617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25ECA-8892-4875-94E9-A98423048593}"/>
              </a:ext>
            </a:extLst>
          </p:cNvPr>
          <p:cNvSpPr>
            <a:spLocks noGrp="1"/>
          </p:cNvSpPr>
          <p:nvPr>
            <p:ph idx="1"/>
          </p:nvPr>
        </p:nvSpPr>
        <p:spPr>
          <a:xfrm>
            <a:off x="628650" y="1371037"/>
            <a:ext cx="8166434" cy="4966999"/>
          </a:xfrm>
        </p:spPr>
        <p:txBody>
          <a:bodyPr>
            <a:normAutofit/>
          </a:bodyPr>
          <a:lstStyle/>
          <a:p>
            <a:pPr algn="just">
              <a:lnSpc>
                <a:spcPct val="100000"/>
              </a:lnSpc>
              <a:buClr>
                <a:schemeClr val="tx1"/>
              </a:buClr>
            </a:pPr>
            <a:r>
              <a:rPr lang="en-US" sz="2400" dirty="0">
                <a:ea typeface="Calibri" panose="020F0502020204030204" pitchFamily="34" charset="0"/>
                <a:cs typeface="Times New Roman" panose="02020603050405020304" pitchFamily="18" charset="0"/>
              </a:rPr>
              <a:t>The </a:t>
            </a:r>
            <a:r>
              <a:rPr lang="en-US" sz="2400" b="1" dirty="0">
                <a:ea typeface="Calibri" panose="020F0502020204030204" pitchFamily="34" charset="0"/>
                <a:cs typeface="Times New Roman" panose="02020603050405020304" pitchFamily="18" charset="0"/>
              </a:rPr>
              <a:t>perceived stringency </a:t>
            </a:r>
            <a:r>
              <a:rPr lang="en-US" sz="2400" dirty="0">
                <a:ea typeface="Calibri" panose="020F0502020204030204" pitchFamily="34" charset="0"/>
                <a:cs typeface="Times New Roman" panose="02020603050405020304" pitchFamily="18" charset="0"/>
              </a:rPr>
              <a:t>has </a:t>
            </a:r>
            <a:r>
              <a:rPr lang="en-US" sz="2400" b="1" dirty="0">
                <a:ea typeface="Calibri" panose="020F0502020204030204" pitchFamily="34" charset="0"/>
                <a:cs typeface="Times New Roman" panose="02020603050405020304" pitchFamily="18" charset="0"/>
              </a:rPr>
              <a:t>either increased, or remained the same for all four SPSQ-related regulations </a:t>
            </a:r>
            <a:r>
              <a:rPr lang="en-US" sz="2400" dirty="0">
                <a:ea typeface="Calibri" panose="020F0502020204030204" pitchFamily="34" charset="0"/>
                <a:cs typeface="Times New Roman" panose="02020603050405020304" pitchFamily="18" charset="0"/>
              </a:rPr>
              <a:t>in wine trade, which in turn might be the effects of newly introduced, or more restrictive regulations tied with the DCFTA and Georgia’s commitment to comply with them. </a:t>
            </a:r>
          </a:p>
          <a:p>
            <a:pPr marR="0" algn="just">
              <a:lnSpc>
                <a:spcPct val="100000"/>
              </a:lnSpc>
              <a:spcAft>
                <a:spcPts val="800"/>
              </a:spcAft>
              <a:buClr>
                <a:schemeClr val="tx1"/>
              </a:buClr>
            </a:pPr>
            <a:r>
              <a:rPr lang="en-US" sz="2400" dirty="0">
                <a:ea typeface="Calibri" panose="020F0502020204030204" pitchFamily="34" charset="0"/>
                <a:cs typeface="Times New Roman" panose="02020603050405020304" pitchFamily="18" charset="0"/>
              </a:rPr>
              <a:t>All four types of regulations </a:t>
            </a:r>
            <a:r>
              <a:rPr lang="en-US" sz="2400" b="1" dirty="0">
                <a:ea typeface="Calibri" panose="020F0502020204030204" pitchFamily="34" charset="0"/>
                <a:cs typeface="Times New Roman" panose="02020603050405020304" pitchFamily="18" charset="0"/>
              </a:rPr>
              <a:t>quite restrictive </a:t>
            </a:r>
            <a:r>
              <a:rPr lang="en-US" sz="2400" dirty="0">
                <a:ea typeface="Calibri" panose="020F0502020204030204" pitchFamily="34" charset="0"/>
                <a:cs typeface="Times New Roman" panose="02020603050405020304" pitchFamily="18" charset="0"/>
              </a:rPr>
              <a:t>(average perceived stringency equaled to </a:t>
            </a:r>
            <a:r>
              <a:rPr lang="en-US" sz="2400" b="1" dirty="0">
                <a:ea typeface="Calibri" panose="020F0502020204030204" pitchFamily="34" charset="0"/>
                <a:cs typeface="Times New Roman" panose="02020603050405020304" pitchFamily="18" charset="0"/>
              </a:rPr>
              <a:t>5.83</a:t>
            </a:r>
            <a:r>
              <a:rPr lang="en-US" sz="2400" dirty="0">
                <a:ea typeface="Calibri" panose="020F0502020204030204" pitchFamily="34" charset="0"/>
                <a:cs typeface="Times New Roman" panose="02020603050405020304" pitchFamily="18" charset="0"/>
              </a:rPr>
              <a:t> in 2014, and </a:t>
            </a:r>
            <a:r>
              <a:rPr lang="en-US" sz="2400" b="1" dirty="0">
                <a:ea typeface="Calibri" panose="020F0502020204030204" pitchFamily="34" charset="0"/>
                <a:cs typeface="Times New Roman" panose="02020603050405020304" pitchFamily="18" charset="0"/>
              </a:rPr>
              <a:t>6.58</a:t>
            </a:r>
            <a:r>
              <a:rPr lang="en-US" sz="2400" dirty="0">
                <a:ea typeface="Calibri" panose="020F0502020204030204" pitchFamily="34" charset="0"/>
                <a:cs typeface="Times New Roman" panose="02020603050405020304" pitchFamily="18" charset="0"/>
              </a:rPr>
              <a:t> in 2018), the Border Quarantine Measure requirements seem to be dealt with the most ease, while Quality Standards are the most problematic to deal with.</a:t>
            </a:r>
          </a:p>
          <a:p>
            <a:pPr algn="just">
              <a:buClr>
                <a:srgbClr val="C00000"/>
              </a:buClr>
            </a:pPr>
            <a:endParaRPr lang="en-US" sz="2400" dirty="0">
              <a:cs typeface="Arial" panose="020B0604020202020204" pitchFamily="34" charset="0"/>
            </a:endParaRPr>
          </a:p>
        </p:txBody>
      </p:sp>
      <p:sp>
        <p:nvSpPr>
          <p:cNvPr id="4" name="Slide Number Placeholder 3">
            <a:extLst>
              <a:ext uri="{FF2B5EF4-FFF2-40B4-BE49-F238E27FC236}">
                <a16:creationId xmlns:a16="http://schemas.microsoft.com/office/drawing/2014/main" id="{DA73A17C-6FE8-4B9C-99B6-504605C47FC4}"/>
              </a:ext>
            </a:extLst>
          </p:cNvPr>
          <p:cNvSpPr>
            <a:spLocks noGrp="1"/>
          </p:cNvSpPr>
          <p:nvPr>
            <p:ph type="sldNum" sz="quarter" idx="12"/>
          </p:nvPr>
        </p:nvSpPr>
        <p:spPr/>
        <p:txBody>
          <a:bodyPr/>
          <a:lstStyle/>
          <a:p>
            <a:fld id="{E769F722-F8C8-475B-8DD2-0677A7CD1F25}" type="slidenum">
              <a:rPr lang="en-US" smtClean="0">
                <a:solidFill>
                  <a:prstClr val="black">
                    <a:tint val="75000"/>
                  </a:prstClr>
                </a:solidFill>
              </a:rPr>
              <a:pPr/>
              <a:t>12</a:t>
            </a:fld>
            <a:endParaRPr lang="en-US">
              <a:solidFill>
                <a:prstClr val="black">
                  <a:tint val="75000"/>
                </a:prst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sp>
        <p:nvSpPr>
          <p:cNvPr id="6" name="Title 1"/>
          <p:cNvSpPr txBox="1">
            <a:spLocks/>
          </p:cNvSpPr>
          <p:nvPr/>
        </p:nvSpPr>
        <p:spPr>
          <a:xfrm>
            <a:off x="2248310" y="197390"/>
            <a:ext cx="4699627" cy="4650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prstClr val="black"/>
                </a:solidFill>
                <a:latin typeface="+mn-lt"/>
              </a:rPr>
              <a:t>Wine: Stringency Index</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8310" y="798988"/>
            <a:ext cx="4699627" cy="128005"/>
          </a:xfrm>
          <a:prstGeom prst="rect">
            <a:avLst/>
          </a:prstGeom>
        </p:spPr>
      </p:pic>
    </p:spTree>
    <p:extLst>
      <p:ext uri="{BB962C8B-B14F-4D97-AF65-F5344CB8AC3E}">
        <p14:creationId xmlns:p14="http://schemas.microsoft.com/office/powerpoint/2010/main" val="3039122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25ECA-8892-4875-94E9-A98423048593}"/>
              </a:ext>
            </a:extLst>
          </p:cNvPr>
          <p:cNvSpPr>
            <a:spLocks noGrp="1"/>
          </p:cNvSpPr>
          <p:nvPr>
            <p:ph idx="1"/>
          </p:nvPr>
        </p:nvSpPr>
        <p:spPr>
          <a:xfrm>
            <a:off x="713064" y="1511015"/>
            <a:ext cx="8082020" cy="4827021"/>
          </a:xfrm>
        </p:spPr>
        <p:txBody>
          <a:bodyPr>
            <a:normAutofit/>
          </a:bodyPr>
          <a:lstStyle/>
          <a:p>
            <a:pPr algn="just">
              <a:buClr>
                <a:schemeClr val="tx1"/>
              </a:buClr>
            </a:pPr>
            <a:r>
              <a:rPr lang="en-US" sz="2400" dirty="0"/>
              <a:t>Estimated results of gravity model</a:t>
            </a:r>
          </a:p>
          <a:p>
            <a:pPr algn="just">
              <a:buClr>
                <a:srgbClr val="C00000"/>
              </a:buClr>
            </a:pPr>
            <a:endParaRPr lang="en-US" sz="2400" dirty="0"/>
          </a:p>
          <a:p>
            <a:pPr marL="0" indent="0" algn="just">
              <a:buClr>
                <a:srgbClr val="C00000"/>
              </a:buClr>
              <a:buNone/>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p:txBody>
      </p:sp>
      <p:sp>
        <p:nvSpPr>
          <p:cNvPr id="4" name="Slide Number Placeholder 3">
            <a:extLst>
              <a:ext uri="{FF2B5EF4-FFF2-40B4-BE49-F238E27FC236}">
                <a16:creationId xmlns:a16="http://schemas.microsoft.com/office/drawing/2014/main" id="{DA73A17C-6FE8-4B9C-99B6-504605C47FC4}"/>
              </a:ext>
            </a:extLst>
          </p:cNvPr>
          <p:cNvSpPr>
            <a:spLocks noGrp="1"/>
          </p:cNvSpPr>
          <p:nvPr>
            <p:ph type="sldNum" sz="quarter" idx="12"/>
          </p:nvPr>
        </p:nvSpPr>
        <p:spPr/>
        <p:txBody>
          <a:bodyPr/>
          <a:lstStyle/>
          <a:p>
            <a:fld id="{E769F722-F8C8-475B-8DD2-0677A7CD1F25}" type="slidenum">
              <a:rPr lang="en-US" smtClean="0">
                <a:solidFill>
                  <a:prstClr val="black">
                    <a:tint val="75000"/>
                  </a:prstClr>
                </a:solidFill>
              </a:rPr>
              <a:pPr/>
              <a:t>13</a:t>
            </a:fld>
            <a:endParaRPr lang="en-US">
              <a:solidFill>
                <a:prstClr val="black">
                  <a:tint val="75000"/>
                </a:prst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sp>
        <p:nvSpPr>
          <p:cNvPr id="6" name="Title 1"/>
          <p:cNvSpPr txBox="1">
            <a:spLocks/>
          </p:cNvSpPr>
          <p:nvPr/>
        </p:nvSpPr>
        <p:spPr>
          <a:xfrm>
            <a:off x="2222186" y="373450"/>
            <a:ext cx="4699627" cy="4650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latin typeface="+mn-lt"/>
              </a:rPr>
              <a:t>Wine: Gravity Model</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8310" y="994497"/>
            <a:ext cx="4699627" cy="128005"/>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1100101221"/>
              </p:ext>
            </p:extLst>
          </p:nvPr>
        </p:nvGraphicFramePr>
        <p:xfrm>
          <a:off x="942975" y="2424418"/>
          <a:ext cx="7026566" cy="2922567"/>
        </p:xfrm>
        <a:graphic>
          <a:graphicData uri="http://schemas.openxmlformats.org/drawingml/2006/table">
            <a:tbl>
              <a:tblPr firstRow="1" firstCol="1" bandRow="1">
                <a:tableStyleId>{69CF1AB2-1976-4502-BF36-3FF5EA218861}</a:tableStyleId>
              </a:tblPr>
              <a:tblGrid>
                <a:gridCol w="1756265">
                  <a:extLst>
                    <a:ext uri="{9D8B030D-6E8A-4147-A177-3AD203B41FA5}">
                      <a16:colId xmlns:a16="http://schemas.microsoft.com/office/drawing/2014/main" val="20000"/>
                    </a:ext>
                  </a:extLst>
                </a:gridCol>
                <a:gridCol w="1756265">
                  <a:extLst>
                    <a:ext uri="{9D8B030D-6E8A-4147-A177-3AD203B41FA5}">
                      <a16:colId xmlns:a16="http://schemas.microsoft.com/office/drawing/2014/main" val="20001"/>
                    </a:ext>
                  </a:extLst>
                </a:gridCol>
                <a:gridCol w="1757018">
                  <a:extLst>
                    <a:ext uri="{9D8B030D-6E8A-4147-A177-3AD203B41FA5}">
                      <a16:colId xmlns:a16="http://schemas.microsoft.com/office/drawing/2014/main" val="20002"/>
                    </a:ext>
                  </a:extLst>
                </a:gridCol>
                <a:gridCol w="1757018">
                  <a:extLst>
                    <a:ext uri="{9D8B030D-6E8A-4147-A177-3AD203B41FA5}">
                      <a16:colId xmlns:a16="http://schemas.microsoft.com/office/drawing/2014/main" val="20003"/>
                    </a:ext>
                  </a:extLst>
                </a:gridCol>
              </a:tblGrid>
              <a:tr h="408592">
                <a:tc>
                  <a:txBody>
                    <a:bodyPr/>
                    <a:lstStyle/>
                    <a:p>
                      <a:pPr marL="0" marR="0" algn="just">
                        <a:lnSpc>
                          <a:spcPct val="107000"/>
                        </a:lnSpc>
                        <a:spcBef>
                          <a:spcPts val="0"/>
                        </a:spcBef>
                        <a:spcAft>
                          <a:spcPts val="800"/>
                        </a:spcAft>
                      </a:pPr>
                      <a:r>
                        <a:rPr lang="en-US" sz="1800" dirty="0">
                          <a:effectLst/>
                        </a:rPr>
                        <a:t>Variable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dirty="0">
                          <a:effectLst/>
                        </a:rPr>
                        <a:t>Estimated Coefficient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dirty="0">
                          <a:effectLst/>
                        </a:rPr>
                        <a:t>Robust Standard Error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dirty="0">
                          <a:effectLst/>
                        </a:rPr>
                        <a:t>P-Value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69718">
                <a:tc>
                  <a:txBody>
                    <a:bodyPr/>
                    <a:lstStyle/>
                    <a:p>
                      <a:pPr marL="0" marR="0" algn="just">
                        <a:lnSpc>
                          <a:spcPct val="107000"/>
                        </a:lnSpc>
                        <a:spcBef>
                          <a:spcPts val="0"/>
                        </a:spcBef>
                        <a:spcAft>
                          <a:spcPts val="800"/>
                        </a:spcAft>
                      </a:pPr>
                      <a:r>
                        <a:rPr lang="en-US" sz="1800" dirty="0" err="1">
                          <a:effectLst/>
                        </a:rPr>
                        <a:t>lnDIST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dirty="0">
                          <a:effectLst/>
                        </a:rPr>
                        <a:t>-2.80***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a:effectLst/>
                        </a:rPr>
                        <a:t>0.20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a:effectLst/>
                        </a:rPr>
                        <a:t>0.000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69718">
                <a:tc>
                  <a:txBody>
                    <a:bodyPr/>
                    <a:lstStyle/>
                    <a:p>
                      <a:pPr marL="0" marR="0" algn="just">
                        <a:lnSpc>
                          <a:spcPct val="107000"/>
                        </a:lnSpc>
                        <a:spcBef>
                          <a:spcPts val="0"/>
                        </a:spcBef>
                        <a:spcAft>
                          <a:spcPts val="800"/>
                        </a:spcAft>
                      </a:pPr>
                      <a:r>
                        <a:rPr lang="en-US" sz="1800" dirty="0">
                          <a:effectLst/>
                        </a:rPr>
                        <a:t>SINDEX</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dirty="0">
                          <a:effectLst/>
                        </a:rPr>
                        <a:t>-3.66</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a:effectLst/>
                        </a:rPr>
                        <a:t>3.06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a:effectLst/>
                        </a:rPr>
                        <a:t>0.231</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69718">
                <a:tc>
                  <a:txBody>
                    <a:bodyPr/>
                    <a:lstStyle/>
                    <a:p>
                      <a:pPr marL="0" marR="0" algn="just">
                        <a:lnSpc>
                          <a:spcPct val="107000"/>
                        </a:lnSpc>
                        <a:spcBef>
                          <a:spcPts val="0"/>
                        </a:spcBef>
                        <a:spcAft>
                          <a:spcPts val="800"/>
                        </a:spcAft>
                      </a:pPr>
                      <a:r>
                        <a:rPr lang="en-US" sz="1800">
                          <a:effectLst/>
                        </a:rPr>
                        <a:t>DEV</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dirty="0">
                          <a:effectLst/>
                        </a:rPr>
                        <a:t>-1.94***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dirty="0">
                          <a:effectLst/>
                        </a:rPr>
                        <a:t>0.48</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a:effectLst/>
                        </a:rPr>
                        <a:t>0.000</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69718">
                <a:tc>
                  <a:txBody>
                    <a:bodyPr/>
                    <a:lstStyle/>
                    <a:p>
                      <a:pPr marL="0" marR="0" algn="just">
                        <a:lnSpc>
                          <a:spcPct val="107000"/>
                        </a:lnSpc>
                        <a:spcBef>
                          <a:spcPts val="0"/>
                        </a:spcBef>
                        <a:spcAft>
                          <a:spcPts val="800"/>
                        </a:spcAft>
                      </a:pPr>
                      <a:r>
                        <a:rPr lang="en-US" sz="1800">
                          <a:effectLst/>
                        </a:rPr>
                        <a:t>TREND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a:effectLst/>
                        </a:rPr>
                        <a:t>0.56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dirty="0">
                          <a:effectLst/>
                        </a:rPr>
                        <a:t>0.74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a:effectLst/>
                        </a:rPr>
                        <a:t>0.446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4"/>
                  </a:ext>
                </a:extLst>
              </a:tr>
              <a:tr h="469718">
                <a:tc>
                  <a:txBody>
                    <a:bodyPr/>
                    <a:lstStyle/>
                    <a:p>
                      <a:pPr marL="0" marR="0" algn="just">
                        <a:lnSpc>
                          <a:spcPct val="107000"/>
                        </a:lnSpc>
                        <a:spcBef>
                          <a:spcPts val="0"/>
                        </a:spcBef>
                        <a:spcAft>
                          <a:spcPts val="800"/>
                        </a:spcAft>
                      </a:pPr>
                      <a:r>
                        <a:rPr lang="en-US" sz="1800" dirty="0">
                          <a:effectLst/>
                        </a:rPr>
                        <a:t>Constant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a:effectLst/>
                        </a:rPr>
                        <a:t>-1090.65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dirty="0">
                          <a:effectLst/>
                        </a:rPr>
                        <a:t>1467.32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800" dirty="0">
                          <a:effectLst/>
                        </a:rPr>
                        <a:t>0.457</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53295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25ECA-8892-4875-94E9-A98423048593}"/>
              </a:ext>
            </a:extLst>
          </p:cNvPr>
          <p:cNvSpPr>
            <a:spLocks noGrp="1"/>
          </p:cNvSpPr>
          <p:nvPr>
            <p:ph idx="1"/>
          </p:nvPr>
        </p:nvSpPr>
        <p:spPr>
          <a:xfrm>
            <a:off x="619125" y="1114425"/>
            <a:ext cx="8175959" cy="5223611"/>
          </a:xfrm>
        </p:spPr>
        <p:txBody>
          <a:bodyPr>
            <a:normAutofit/>
          </a:bodyPr>
          <a:lstStyle/>
          <a:p>
            <a:pPr algn="just"/>
            <a:r>
              <a:rPr lang="en-US" sz="2400" dirty="0"/>
              <a:t>The standard gravity model variable </a:t>
            </a:r>
            <a:r>
              <a:rPr lang="en-US" sz="2400" b="1" dirty="0"/>
              <a:t>distance</a:t>
            </a:r>
            <a:r>
              <a:rPr lang="en-US" sz="2400" dirty="0"/>
              <a:t> is significant. The further the trading partner from Georgia, fewer wine is exported there from Georgia, and the effect is statistically significant at any conventional levels for significance.</a:t>
            </a:r>
          </a:p>
          <a:p>
            <a:pPr lvl="0" algn="just"/>
            <a:r>
              <a:rPr lang="en-US" sz="2400" dirty="0"/>
              <a:t>Despite the effect of stringency of SPSQ standards/regulations is not significant, however the sign is as expected. </a:t>
            </a:r>
            <a:r>
              <a:rPr lang="en-US" sz="2400" b="1" dirty="0"/>
              <a:t>Stringency</a:t>
            </a:r>
            <a:r>
              <a:rPr lang="en-US" sz="2400" dirty="0"/>
              <a:t> has a sizable </a:t>
            </a:r>
            <a:r>
              <a:rPr lang="en-US" sz="2400" b="1" dirty="0"/>
              <a:t>negative</a:t>
            </a:r>
            <a:r>
              <a:rPr lang="en-US" sz="2400" dirty="0"/>
              <a:t> effect on wine trade. </a:t>
            </a:r>
          </a:p>
          <a:p>
            <a:pPr lvl="0" algn="just"/>
            <a:r>
              <a:rPr lang="en-US" sz="2400" dirty="0"/>
              <a:t>Georgia’s wine </a:t>
            </a:r>
            <a:r>
              <a:rPr lang="en-US" sz="2400" b="1" dirty="0"/>
              <a:t>exports</a:t>
            </a:r>
            <a:r>
              <a:rPr lang="en-US" sz="2400" dirty="0"/>
              <a:t> are </a:t>
            </a:r>
            <a:r>
              <a:rPr lang="en-US" sz="2400" b="1" dirty="0"/>
              <a:t>lower in high-income countries</a:t>
            </a:r>
            <a:r>
              <a:rPr lang="en-US" sz="2400" dirty="0"/>
              <a:t>, indicating that the county, at the moment, sells relatively cheap wine, and targets low-income consumers. The effects are statistically significant even at 1% level of significance, indicated the strong need for promotion on rich markets;</a:t>
            </a:r>
          </a:p>
          <a:p>
            <a:pPr algn="just"/>
            <a:r>
              <a:rPr lang="en-US" sz="2400" dirty="0"/>
              <a:t>The </a:t>
            </a:r>
            <a:r>
              <a:rPr lang="en-US" sz="2400" b="1" dirty="0"/>
              <a:t>trend</a:t>
            </a:r>
            <a:r>
              <a:rPr lang="en-US" sz="2400" dirty="0"/>
              <a:t>, although not statistically significant, shows that Georgian wine exports are increasing year by year.</a:t>
            </a:r>
          </a:p>
          <a:p>
            <a:pPr lvl="0" algn="just">
              <a:buClr>
                <a:srgbClr val="C00000"/>
              </a:buClr>
            </a:pPr>
            <a:endParaRPr lang="en-US" sz="2400" dirty="0"/>
          </a:p>
          <a:p>
            <a:pPr algn="just">
              <a:buClr>
                <a:srgbClr val="C00000"/>
              </a:buClr>
            </a:pPr>
            <a:endParaRPr lang="en-US" sz="2400" dirty="0">
              <a:cs typeface="Arial" panose="020B0604020202020204" pitchFamily="34" charset="0"/>
            </a:endParaRPr>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p:txBody>
      </p:sp>
      <p:sp>
        <p:nvSpPr>
          <p:cNvPr id="4" name="Slide Number Placeholder 3">
            <a:extLst>
              <a:ext uri="{FF2B5EF4-FFF2-40B4-BE49-F238E27FC236}">
                <a16:creationId xmlns:a16="http://schemas.microsoft.com/office/drawing/2014/main" id="{DA73A17C-6FE8-4B9C-99B6-504605C47FC4}"/>
              </a:ext>
            </a:extLst>
          </p:cNvPr>
          <p:cNvSpPr>
            <a:spLocks noGrp="1"/>
          </p:cNvSpPr>
          <p:nvPr>
            <p:ph type="sldNum" sz="quarter" idx="12"/>
          </p:nvPr>
        </p:nvSpPr>
        <p:spPr/>
        <p:txBody>
          <a:bodyPr/>
          <a:lstStyle/>
          <a:p>
            <a:fld id="{E769F722-F8C8-475B-8DD2-0677A7CD1F25}" type="slidenum">
              <a:rPr lang="en-US" smtClean="0">
                <a:solidFill>
                  <a:prstClr val="black">
                    <a:tint val="75000"/>
                  </a:prstClr>
                </a:solidFill>
              </a:rPr>
              <a:pPr/>
              <a:t>14</a:t>
            </a:fld>
            <a:endParaRPr lang="en-US">
              <a:solidFill>
                <a:prstClr val="black">
                  <a:tint val="75000"/>
                </a:prst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sp>
        <p:nvSpPr>
          <p:cNvPr id="6" name="Title 1"/>
          <p:cNvSpPr txBox="1">
            <a:spLocks/>
          </p:cNvSpPr>
          <p:nvPr/>
        </p:nvSpPr>
        <p:spPr>
          <a:xfrm>
            <a:off x="2248310" y="225911"/>
            <a:ext cx="4699627" cy="4650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prstClr val="black"/>
                </a:solidFill>
                <a:latin typeface="+mn-lt"/>
              </a:rPr>
              <a:t>Wine: Gravity Model</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8310" y="798988"/>
            <a:ext cx="4699627" cy="128005"/>
          </a:xfrm>
          <a:prstGeom prst="rect">
            <a:avLst/>
          </a:prstGeom>
        </p:spPr>
      </p:pic>
    </p:spTree>
    <p:extLst>
      <p:ext uri="{BB962C8B-B14F-4D97-AF65-F5344CB8AC3E}">
        <p14:creationId xmlns:p14="http://schemas.microsoft.com/office/powerpoint/2010/main" val="173695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25ECA-8892-4875-94E9-A98423048593}"/>
              </a:ext>
            </a:extLst>
          </p:cNvPr>
          <p:cNvSpPr>
            <a:spLocks noGrp="1"/>
          </p:cNvSpPr>
          <p:nvPr>
            <p:ph idx="1"/>
          </p:nvPr>
        </p:nvSpPr>
        <p:spPr>
          <a:xfrm>
            <a:off x="658584" y="1300958"/>
            <a:ext cx="7755574" cy="4918811"/>
          </a:xfrm>
        </p:spPr>
        <p:txBody>
          <a:bodyPr>
            <a:normAutofit/>
          </a:bodyPr>
          <a:lstStyle/>
          <a:p>
            <a:pPr algn="just"/>
            <a:r>
              <a:rPr lang="en-US" sz="2300" dirty="0"/>
              <a:t> Study revealed that the Georgia’s major trade partners by the volume of exports and imports within CAREC countries are: </a:t>
            </a:r>
            <a:r>
              <a:rPr lang="en-US" sz="2300" b="1" dirty="0"/>
              <a:t>Azerbaijan</a:t>
            </a:r>
            <a:r>
              <a:rPr lang="en-US" sz="2300" dirty="0"/>
              <a:t>, </a:t>
            </a:r>
            <a:r>
              <a:rPr lang="en-US" sz="2300" b="1" dirty="0"/>
              <a:t>Kazakhstan</a:t>
            </a:r>
            <a:r>
              <a:rPr lang="en-US" sz="2300" dirty="0"/>
              <a:t> and </a:t>
            </a:r>
            <a:r>
              <a:rPr lang="en-US" sz="2300" b="1" dirty="0"/>
              <a:t>People’s Republic of China</a:t>
            </a:r>
            <a:r>
              <a:rPr lang="en-US" sz="2300" dirty="0"/>
              <a:t>. </a:t>
            </a:r>
          </a:p>
          <a:p>
            <a:pPr algn="just"/>
            <a:r>
              <a:rPr lang="en-US" sz="2300" dirty="0"/>
              <a:t>Based on the statistical analyses for recent 5 years, study revealed the one of the major export-import agricultural commodity between Georgia and the selected countries appeared to be </a:t>
            </a:r>
            <a:r>
              <a:rPr lang="en-US" sz="2300" b="1" dirty="0"/>
              <a:t>wine</a:t>
            </a:r>
            <a:r>
              <a:rPr lang="en-US" sz="2300" dirty="0"/>
              <a:t>, </a:t>
            </a:r>
            <a:r>
              <a:rPr lang="en-US" sz="2300" b="1" dirty="0"/>
              <a:t>live animals </a:t>
            </a:r>
            <a:r>
              <a:rPr lang="en-US" sz="2300" dirty="0"/>
              <a:t>and </a:t>
            </a:r>
            <a:r>
              <a:rPr lang="en-US" sz="2300" b="1" dirty="0"/>
              <a:t>wheat</a:t>
            </a:r>
            <a:r>
              <a:rPr lang="en-US" sz="2300" dirty="0"/>
              <a:t>. </a:t>
            </a:r>
          </a:p>
          <a:p>
            <a:pPr algn="just"/>
            <a:r>
              <a:rPr lang="en-US" sz="2300" dirty="0"/>
              <a:t>At this stage for wheat and live animals there are no limiting SPSQ regulations. However, the upcoming regulation on wheat might tighten the control and improve control for imported wheat. This regulation might hinder unregulated trade. As for export of live animals, there are no restrictive regulations in place.</a:t>
            </a:r>
          </a:p>
          <a:p>
            <a:pPr marL="0" indent="0" algn="just">
              <a:buClr>
                <a:srgbClr val="C00000"/>
              </a:buClr>
              <a:buNone/>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p:txBody>
      </p:sp>
      <p:sp>
        <p:nvSpPr>
          <p:cNvPr id="4" name="Slide Number Placeholder 3">
            <a:extLst>
              <a:ext uri="{FF2B5EF4-FFF2-40B4-BE49-F238E27FC236}">
                <a16:creationId xmlns:a16="http://schemas.microsoft.com/office/drawing/2014/main" id="{DA73A17C-6FE8-4B9C-99B6-504605C47FC4}"/>
              </a:ext>
            </a:extLst>
          </p:cNvPr>
          <p:cNvSpPr>
            <a:spLocks noGrp="1"/>
          </p:cNvSpPr>
          <p:nvPr>
            <p:ph type="sldNum" sz="quarter" idx="12"/>
          </p:nvPr>
        </p:nvSpPr>
        <p:spPr/>
        <p:txBody>
          <a:bodyPr/>
          <a:lstStyle/>
          <a:p>
            <a:fld id="{E769F722-F8C8-475B-8DD2-0677A7CD1F25}" type="slidenum">
              <a:rPr lang="en-US" smtClean="0">
                <a:solidFill>
                  <a:prstClr val="black">
                    <a:tint val="75000"/>
                  </a:prstClr>
                </a:solidFill>
              </a:rPr>
              <a:pPr/>
              <a:t>15</a:t>
            </a:fld>
            <a:endParaRPr lang="en-US">
              <a:solidFill>
                <a:prstClr val="black">
                  <a:tint val="75000"/>
                </a:prst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sp>
        <p:nvSpPr>
          <p:cNvPr id="6" name="Title 1"/>
          <p:cNvSpPr txBox="1">
            <a:spLocks/>
          </p:cNvSpPr>
          <p:nvPr/>
        </p:nvSpPr>
        <p:spPr>
          <a:xfrm>
            <a:off x="1962560" y="245319"/>
            <a:ext cx="5965036" cy="55476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prstClr val="black"/>
                </a:solidFill>
                <a:latin typeface="+mn-lt"/>
              </a:rPr>
              <a:t>Conclusion and Recommendations (1) </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57290" y="791023"/>
            <a:ext cx="4699627" cy="128005"/>
          </a:xfrm>
          <a:prstGeom prst="rect">
            <a:avLst/>
          </a:prstGeom>
        </p:spPr>
      </p:pic>
    </p:spTree>
    <p:extLst>
      <p:ext uri="{BB962C8B-B14F-4D97-AF65-F5344CB8AC3E}">
        <p14:creationId xmlns:p14="http://schemas.microsoft.com/office/powerpoint/2010/main" val="1983886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25ECA-8892-4875-94E9-A98423048593}"/>
              </a:ext>
            </a:extLst>
          </p:cNvPr>
          <p:cNvSpPr>
            <a:spLocks noGrp="1"/>
          </p:cNvSpPr>
          <p:nvPr>
            <p:ph idx="1"/>
          </p:nvPr>
        </p:nvSpPr>
        <p:spPr>
          <a:xfrm>
            <a:off x="619125" y="1216404"/>
            <a:ext cx="8063481" cy="5304581"/>
          </a:xfrm>
        </p:spPr>
        <p:txBody>
          <a:bodyPr>
            <a:normAutofit fontScale="77500" lnSpcReduction="20000"/>
          </a:bodyPr>
          <a:lstStyle/>
          <a:p>
            <a:pPr algn="just">
              <a:lnSpc>
                <a:spcPct val="120000"/>
              </a:lnSpc>
            </a:pPr>
            <a:r>
              <a:rPr lang="en-US" sz="2700" dirty="0"/>
              <a:t>In case of </a:t>
            </a:r>
            <a:r>
              <a:rPr lang="en-US" sz="2700" b="1" dirty="0"/>
              <a:t>wine</a:t>
            </a:r>
            <a:r>
              <a:rPr lang="en-US" sz="2700" dirty="0"/>
              <a:t> study showed that </a:t>
            </a:r>
            <a:r>
              <a:rPr lang="en-US" sz="2700" b="1" dirty="0"/>
              <a:t>quality standards </a:t>
            </a:r>
            <a:r>
              <a:rPr lang="en-US" sz="2700" dirty="0"/>
              <a:t>are most problematic to deal with and are most restrictive for trade.</a:t>
            </a:r>
          </a:p>
          <a:p>
            <a:pPr algn="just">
              <a:lnSpc>
                <a:spcPct val="120000"/>
              </a:lnSpc>
            </a:pPr>
            <a:r>
              <a:rPr lang="en-US" sz="2700" b="1" dirty="0"/>
              <a:t>Stringency is perceived </a:t>
            </a:r>
            <a:r>
              <a:rPr lang="en-US" sz="2700" dirty="0"/>
              <a:t>but has </a:t>
            </a:r>
            <a:r>
              <a:rPr lang="en-US" sz="2700" b="1" dirty="0"/>
              <a:t>not significant effect on trade flows</a:t>
            </a:r>
            <a:r>
              <a:rPr lang="en-US" sz="2700" dirty="0"/>
              <a:t>, however the study showed the negative effect of regulations on wine trade, indicating further need for trade development. </a:t>
            </a:r>
          </a:p>
          <a:p>
            <a:pPr algn="just">
              <a:lnSpc>
                <a:spcPct val="120000"/>
              </a:lnSpc>
              <a:spcAft>
                <a:spcPts val="1200"/>
              </a:spcAft>
            </a:pPr>
            <a:r>
              <a:rPr lang="en-US" sz="2700" dirty="0"/>
              <a:t>Study also showed that there is a </a:t>
            </a:r>
            <a:r>
              <a:rPr lang="en-US" sz="2700" b="1" dirty="0"/>
              <a:t>need to target on high-income counties</a:t>
            </a:r>
            <a:r>
              <a:rPr lang="en-US" sz="2700" dirty="0"/>
              <a:t>, while now export is more oriented in low-income counties and sell relatively cheap wine.</a:t>
            </a:r>
            <a:endParaRPr lang="en-US" sz="2700" i="1" dirty="0"/>
          </a:p>
          <a:p>
            <a:pPr marL="0" indent="0" algn="just">
              <a:lnSpc>
                <a:spcPct val="120000"/>
              </a:lnSpc>
              <a:buClr>
                <a:srgbClr val="C00000"/>
              </a:buClr>
              <a:buNone/>
            </a:pPr>
            <a:r>
              <a:rPr lang="en-US" sz="2700" i="1" dirty="0"/>
              <a:t>Due to the </a:t>
            </a:r>
            <a:r>
              <a:rPr lang="en-US" sz="2700" b="1" i="1" dirty="0"/>
              <a:t>DCFTA</a:t>
            </a:r>
            <a:r>
              <a:rPr lang="en-US" sz="2700" i="1" dirty="0"/>
              <a:t>, in the following years </a:t>
            </a:r>
            <a:r>
              <a:rPr lang="en-US" sz="2700" b="1" i="1" dirty="0"/>
              <a:t>increasing stringency </a:t>
            </a:r>
            <a:r>
              <a:rPr lang="en-US" sz="2700" i="1" dirty="0"/>
              <a:t>on SPSQ standards might affect agricultural trade </a:t>
            </a:r>
          </a:p>
          <a:p>
            <a:pPr marL="0" indent="0" algn="just">
              <a:lnSpc>
                <a:spcPct val="120000"/>
              </a:lnSpc>
              <a:buClr>
                <a:srgbClr val="C00000"/>
              </a:buClr>
              <a:buNone/>
            </a:pPr>
            <a:r>
              <a:rPr lang="en-US" sz="2700" i="1" dirty="0">
                <a:sym typeface="Wingdings" panose="05000000000000000000" pitchFamily="2" charset="2"/>
              </a:rPr>
              <a:t> </a:t>
            </a:r>
            <a:r>
              <a:rPr lang="en-US" sz="2700" i="1" dirty="0"/>
              <a:t>government agencies and sectoral associations should tailor their policies to develop their capacities to comply with the collective requirements in order to reduce the potentially negative effects of the regulations</a:t>
            </a:r>
            <a:r>
              <a:rPr lang="en-US" sz="2500" i="1" dirty="0"/>
              <a:t>. </a:t>
            </a: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a:p>
            <a:pPr algn="just">
              <a:buClr>
                <a:srgbClr val="C00000"/>
              </a:buClr>
            </a:pPr>
            <a:endParaRPr lang="en-US" sz="2400" dirty="0"/>
          </a:p>
        </p:txBody>
      </p:sp>
      <p:sp>
        <p:nvSpPr>
          <p:cNvPr id="4" name="Slide Number Placeholder 3">
            <a:extLst>
              <a:ext uri="{FF2B5EF4-FFF2-40B4-BE49-F238E27FC236}">
                <a16:creationId xmlns:a16="http://schemas.microsoft.com/office/drawing/2014/main" id="{DA73A17C-6FE8-4B9C-99B6-504605C47FC4}"/>
              </a:ext>
            </a:extLst>
          </p:cNvPr>
          <p:cNvSpPr>
            <a:spLocks noGrp="1"/>
          </p:cNvSpPr>
          <p:nvPr>
            <p:ph type="sldNum" sz="quarter" idx="12"/>
          </p:nvPr>
        </p:nvSpPr>
        <p:spPr/>
        <p:txBody>
          <a:bodyPr/>
          <a:lstStyle/>
          <a:p>
            <a:fld id="{E769F722-F8C8-475B-8DD2-0677A7CD1F25}" type="slidenum">
              <a:rPr lang="en-US" smtClean="0">
                <a:solidFill>
                  <a:prstClr val="black">
                    <a:tint val="75000"/>
                  </a:prstClr>
                </a:solidFill>
              </a:rPr>
              <a:pPr/>
              <a:t>16</a:t>
            </a:fld>
            <a:endParaRPr lang="en-US">
              <a:solidFill>
                <a:prstClr val="black">
                  <a:tint val="75000"/>
                </a:prst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sp>
        <p:nvSpPr>
          <p:cNvPr id="6" name="Title 1"/>
          <p:cNvSpPr txBox="1">
            <a:spLocks/>
          </p:cNvSpPr>
          <p:nvPr/>
        </p:nvSpPr>
        <p:spPr>
          <a:xfrm>
            <a:off x="915875" y="202331"/>
            <a:ext cx="7312250" cy="70108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prstClr val="black"/>
                </a:solidFill>
                <a:latin typeface="+mn-lt"/>
              </a:rPr>
              <a:t>Conclusion and Recommendations (2) </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2186" y="940043"/>
            <a:ext cx="4699627" cy="128005"/>
          </a:xfrm>
          <a:prstGeom prst="rect">
            <a:avLst/>
          </a:prstGeom>
        </p:spPr>
      </p:pic>
    </p:spTree>
    <p:extLst>
      <p:ext uri="{BB962C8B-B14F-4D97-AF65-F5344CB8AC3E}">
        <p14:creationId xmlns:p14="http://schemas.microsoft.com/office/powerpoint/2010/main" val="20934667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87207"/>
            <a:ext cx="7772400" cy="2809875"/>
          </a:xfrm>
        </p:spPr>
        <p:txBody>
          <a:bodyPr>
            <a:normAutofit/>
          </a:bodyPr>
          <a:lstStyle/>
          <a:p>
            <a:r>
              <a:rPr lang="en-GB" sz="4000" b="1" dirty="0">
                <a:latin typeface="+mn-lt"/>
              </a:rPr>
              <a:t>Thank you for your attention</a:t>
            </a:r>
            <a:br>
              <a:rPr lang="ka-GE" sz="4000" b="1" dirty="0">
                <a:latin typeface="+mn-lt"/>
              </a:rPr>
            </a:br>
            <a:br>
              <a:rPr lang="ka-GE" sz="4000" b="1" dirty="0">
                <a:latin typeface="+mn-lt"/>
              </a:rPr>
            </a:br>
            <a:r>
              <a:rPr lang="en-GB" sz="4000" b="1" dirty="0">
                <a:latin typeface="+mn-lt"/>
              </a:rPr>
              <a:t> </a:t>
            </a:r>
            <a:br>
              <a:rPr lang="en-GB" sz="3200" b="1" dirty="0"/>
            </a:br>
            <a:r>
              <a:rPr lang="en-GB" sz="3200" b="1" dirty="0">
                <a:hlinkClick r:id="rId2"/>
              </a:rPr>
              <a:t>www.iset-pi.ge</a:t>
            </a:r>
            <a:r>
              <a:rPr lang="en-GB" sz="3200" b="1" dirty="0"/>
              <a:t> </a:t>
            </a:r>
            <a:br>
              <a:rPr lang="en-GB" sz="3200" b="1" dirty="0"/>
            </a:br>
            <a:endParaRPr lang="en-US" sz="2000" b="1" dirty="0">
              <a:ln w="0"/>
              <a:latin typeface="+mn-lt"/>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5270" y="444470"/>
            <a:ext cx="2450805" cy="910192"/>
          </a:xfrm>
          <a:prstGeom prst="rect">
            <a:avLst/>
          </a:prstGeom>
        </p:spPr>
      </p:pic>
      <p:pic>
        <p:nvPicPr>
          <p:cNvPr id="4" name="Picture 3">
            <a:extLst>
              <a:ext uri="{FF2B5EF4-FFF2-40B4-BE49-F238E27FC236}">
                <a16:creationId xmlns:a16="http://schemas.microsoft.com/office/drawing/2014/main" id="{879A5DAE-483E-48FD-8C3C-7A3C147C858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86075" y="5343787"/>
            <a:ext cx="3371850" cy="910920"/>
          </a:xfrm>
          <a:prstGeom prst="rect">
            <a:avLst/>
          </a:prstGeom>
        </p:spPr>
      </p:pic>
      <p:pic>
        <p:nvPicPr>
          <p:cNvPr id="7" name="Picture 6">
            <a:extLst>
              <a:ext uri="{FF2B5EF4-FFF2-40B4-BE49-F238E27FC236}">
                <a16:creationId xmlns:a16="http://schemas.microsoft.com/office/drawing/2014/main" id="{B4CF0643-CF32-4A45-8EEA-715076D58F8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93549" y="280719"/>
            <a:ext cx="1619631" cy="1429436"/>
          </a:xfrm>
          <a:prstGeom prst="rect">
            <a:avLst/>
          </a:prstGeom>
        </p:spPr>
      </p:pic>
    </p:spTree>
    <p:extLst>
      <p:ext uri="{BB962C8B-B14F-4D97-AF65-F5344CB8AC3E}">
        <p14:creationId xmlns:p14="http://schemas.microsoft.com/office/powerpoint/2010/main" val="2233906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1657" y="458432"/>
            <a:ext cx="1866124" cy="1325563"/>
          </a:xfrm>
        </p:spPr>
        <p:txBody>
          <a:bodyPr/>
          <a:lstStyle/>
          <a:p>
            <a:r>
              <a:rPr lang="en-US" dirty="0"/>
              <a:t>Annex</a:t>
            </a:r>
          </a:p>
        </p:txBody>
      </p:sp>
      <p:sp>
        <p:nvSpPr>
          <p:cNvPr id="4" name="Slide Number Placeholder 3"/>
          <p:cNvSpPr>
            <a:spLocks noGrp="1"/>
          </p:cNvSpPr>
          <p:nvPr>
            <p:ph type="sldNum" sz="quarter" idx="12"/>
          </p:nvPr>
        </p:nvSpPr>
        <p:spPr/>
        <p:txBody>
          <a:bodyPr/>
          <a:lstStyle/>
          <a:p>
            <a:fld id="{E769F722-F8C8-475B-8DD2-0677A7CD1F25}" type="slidenum">
              <a:rPr lang="en-US" smtClean="0"/>
              <a:t>18</a:t>
            </a:fld>
            <a:endParaRPr lang="en-US"/>
          </a:p>
        </p:txBody>
      </p:sp>
    </p:spTree>
    <p:extLst>
      <p:ext uri="{BB962C8B-B14F-4D97-AF65-F5344CB8AC3E}">
        <p14:creationId xmlns:p14="http://schemas.microsoft.com/office/powerpoint/2010/main" val="13987368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06" y="392967"/>
            <a:ext cx="8025041" cy="433527"/>
          </a:xfrm>
        </p:spPr>
        <p:txBody>
          <a:bodyPr>
            <a:noAutofit/>
          </a:bodyPr>
          <a:lstStyle/>
          <a:p>
            <a:pPr algn="ctr"/>
            <a:r>
              <a:rPr lang="en-US" sz="2400" b="1" dirty="0">
                <a:latin typeface="+mn-lt"/>
              </a:rPr>
              <a:t>Overview of Sanitary, </a:t>
            </a:r>
            <a:r>
              <a:rPr lang="en-US" sz="2400" b="1" dirty="0" err="1">
                <a:latin typeface="+mn-lt"/>
              </a:rPr>
              <a:t>Phytosanitary</a:t>
            </a:r>
            <a:r>
              <a:rPr lang="en-US" sz="2400" b="1" dirty="0">
                <a:latin typeface="+mn-lt"/>
              </a:rPr>
              <a:t> and Quality-related Standards in Georgia and selected CAREC countries </a:t>
            </a:r>
          </a:p>
        </p:txBody>
      </p:sp>
      <p:sp>
        <p:nvSpPr>
          <p:cNvPr id="5" name="Slide Number Placeholder 4"/>
          <p:cNvSpPr>
            <a:spLocks noGrp="1"/>
          </p:cNvSpPr>
          <p:nvPr>
            <p:ph type="sldNum" sz="quarter" idx="12"/>
          </p:nvPr>
        </p:nvSpPr>
        <p:spPr/>
        <p:txBody>
          <a:bodyPr/>
          <a:lstStyle/>
          <a:p>
            <a:fld id="{E769F722-F8C8-475B-8DD2-0677A7CD1F25}" type="slidenum">
              <a:rPr lang="en-US" smtClean="0"/>
              <a:t>19</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53014" y="1018564"/>
            <a:ext cx="4699627" cy="128005"/>
          </a:xfrm>
          <a:prstGeom prst="rect">
            <a:avLst/>
          </a:prstGeom>
        </p:spPr>
      </p:pic>
      <p:sp>
        <p:nvSpPr>
          <p:cNvPr id="9" name="Content Placeholder 2"/>
          <p:cNvSpPr>
            <a:spLocks noGrp="1"/>
          </p:cNvSpPr>
          <p:nvPr>
            <p:ph idx="1"/>
          </p:nvPr>
        </p:nvSpPr>
        <p:spPr>
          <a:xfrm>
            <a:off x="493986" y="1249959"/>
            <a:ext cx="8233454" cy="5106392"/>
          </a:xfrm>
        </p:spPr>
        <p:txBody>
          <a:bodyPr>
            <a:normAutofit/>
          </a:bodyPr>
          <a:lstStyle/>
          <a:p>
            <a:pPr algn="just"/>
            <a:r>
              <a:rPr lang="en-US" sz="2000" dirty="0">
                <a:latin typeface="Calibri" panose="020F0502020204030204" pitchFamily="34" charset="0"/>
                <a:cs typeface="Calibri" panose="020F0502020204030204" pitchFamily="34" charset="0"/>
              </a:rPr>
              <a:t>Georgia has gradually developed its national regulatory system in line with the EU standards and its SPS-related legislation is more closely aligned with the WTO SPS Agreement than any other CAREC country</a:t>
            </a:r>
          </a:p>
          <a:p>
            <a:r>
              <a:rPr lang="en-US" sz="2000" dirty="0">
                <a:latin typeface="Calibri" panose="020F0502020204030204" pitchFamily="34" charset="0"/>
                <a:cs typeface="Calibri" panose="020F0502020204030204" pitchFamily="34" charset="0"/>
              </a:rPr>
              <a:t>The People’s Republic of China (PRC) has also adopted relatively advanced SPS principles and standards </a:t>
            </a:r>
          </a:p>
          <a:p>
            <a:pPr lvl="1"/>
            <a:r>
              <a:rPr lang="en-US" sz="2000" dirty="0">
                <a:latin typeface="Calibri" panose="020F0502020204030204" pitchFamily="34" charset="0"/>
                <a:cs typeface="Calibri" panose="020F0502020204030204" pitchFamily="34" charset="0"/>
              </a:rPr>
              <a:t>Before their commercialization in or exit from the PRC all imports and exports are listed subject to statutory inspection by the entry and exit inspection and quarantine authorities</a:t>
            </a:r>
          </a:p>
          <a:p>
            <a:pPr lvl="1"/>
            <a:r>
              <a:rPr lang="en-US" sz="2000" dirty="0">
                <a:latin typeface="Calibri" panose="020F0502020204030204" pitchFamily="34" charset="0"/>
                <a:cs typeface="Calibri" panose="020F0502020204030204" pitchFamily="34" charset="0"/>
              </a:rPr>
              <a:t>The PRC has also implemented an e-certification system (</a:t>
            </a:r>
            <a:r>
              <a:rPr lang="en-US" sz="2000" u="sng" dirty="0">
                <a:latin typeface="Calibri" panose="020F0502020204030204" pitchFamily="34" charset="0"/>
                <a:cs typeface="Calibri" panose="020F0502020204030204" pitchFamily="34" charset="0"/>
                <a:hlinkClick r:id="rId5"/>
              </a:rPr>
              <a:t>ADB</a:t>
            </a:r>
            <a:r>
              <a:rPr lang="en-US" sz="2000" dirty="0">
                <a:latin typeface="Calibri" panose="020F0502020204030204" pitchFamily="34" charset="0"/>
                <a:cs typeface="Calibri" panose="020F0502020204030204" pitchFamily="34" charset="0"/>
              </a:rPr>
              <a:t>,2019) </a:t>
            </a:r>
          </a:p>
          <a:p>
            <a:pPr algn="just"/>
            <a:r>
              <a:rPr lang="en-US" sz="2000" dirty="0">
                <a:latin typeface="Calibri" panose="020F0502020204030204" pitchFamily="34" charset="0"/>
                <a:cs typeface="Calibri" panose="020F0502020204030204" pitchFamily="34" charset="0"/>
              </a:rPr>
              <a:t>Despite Kazakhstan has formally included SPS Agreement principles into their national legislation, country’s SPS requirements and practices do not comply with international SPS standards (</a:t>
            </a:r>
            <a:r>
              <a:rPr lang="en-US" sz="2000" u="sng" dirty="0">
                <a:latin typeface="Calibri" panose="020F0502020204030204" pitchFamily="34" charset="0"/>
                <a:cs typeface="Calibri" panose="020F0502020204030204" pitchFamily="34" charset="0"/>
                <a:hlinkClick r:id="rId5"/>
              </a:rPr>
              <a:t>ADB</a:t>
            </a:r>
            <a:r>
              <a:rPr lang="en-US" sz="2000" dirty="0">
                <a:latin typeface="Calibri" panose="020F0502020204030204" pitchFamily="34" charset="0"/>
                <a:cs typeface="Calibri" panose="020F0502020204030204" pitchFamily="34" charset="0"/>
              </a:rPr>
              <a:t>,2019)</a:t>
            </a:r>
          </a:p>
          <a:p>
            <a:pPr algn="just"/>
            <a:r>
              <a:rPr lang="en-US" sz="2000" dirty="0">
                <a:latin typeface="Calibri" panose="020F0502020204030204" pitchFamily="34" charset="0"/>
                <a:cs typeface="Calibri" panose="020F0502020204030204" pitchFamily="34" charset="0"/>
              </a:rPr>
              <a:t>From selected countries, only Azerbaijan is still not a member of the WTO and its legislation is not aligned to the barest minimum standards recognized by the Agreement on the Application of Sanitary and </a:t>
            </a:r>
            <a:r>
              <a:rPr lang="en-US" sz="2000" dirty="0" err="1">
                <a:latin typeface="Calibri" panose="020F0502020204030204" pitchFamily="34" charset="0"/>
                <a:cs typeface="Calibri" panose="020F0502020204030204" pitchFamily="34" charset="0"/>
              </a:rPr>
              <a:t>Phytosanitary</a:t>
            </a:r>
            <a:r>
              <a:rPr lang="en-US" sz="2000" dirty="0">
                <a:latin typeface="Calibri" panose="020F0502020204030204" pitchFamily="34" charset="0"/>
                <a:cs typeface="Calibri" panose="020F0502020204030204" pitchFamily="34" charset="0"/>
              </a:rPr>
              <a:t> Measures (SPS Agreement) under the WTO </a:t>
            </a:r>
          </a:p>
          <a:p>
            <a:endParaRPr lang="en-US" sz="2400"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81223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08" y="247711"/>
            <a:ext cx="8025041" cy="433527"/>
          </a:xfrm>
        </p:spPr>
        <p:txBody>
          <a:bodyPr>
            <a:noAutofit/>
          </a:bodyPr>
          <a:lstStyle/>
          <a:p>
            <a:pPr algn="ctr"/>
            <a:r>
              <a:rPr lang="en-US" sz="3200" b="1" dirty="0">
                <a:latin typeface="+mn-lt"/>
              </a:rPr>
              <a:t>Content</a:t>
            </a:r>
          </a:p>
        </p:txBody>
      </p:sp>
      <p:sp>
        <p:nvSpPr>
          <p:cNvPr id="5" name="Slide Number Placeholder 4"/>
          <p:cNvSpPr>
            <a:spLocks noGrp="1"/>
          </p:cNvSpPr>
          <p:nvPr>
            <p:ph type="sldNum" sz="quarter" idx="12"/>
          </p:nvPr>
        </p:nvSpPr>
        <p:spPr/>
        <p:txBody>
          <a:bodyPr/>
          <a:lstStyle/>
          <a:p>
            <a:fld id="{E769F722-F8C8-475B-8DD2-0677A7CD1F25}" type="slidenum">
              <a:rPr lang="en-US" smtClean="0"/>
              <a:t>2</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2186" y="781933"/>
            <a:ext cx="4699627" cy="128005"/>
          </a:xfrm>
          <a:prstGeom prst="rect">
            <a:avLst/>
          </a:prstGeom>
        </p:spPr>
      </p:pic>
      <p:sp>
        <p:nvSpPr>
          <p:cNvPr id="9" name="Content Placeholder 2"/>
          <p:cNvSpPr>
            <a:spLocks noGrp="1"/>
          </p:cNvSpPr>
          <p:nvPr>
            <p:ph idx="1"/>
          </p:nvPr>
        </p:nvSpPr>
        <p:spPr>
          <a:xfrm>
            <a:off x="493986" y="1082567"/>
            <a:ext cx="8233454" cy="5081714"/>
          </a:xfrm>
        </p:spPr>
        <p:txBody>
          <a:bodyPr>
            <a:normAutofit fontScale="92500"/>
          </a:bodyPr>
          <a:lstStyle/>
          <a:p>
            <a:pPr>
              <a:lnSpc>
                <a:spcPct val="110000"/>
              </a:lnSpc>
            </a:pPr>
            <a:r>
              <a:rPr lang="en-US" dirty="0"/>
              <a:t>Background</a:t>
            </a:r>
          </a:p>
          <a:p>
            <a:pPr>
              <a:lnSpc>
                <a:spcPct val="110000"/>
              </a:lnSpc>
            </a:pPr>
            <a:r>
              <a:rPr lang="en-US" dirty="0"/>
              <a:t>Study Objectives</a:t>
            </a:r>
          </a:p>
          <a:p>
            <a:pPr>
              <a:lnSpc>
                <a:spcPct val="110000"/>
              </a:lnSpc>
            </a:pPr>
            <a:r>
              <a:rPr lang="en-US" dirty="0"/>
              <a:t>Methodology</a:t>
            </a:r>
          </a:p>
          <a:p>
            <a:pPr>
              <a:lnSpc>
                <a:spcPct val="110000"/>
              </a:lnSpc>
            </a:pPr>
            <a:r>
              <a:rPr lang="en-US" dirty="0"/>
              <a:t>Georgia’s Agricultural Trade with CAREC countries: An Overview </a:t>
            </a:r>
          </a:p>
          <a:p>
            <a:pPr>
              <a:lnSpc>
                <a:spcPct val="110000"/>
              </a:lnSpc>
            </a:pPr>
            <a:r>
              <a:rPr lang="en-US" dirty="0"/>
              <a:t>Overview of Sanitary, Phytosanitary and Quality-related Standards in Georgia and selected CAREC countries </a:t>
            </a:r>
          </a:p>
          <a:p>
            <a:pPr>
              <a:lnSpc>
                <a:spcPct val="110000"/>
              </a:lnSpc>
            </a:pPr>
            <a:r>
              <a:rPr lang="en-US" dirty="0"/>
              <a:t>Summary of Main Findings </a:t>
            </a:r>
          </a:p>
          <a:p>
            <a:pPr>
              <a:lnSpc>
                <a:spcPct val="110000"/>
              </a:lnSpc>
            </a:pPr>
            <a:r>
              <a:rPr lang="en-US" dirty="0">
                <a:solidFill>
                  <a:prstClr val="black"/>
                </a:solidFill>
              </a:rPr>
              <a:t>Conclusion and Recommendations</a:t>
            </a:r>
            <a:endParaRPr lang="en-US" dirty="0"/>
          </a:p>
          <a:p>
            <a:endParaRPr lang="en-US" b="1" dirty="0"/>
          </a:p>
          <a:p>
            <a:endParaRPr lang="en-US" dirty="0"/>
          </a:p>
          <a:p>
            <a:endParaRPr lang="en-US" u="sng" dirty="0"/>
          </a:p>
        </p:txBody>
      </p:sp>
    </p:spTree>
    <p:extLst>
      <p:ext uri="{BB962C8B-B14F-4D97-AF65-F5344CB8AC3E}">
        <p14:creationId xmlns:p14="http://schemas.microsoft.com/office/powerpoint/2010/main" val="2502943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06" y="392967"/>
            <a:ext cx="8025041" cy="433527"/>
          </a:xfrm>
        </p:spPr>
        <p:txBody>
          <a:bodyPr>
            <a:noAutofit/>
          </a:bodyPr>
          <a:lstStyle/>
          <a:p>
            <a:pPr algn="ctr"/>
            <a:r>
              <a:rPr lang="en-US" sz="2400" b="1" dirty="0">
                <a:latin typeface="+mn-lt"/>
              </a:rPr>
              <a:t>Overview of Sanitary, </a:t>
            </a:r>
            <a:r>
              <a:rPr lang="en-US" sz="2400" b="1" dirty="0" err="1">
                <a:latin typeface="+mn-lt"/>
              </a:rPr>
              <a:t>Phytosanitary</a:t>
            </a:r>
            <a:r>
              <a:rPr lang="en-US" sz="2400" b="1" dirty="0">
                <a:latin typeface="+mn-lt"/>
              </a:rPr>
              <a:t> and Quality-related Standards in Georgia and selected CAREC countries </a:t>
            </a:r>
          </a:p>
        </p:txBody>
      </p:sp>
      <p:sp>
        <p:nvSpPr>
          <p:cNvPr id="5" name="Slide Number Placeholder 4"/>
          <p:cNvSpPr>
            <a:spLocks noGrp="1"/>
          </p:cNvSpPr>
          <p:nvPr>
            <p:ph type="sldNum" sz="quarter" idx="12"/>
          </p:nvPr>
        </p:nvSpPr>
        <p:spPr/>
        <p:txBody>
          <a:bodyPr/>
          <a:lstStyle/>
          <a:p>
            <a:fld id="{E769F722-F8C8-475B-8DD2-0677A7CD1F25}" type="slidenum">
              <a:rPr lang="en-US" smtClean="0"/>
              <a:t>20</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53014" y="1018564"/>
            <a:ext cx="4699627" cy="128005"/>
          </a:xfrm>
          <a:prstGeom prst="rect">
            <a:avLst/>
          </a:prstGeom>
        </p:spPr>
      </p:pic>
      <p:sp>
        <p:nvSpPr>
          <p:cNvPr id="9" name="Content Placeholder 2"/>
          <p:cNvSpPr>
            <a:spLocks noGrp="1"/>
          </p:cNvSpPr>
          <p:nvPr>
            <p:ph idx="1"/>
          </p:nvPr>
        </p:nvSpPr>
        <p:spPr>
          <a:xfrm>
            <a:off x="493986" y="1417739"/>
            <a:ext cx="8233454" cy="4746541"/>
          </a:xfrm>
        </p:spPr>
        <p:txBody>
          <a:bodyPr>
            <a:normAutofit/>
          </a:bodyPr>
          <a:lstStyle/>
          <a:p>
            <a:pPr marL="0" indent="0">
              <a:buNone/>
            </a:pPr>
            <a:r>
              <a:rPr lang="en-US" sz="2000" i="1" dirty="0"/>
              <a:t>Membership in the WTO and International Organizations or Conventions </a:t>
            </a:r>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1800" i="1" dirty="0"/>
          </a:p>
          <a:p>
            <a:pPr marL="0" indent="0">
              <a:buNone/>
            </a:pPr>
            <a:r>
              <a:rPr lang="en-US" sz="1800" i="1" dirty="0"/>
              <a:t>Source: </a:t>
            </a:r>
            <a:r>
              <a:rPr lang="en-US" sz="1800" i="1" u="sng" dirty="0">
                <a:hlinkClick r:id="rId5"/>
              </a:rPr>
              <a:t>ADB</a:t>
            </a:r>
            <a:r>
              <a:rPr lang="en-US" sz="1800" i="1" dirty="0"/>
              <a:t>, 2019</a:t>
            </a:r>
            <a:endParaRPr lang="en-US" sz="1800" dirty="0"/>
          </a:p>
          <a:p>
            <a:pPr marL="0" indent="0">
              <a:buNone/>
            </a:pPr>
            <a:endParaRPr lang="ka-GE" sz="2400" dirty="0"/>
          </a:p>
          <a:p>
            <a:pPr marL="0" indent="0">
              <a:buNone/>
            </a:pPr>
            <a:endParaRPr lang="en-US" dirty="0"/>
          </a:p>
          <a:p>
            <a:pPr marL="0" indent="0">
              <a:buNone/>
            </a:pPr>
            <a:endParaRPr lang="en-US" u="sng" dirty="0"/>
          </a:p>
        </p:txBody>
      </p:sp>
      <p:graphicFrame>
        <p:nvGraphicFramePr>
          <p:cNvPr id="11" name="Table 10"/>
          <p:cNvGraphicFramePr>
            <a:graphicFrameLocks noGrp="1"/>
          </p:cNvGraphicFramePr>
          <p:nvPr/>
        </p:nvGraphicFramePr>
        <p:xfrm>
          <a:off x="612321" y="2245180"/>
          <a:ext cx="7903026" cy="2694212"/>
        </p:xfrm>
        <a:graphic>
          <a:graphicData uri="http://schemas.openxmlformats.org/drawingml/2006/table">
            <a:tbl>
              <a:tblPr firstRow="1" firstCol="1" bandRow="1">
                <a:tableStyleId>{5FD0F851-EC5A-4D38-B0AD-8093EC10F338}</a:tableStyleId>
              </a:tblPr>
              <a:tblGrid>
                <a:gridCol w="2441122">
                  <a:extLst>
                    <a:ext uri="{9D8B030D-6E8A-4147-A177-3AD203B41FA5}">
                      <a16:colId xmlns:a16="http://schemas.microsoft.com/office/drawing/2014/main" val="3084143281"/>
                    </a:ext>
                  </a:extLst>
                </a:gridCol>
                <a:gridCol w="1502228">
                  <a:extLst>
                    <a:ext uri="{9D8B030D-6E8A-4147-A177-3AD203B41FA5}">
                      <a16:colId xmlns:a16="http://schemas.microsoft.com/office/drawing/2014/main" val="1138816150"/>
                    </a:ext>
                  </a:extLst>
                </a:gridCol>
                <a:gridCol w="1216479">
                  <a:extLst>
                    <a:ext uri="{9D8B030D-6E8A-4147-A177-3AD203B41FA5}">
                      <a16:colId xmlns:a16="http://schemas.microsoft.com/office/drawing/2014/main" val="1452785881"/>
                    </a:ext>
                  </a:extLst>
                </a:gridCol>
                <a:gridCol w="1249136">
                  <a:extLst>
                    <a:ext uri="{9D8B030D-6E8A-4147-A177-3AD203B41FA5}">
                      <a16:colId xmlns:a16="http://schemas.microsoft.com/office/drawing/2014/main" val="1974526405"/>
                    </a:ext>
                  </a:extLst>
                </a:gridCol>
                <a:gridCol w="1494061">
                  <a:extLst>
                    <a:ext uri="{9D8B030D-6E8A-4147-A177-3AD203B41FA5}">
                      <a16:colId xmlns:a16="http://schemas.microsoft.com/office/drawing/2014/main" val="415501434"/>
                    </a:ext>
                  </a:extLst>
                </a:gridCol>
              </a:tblGrid>
              <a:tr h="510222">
                <a:tc>
                  <a:txBody>
                    <a:bodyPr/>
                    <a:lstStyle/>
                    <a:p>
                      <a:pPr marL="0" marR="0" algn="just">
                        <a:lnSpc>
                          <a:spcPct val="107000"/>
                        </a:lnSpc>
                        <a:spcBef>
                          <a:spcPts val="0"/>
                        </a:spcBef>
                        <a:spcAft>
                          <a:spcPts val="800"/>
                        </a:spcAft>
                      </a:pPr>
                      <a:r>
                        <a:rPr lang="ka-GE" sz="16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dirty="0">
                          <a:effectLst/>
                        </a:rPr>
                        <a:t>WTO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IPPC</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OIE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Codex</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41689917"/>
                  </a:ext>
                </a:extLst>
              </a:tr>
              <a:tr h="670703">
                <a:tc>
                  <a:txBody>
                    <a:bodyPr/>
                    <a:lstStyle/>
                    <a:p>
                      <a:pPr marL="0" marR="0" algn="just">
                        <a:lnSpc>
                          <a:spcPct val="107000"/>
                        </a:lnSpc>
                        <a:spcBef>
                          <a:spcPts val="0"/>
                        </a:spcBef>
                        <a:spcAft>
                          <a:spcPts val="800"/>
                        </a:spcAft>
                      </a:pPr>
                      <a:r>
                        <a:rPr lang="en-US" sz="1600" dirty="0">
                          <a:effectLst/>
                        </a:rPr>
                        <a:t>Georgia</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 (2000)</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26232675"/>
                  </a:ext>
                </a:extLst>
              </a:tr>
              <a:tr h="504429">
                <a:tc>
                  <a:txBody>
                    <a:bodyPr/>
                    <a:lstStyle/>
                    <a:p>
                      <a:pPr marL="0" marR="0" algn="just">
                        <a:lnSpc>
                          <a:spcPct val="107000"/>
                        </a:lnSpc>
                        <a:spcBef>
                          <a:spcPts val="0"/>
                        </a:spcBef>
                        <a:spcAft>
                          <a:spcPts val="800"/>
                        </a:spcAft>
                      </a:pPr>
                      <a:r>
                        <a:rPr lang="en-US" sz="1600">
                          <a:effectLst/>
                        </a:rPr>
                        <a:t>Azerbaijan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Observer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3077065"/>
                  </a:ext>
                </a:extLst>
              </a:tr>
              <a:tr h="504429">
                <a:tc>
                  <a:txBody>
                    <a:bodyPr/>
                    <a:lstStyle/>
                    <a:p>
                      <a:pPr marL="0" marR="0" algn="just">
                        <a:lnSpc>
                          <a:spcPct val="107000"/>
                        </a:lnSpc>
                        <a:spcBef>
                          <a:spcPts val="0"/>
                        </a:spcBef>
                        <a:spcAft>
                          <a:spcPts val="800"/>
                        </a:spcAft>
                      </a:pPr>
                      <a:r>
                        <a:rPr lang="en-US" sz="1600">
                          <a:effectLst/>
                        </a:rPr>
                        <a:t>People’s Republic of China</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 (2001)</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84064302"/>
                  </a:ext>
                </a:extLst>
              </a:tr>
              <a:tr h="504429">
                <a:tc>
                  <a:txBody>
                    <a:bodyPr/>
                    <a:lstStyle/>
                    <a:p>
                      <a:pPr marL="0" marR="0" algn="just">
                        <a:lnSpc>
                          <a:spcPct val="107000"/>
                        </a:lnSpc>
                        <a:spcBef>
                          <a:spcPts val="0"/>
                        </a:spcBef>
                        <a:spcAft>
                          <a:spcPts val="800"/>
                        </a:spcAft>
                      </a:pPr>
                      <a:r>
                        <a:rPr lang="en-US" sz="1600" dirty="0">
                          <a:effectLst/>
                        </a:rPr>
                        <a:t>Kazakhstan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 (2015)</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dirty="0">
                          <a:effectLst/>
                        </a:rPr>
                        <a:t>Yes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a:effectLst/>
                        </a:rPr>
                        <a:t>Yes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600" dirty="0">
                          <a:effectLst/>
                        </a:rPr>
                        <a:t>Yes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9704047"/>
                  </a:ext>
                </a:extLst>
              </a:tr>
            </a:tbl>
          </a:graphicData>
        </a:graphic>
      </p:graphicFrame>
    </p:spTree>
    <p:extLst>
      <p:ext uri="{BB962C8B-B14F-4D97-AF65-F5344CB8AC3E}">
        <p14:creationId xmlns:p14="http://schemas.microsoft.com/office/powerpoint/2010/main" val="1730154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06" y="392967"/>
            <a:ext cx="8025041" cy="433527"/>
          </a:xfrm>
        </p:spPr>
        <p:txBody>
          <a:bodyPr>
            <a:noAutofit/>
          </a:bodyPr>
          <a:lstStyle/>
          <a:p>
            <a:pPr algn="ctr"/>
            <a:r>
              <a:rPr lang="en-US" sz="2400" b="1" dirty="0">
                <a:latin typeface="+mn-lt"/>
              </a:rPr>
              <a:t>Overview of Sanitary, </a:t>
            </a:r>
            <a:r>
              <a:rPr lang="en-US" sz="2400" b="1" dirty="0" err="1">
                <a:latin typeface="+mn-lt"/>
              </a:rPr>
              <a:t>Phytosanitary</a:t>
            </a:r>
            <a:r>
              <a:rPr lang="en-US" sz="2400" b="1" dirty="0">
                <a:latin typeface="+mn-lt"/>
              </a:rPr>
              <a:t> and Quality-related Standards in Georgia and selected CAREC countries </a:t>
            </a:r>
          </a:p>
        </p:txBody>
      </p:sp>
      <p:sp>
        <p:nvSpPr>
          <p:cNvPr id="5" name="Slide Number Placeholder 4"/>
          <p:cNvSpPr>
            <a:spLocks noGrp="1"/>
          </p:cNvSpPr>
          <p:nvPr>
            <p:ph type="sldNum" sz="quarter" idx="12"/>
          </p:nvPr>
        </p:nvSpPr>
        <p:spPr/>
        <p:txBody>
          <a:bodyPr/>
          <a:lstStyle/>
          <a:p>
            <a:fld id="{E769F722-F8C8-475B-8DD2-0677A7CD1F25}" type="slidenum">
              <a:rPr lang="en-US" smtClean="0"/>
              <a:t>21</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53014" y="1018564"/>
            <a:ext cx="4699627" cy="128005"/>
          </a:xfrm>
          <a:prstGeom prst="rect">
            <a:avLst/>
          </a:prstGeom>
        </p:spPr>
      </p:pic>
      <p:sp>
        <p:nvSpPr>
          <p:cNvPr id="9" name="Content Placeholder 2"/>
          <p:cNvSpPr>
            <a:spLocks noGrp="1"/>
          </p:cNvSpPr>
          <p:nvPr>
            <p:ph idx="1"/>
          </p:nvPr>
        </p:nvSpPr>
        <p:spPr>
          <a:xfrm>
            <a:off x="493986" y="1082567"/>
            <a:ext cx="8233454" cy="5081714"/>
          </a:xfrm>
        </p:spPr>
        <p:txBody>
          <a:bodyPr>
            <a:normAutofit/>
          </a:bodyPr>
          <a:lstStyle/>
          <a:p>
            <a:pPr marL="0" indent="0">
              <a:buNone/>
            </a:pPr>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Amongst the selected CAREC countries, Georgia has the most recent legislation on Safety of Foodstuffs and Animal Feed, Veterinary Services and Plant Protection adopted in 2014 </a:t>
            </a:r>
          </a:p>
          <a:p>
            <a:pPr lvl="1">
              <a:buFont typeface="Courier New" panose="02070309020205020404" pitchFamily="49" charset="0"/>
              <a:buChar char="o"/>
            </a:pPr>
            <a:r>
              <a:rPr lang="en-US" sz="2000" dirty="0">
                <a:latin typeface="Calibri" panose="020F0502020204030204" pitchFamily="34" charset="0"/>
                <a:cs typeface="Calibri" panose="020F0502020204030204" pitchFamily="34" charset="0"/>
              </a:rPr>
              <a:t>The law covers both plant protection and veterinary-related legislation </a:t>
            </a:r>
          </a:p>
          <a:p>
            <a:pPr algn="just"/>
            <a:endParaRPr lang="en-US" sz="2400" dirty="0">
              <a:latin typeface="Calibri" panose="020F0502020204030204" pitchFamily="34" charset="0"/>
              <a:cs typeface="Calibri" panose="020F0502020204030204" pitchFamily="34" charset="0"/>
            </a:endParaRPr>
          </a:p>
          <a:p>
            <a:pPr algn="just"/>
            <a:r>
              <a:rPr lang="en-US" sz="2400" dirty="0">
                <a:latin typeface="Calibri" panose="020F0502020204030204" pitchFamily="34" charset="0"/>
                <a:cs typeface="Calibri" panose="020F0502020204030204" pitchFamily="34" charset="0"/>
              </a:rPr>
              <a:t>China’s “Law of the People’s Republic of China on the Entry and Exit Animal and Plant Quarantine” also comprises plant protection, </a:t>
            </a:r>
            <a:r>
              <a:rPr lang="en-US" sz="2400" dirty="0" err="1">
                <a:latin typeface="Calibri" panose="020F0502020204030204" pitchFamily="34" charset="0"/>
                <a:cs typeface="Calibri" panose="020F0502020204030204" pitchFamily="34" charset="0"/>
              </a:rPr>
              <a:t>phytosanitary</a:t>
            </a:r>
            <a:r>
              <a:rPr lang="en-US" sz="2400" dirty="0">
                <a:latin typeface="Calibri" panose="020F0502020204030204" pitchFamily="34" charset="0"/>
                <a:cs typeface="Calibri" panose="020F0502020204030204" pitchFamily="34" charset="0"/>
              </a:rPr>
              <a:t> and veterinary-related legislations</a:t>
            </a:r>
          </a:p>
          <a:p>
            <a:pPr algn="just"/>
            <a:endParaRPr lang="en-US" sz="2400" dirty="0">
              <a:latin typeface="Calibri" panose="020F0502020204030204" pitchFamily="34" charset="0"/>
              <a:cs typeface="Calibri" panose="020F0502020204030204" pitchFamily="34" charset="0"/>
            </a:endParaRPr>
          </a:p>
          <a:p>
            <a:pPr algn="just"/>
            <a:r>
              <a:rPr lang="en-US" sz="2400" dirty="0">
                <a:latin typeface="Calibri" panose="020F0502020204030204" pitchFamily="34" charset="0"/>
                <a:cs typeface="Calibri" panose="020F0502020204030204" pitchFamily="34" charset="0"/>
              </a:rPr>
              <a:t>Azerbaijan and Kazakhstan have separated legislation to control plant and animal health</a:t>
            </a:r>
          </a:p>
          <a:p>
            <a:endParaRPr lang="en-US" sz="2400"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64603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06" y="392967"/>
            <a:ext cx="8025041" cy="433527"/>
          </a:xfrm>
        </p:spPr>
        <p:txBody>
          <a:bodyPr>
            <a:noAutofit/>
          </a:bodyPr>
          <a:lstStyle/>
          <a:p>
            <a:pPr algn="ctr"/>
            <a:r>
              <a:rPr lang="en-US" sz="2400" b="1" dirty="0">
                <a:latin typeface="+mn-lt"/>
              </a:rPr>
              <a:t>Overview of Sanitary, </a:t>
            </a:r>
            <a:r>
              <a:rPr lang="en-US" sz="2400" b="1" dirty="0" err="1">
                <a:latin typeface="+mn-lt"/>
              </a:rPr>
              <a:t>Phytosanitary</a:t>
            </a:r>
            <a:r>
              <a:rPr lang="en-US" sz="2400" b="1" dirty="0">
                <a:latin typeface="+mn-lt"/>
              </a:rPr>
              <a:t> and Quality-related Standards in Georgia and selected CAREC countries </a:t>
            </a:r>
          </a:p>
        </p:txBody>
      </p:sp>
      <p:sp>
        <p:nvSpPr>
          <p:cNvPr id="5" name="Slide Number Placeholder 4"/>
          <p:cNvSpPr>
            <a:spLocks noGrp="1"/>
          </p:cNvSpPr>
          <p:nvPr>
            <p:ph type="sldNum" sz="quarter" idx="12"/>
          </p:nvPr>
        </p:nvSpPr>
        <p:spPr/>
        <p:txBody>
          <a:bodyPr/>
          <a:lstStyle/>
          <a:p>
            <a:fld id="{E769F722-F8C8-475B-8DD2-0677A7CD1F25}" type="slidenum">
              <a:rPr lang="en-US" smtClean="0"/>
              <a:t>22</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53014" y="1018564"/>
            <a:ext cx="4699627" cy="128005"/>
          </a:xfrm>
          <a:prstGeom prst="rect">
            <a:avLst/>
          </a:prstGeom>
        </p:spPr>
      </p:pic>
      <p:sp>
        <p:nvSpPr>
          <p:cNvPr id="9" name="Content Placeholder 2"/>
          <p:cNvSpPr>
            <a:spLocks noGrp="1"/>
          </p:cNvSpPr>
          <p:nvPr>
            <p:ph idx="1"/>
          </p:nvPr>
        </p:nvSpPr>
        <p:spPr>
          <a:xfrm>
            <a:off x="493986" y="1258349"/>
            <a:ext cx="8233454" cy="5206684"/>
          </a:xfrm>
        </p:spPr>
        <p:txBody>
          <a:bodyPr>
            <a:normAutofit/>
          </a:bodyPr>
          <a:lstStyle/>
          <a:p>
            <a:pPr marL="0" indent="0">
              <a:buNone/>
            </a:pPr>
            <a:r>
              <a:rPr lang="en-US" sz="2400" dirty="0">
                <a:latin typeface="Calibri" panose="020F0502020204030204" pitchFamily="34" charset="0"/>
                <a:cs typeface="Calibri" panose="020F0502020204030204" pitchFamily="34" charset="0"/>
              </a:rPr>
              <a:t>Food safety laws vary considerably in the selected countries:</a:t>
            </a:r>
          </a:p>
          <a:p>
            <a:pPr marL="731520" lvl="1">
              <a:buFont typeface="Courier New" panose="02070309020205020404" pitchFamily="49" charset="0"/>
              <a:buChar char="o"/>
            </a:pPr>
            <a:r>
              <a:rPr lang="en-US" sz="2000" dirty="0">
                <a:latin typeface="Calibri" panose="020F0502020204030204" pitchFamily="34" charset="0"/>
                <a:cs typeface="Calibri" panose="020F0502020204030204" pitchFamily="34" charset="0"/>
              </a:rPr>
              <a:t>In Georgia, there is a risk-based approach to food safety, and mandatory hazard analysis and critical control points (HACCP) </a:t>
            </a:r>
          </a:p>
          <a:p>
            <a:pPr marL="731520" lvl="1">
              <a:buFont typeface="Courier New" panose="02070309020205020404" pitchFamily="49" charset="0"/>
              <a:buChar char="o"/>
            </a:pPr>
            <a:endParaRPr lang="en-US" sz="1000" dirty="0">
              <a:latin typeface="Calibri" panose="020F0502020204030204" pitchFamily="34" charset="0"/>
              <a:cs typeface="Calibri" panose="020F0502020204030204" pitchFamily="34" charset="0"/>
            </a:endParaRPr>
          </a:p>
          <a:p>
            <a:pPr marL="731520" lvl="1">
              <a:buFont typeface="Courier New" panose="02070309020205020404" pitchFamily="49" charset="0"/>
              <a:buChar char="o"/>
            </a:pPr>
            <a:r>
              <a:rPr lang="en-US" sz="2000" dirty="0">
                <a:latin typeface="Calibri" panose="020F0502020204030204" pitchFamily="34" charset="0"/>
                <a:cs typeface="Calibri" panose="020F0502020204030204" pitchFamily="34" charset="0"/>
              </a:rPr>
              <a:t>The Law of the Republic of Azerbaijan on Foodstuffs does not directly make reference to HACCP or a HACCP-like system for process control, but follows the</a:t>
            </a:r>
            <a:r>
              <a:rPr lang="en-US" sz="2000" b="1" i="1" dirty="0">
                <a:latin typeface="Calibri" panose="020F0502020204030204" pitchFamily="34" charset="0"/>
                <a:cs typeface="Calibri" panose="020F0502020204030204" pitchFamily="34" charset="0"/>
              </a:rPr>
              <a:t> farm-to-fork approach </a:t>
            </a:r>
            <a:r>
              <a:rPr lang="en-US" sz="2000" dirty="0">
                <a:latin typeface="Calibri" panose="020F0502020204030204" pitchFamily="34" charset="0"/>
                <a:cs typeface="Calibri" panose="020F0502020204030204" pitchFamily="34" charset="0"/>
              </a:rPr>
              <a:t>and requires registration of entities and individuals participating in all stages of the food supply chain</a:t>
            </a:r>
          </a:p>
          <a:p>
            <a:pPr marL="731520" lvl="1">
              <a:buFont typeface="Courier New" panose="02070309020205020404" pitchFamily="49" charset="0"/>
              <a:buChar char="o"/>
            </a:pPr>
            <a:endParaRPr lang="en-US" sz="1000" dirty="0">
              <a:latin typeface="Calibri" panose="020F0502020204030204" pitchFamily="34" charset="0"/>
              <a:cs typeface="Calibri" panose="020F0502020204030204" pitchFamily="34" charset="0"/>
            </a:endParaRPr>
          </a:p>
          <a:p>
            <a:pPr marL="731520" lvl="1">
              <a:buFont typeface="Courier New" panose="02070309020205020404" pitchFamily="49" charset="0"/>
              <a:buChar char="o"/>
            </a:pPr>
            <a:r>
              <a:rPr lang="en-US" sz="2000" dirty="0">
                <a:latin typeface="Calibri" panose="020F0502020204030204" pitchFamily="34" charset="0"/>
                <a:cs typeface="Calibri" panose="020F0502020204030204" pitchFamily="34" charset="0"/>
              </a:rPr>
              <a:t>As for PRC, food safety principles are not stated directly in the Food Safety Law; HACCP is not required under this law unless an entity plans to export food </a:t>
            </a:r>
          </a:p>
          <a:p>
            <a:pPr marL="731520" lvl="1">
              <a:buFont typeface="Courier New" panose="02070309020205020404" pitchFamily="49" charset="0"/>
              <a:buChar char="o"/>
            </a:pPr>
            <a:endParaRPr lang="en-US" sz="1000" dirty="0">
              <a:latin typeface="Calibri" panose="020F0502020204030204" pitchFamily="34" charset="0"/>
              <a:cs typeface="Calibri" panose="020F0502020204030204" pitchFamily="34" charset="0"/>
            </a:endParaRPr>
          </a:p>
          <a:p>
            <a:pPr marL="731520" lvl="1">
              <a:buFont typeface="Courier New" panose="02070309020205020404" pitchFamily="49" charset="0"/>
              <a:buChar char="o"/>
            </a:pPr>
            <a:r>
              <a:rPr lang="en-US" sz="2000" dirty="0">
                <a:latin typeface="Calibri" panose="020F0502020204030204" pitchFamily="34" charset="0"/>
                <a:cs typeface="Calibri" panose="020F0502020204030204" pitchFamily="34" charset="0"/>
              </a:rPr>
              <a:t>Similar to PRC, Kazakhstan’s Law on Safety of Foodstuffs also does not make a reference to mandatory application of HACCP, but it indicates that the export food products have to comply with the requirements of the importing country</a:t>
            </a:r>
          </a:p>
          <a:p>
            <a:endParaRPr lang="en-US" sz="2400"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53514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25ECA-8892-4875-94E9-A98423048593}"/>
              </a:ext>
            </a:extLst>
          </p:cNvPr>
          <p:cNvSpPr>
            <a:spLocks noGrp="1"/>
          </p:cNvSpPr>
          <p:nvPr>
            <p:ph idx="1"/>
          </p:nvPr>
        </p:nvSpPr>
        <p:spPr>
          <a:xfrm>
            <a:off x="628650" y="1371037"/>
            <a:ext cx="8166434" cy="4966999"/>
          </a:xfrm>
        </p:spPr>
        <p:txBody>
          <a:bodyPr>
            <a:normAutofit/>
          </a:bodyPr>
          <a:lstStyle/>
          <a:p>
            <a:r>
              <a:rPr lang="en-US" sz="2400" dirty="0"/>
              <a:t>Wheat and </a:t>
            </a:r>
            <a:r>
              <a:rPr lang="en-US" sz="2400" dirty="0" err="1"/>
              <a:t>meslin</a:t>
            </a:r>
            <a:r>
              <a:rPr lang="en-US" sz="2400" i="1" dirty="0"/>
              <a:t> </a:t>
            </a:r>
            <a:r>
              <a:rPr lang="en-US" sz="2400" dirty="0"/>
              <a:t>group is among the biggest item in terms of Georgia’s international trade with agriculture products. </a:t>
            </a:r>
          </a:p>
          <a:p>
            <a:pPr>
              <a:buClr>
                <a:srgbClr val="BA2721"/>
              </a:buClr>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A73A17C-6FE8-4B9C-99B6-504605C47FC4}"/>
              </a:ext>
            </a:extLst>
          </p:cNvPr>
          <p:cNvSpPr>
            <a:spLocks noGrp="1"/>
          </p:cNvSpPr>
          <p:nvPr>
            <p:ph type="sldNum" sz="quarter" idx="12"/>
          </p:nvPr>
        </p:nvSpPr>
        <p:spPr/>
        <p:txBody>
          <a:bodyPr/>
          <a:lstStyle/>
          <a:p>
            <a:fld id="{E769F722-F8C8-475B-8DD2-0677A7CD1F25}" type="slidenum">
              <a:rPr lang="en-US" smtClean="0">
                <a:solidFill>
                  <a:prstClr val="black">
                    <a:tint val="75000"/>
                  </a:prstClr>
                </a:solidFill>
              </a:rPr>
              <a:pPr/>
              <a:t>23</a:t>
            </a:fld>
            <a:endParaRPr lang="en-US">
              <a:solidFill>
                <a:prstClr val="black">
                  <a:tint val="75000"/>
                </a:prst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sp>
        <p:nvSpPr>
          <p:cNvPr id="6" name="Title 1"/>
          <p:cNvSpPr txBox="1">
            <a:spLocks/>
          </p:cNvSpPr>
          <p:nvPr/>
        </p:nvSpPr>
        <p:spPr>
          <a:xfrm>
            <a:off x="2248310" y="225911"/>
            <a:ext cx="4699627" cy="4650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latin typeface="+mn-lt"/>
              </a:rPr>
              <a:t>Wheat and </a:t>
            </a:r>
            <a:r>
              <a:rPr lang="en-US" sz="2800" b="1" dirty="0" err="1">
                <a:latin typeface="+mn-lt"/>
              </a:rPr>
              <a:t>meslin</a:t>
            </a:r>
            <a:endParaRPr lang="en-US" sz="2800" b="1" dirty="0">
              <a:solidFill>
                <a:prstClr val="black"/>
              </a:solidFill>
              <a:latin typeface="+mn-lt"/>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8310" y="798988"/>
            <a:ext cx="4699627" cy="128005"/>
          </a:xfrm>
          <a:prstGeom prst="rect">
            <a:avLst/>
          </a:prstGeom>
        </p:spPr>
      </p:pic>
      <p:graphicFrame>
        <p:nvGraphicFramePr>
          <p:cNvPr id="8" name="Chart 7"/>
          <p:cNvGraphicFramePr/>
          <p:nvPr/>
        </p:nvGraphicFramePr>
        <p:xfrm>
          <a:off x="1314450" y="2238374"/>
          <a:ext cx="6233160" cy="3590925"/>
        </p:xfrm>
        <a:graphic>
          <a:graphicData uri="http://schemas.openxmlformats.org/drawingml/2006/chart">
            <c:chart xmlns:c="http://schemas.openxmlformats.org/drawingml/2006/chart" xmlns:r="http://schemas.openxmlformats.org/officeDocument/2006/relationships" r:id="rId5"/>
          </a:graphicData>
        </a:graphic>
      </p:graphicFrame>
      <p:sp>
        <p:nvSpPr>
          <p:cNvPr id="9" name="Rectangle 8"/>
          <p:cNvSpPr/>
          <p:nvPr/>
        </p:nvSpPr>
        <p:spPr>
          <a:xfrm>
            <a:off x="1376635" y="5873077"/>
            <a:ext cx="1552028" cy="281231"/>
          </a:xfrm>
          <a:prstGeom prst="rect">
            <a:avLst/>
          </a:prstGeom>
        </p:spPr>
        <p:txBody>
          <a:bodyPr wrap="none">
            <a:spAutoFit/>
          </a:bodyPr>
          <a:lstStyle/>
          <a:p>
            <a:pPr algn="just">
              <a:lnSpc>
                <a:spcPct val="107000"/>
              </a:lnSpc>
              <a:spcAft>
                <a:spcPts val="800"/>
              </a:spcAft>
            </a:pPr>
            <a:r>
              <a:rPr lang="en-US" sz="1200" i="1" dirty="0">
                <a:ea typeface="Calibri" panose="020F0502020204030204" pitchFamily="34" charset="0"/>
                <a:cs typeface="Times New Roman" panose="02020603050405020304" pitchFamily="18" charset="0"/>
              </a:rPr>
              <a:t>Source: Geostat, 2019</a:t>
            </a:r>
            <a:endParaRPr lang="en-US"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7071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25ECA-8892-4875-94E9-A98423048593}"/>
              </a:ext>
            </a:extLst>
          </p:cNvPr>
          <p:cNvSpPr>
            <a:spLocks noGrp="1"/>
          </p:cNvSpPr>
          <p:nvPr>
            <p:ph idx="1"/>
          </p:nvPr>
        </p:nvSpPr>
        <p:spPr>
          <a:xfrm>
            <a:off x="628650" y="1371037"/>
            <a:ext cx="8166434" cy="4966999"/>
          </a:xfrm>
        </p:spPr>
        <p:txBody>
          <a:bodyPr>
            <a:normAutofit/>
          </a:bodyPr>
          <a:lstStyle/>
          <a:p>
            <a:pPr algn="just">
              <a:buClr>
                <a:srgbClr val="C00000"/>
              </a:buClr>
            </a:pPr>
            <a:endParaRPr lang="en-US" sz="2400" dirty="0"/>
          </a:p>
          <a:p>
            <a:pPr algn="just"/>
            <a:r>
              <a:rPr lang="en-US" sz="2400" dirty="0"/>
              <a:t>Decreasing import quantities from Kazakhstan in recent years is related to lower price of wheat in Russia, what makes Russian wheat attractive for Georgian importers. Furthermore, the transportation cost from Kazakhstan is higher than form Russia. </a:t>
            </a:r>
          </a:p>
          <a:p>
            <a:pPr algn="just"/>
            <a:r>
              <a:rPr lang="en-US" sz="2400" dirty="0"/>
              <a:t>There is no technical regulation on wheat in place in Georgia, which would set the standards for imported wheat quality and transportation conditions. The absence of regulations encourages importers to import low quality wheat to Georgia.</a:t>
            </a:r>
          </a:p>
          <a:p>
            <a:pPr algn="just"/>
            <a:r>
              <a:rPr lang="en-US" sz="2400" dirty="0"/>
              <a:t>Georgian wheat producers have initiated to implement </a:t>
            </a:r>
            <a:r>
              <a:rPr lang="en-US" sz="2400" u="sng" dirty="0">
                <a:hlinkClick r:id="rId3"/>
              </a:rPr>
              <a:t>Technical Regulations on Wheat</a:t>
            </a:r>
            <a:r>
              <a:rPr lang="en-US" sz="2400" dirty="0"/>
              <a:t>. This regulation will control the quality of both imported and locally produced wheat.  </a:t>
            </a: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A73A17C-6FE8-4B9C-99B6-504605C47FC4}"/>
              </a:ext>
            </a:extLst>
          </p:cNvPr>
          <p:cNvSpPr>
            <a:spLocks noGrp="1"/>
          </p:cNvSpPr>
          <p:nvPr>
            <p:ph type="sldNum" sz="quarter" idx="12"/>
          </p:nvPr>
        </p:nvSpPr>
        <p:spPr/>
        <p:txBody>
          <a:bodyPr/>
          <a:lstStyle/>
          <a:p>
            <a:fld id="{E769F722-F8C8-475B-8DD2-0677A7CD1F25}" type="slidenum">
              <a:rPr lang="en-US" smtClean="0">
                <a:solidFill>
                  <a:prstClr val="black">
                    <a:tint val="75000"/>
                  </a:prstClr>
                </a:solidFill>
              </a:rPr>
              <a:pPr/>
              <a:t>24</a:t>
            </a:fld>
            <a:endParaRPr lang="en-US">
              <a:solidFill>
                <a:prstClr val="black">
                  <a:tint val="75000"/>
                </a:prstClr>
              </a:solidFill>
            </a:endParaRP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sp>
        <p:nvSpPr>
          <p:cNvPr id="6" name="Title 1"/>
          <p:cNvSpPr txBox="1">
            <a:spLocks/>
          </p:cNvSpPr>
          <p:nvPr/>
        </p:nvSpPr>
        <p:spPr>
          <a:xfrm>
            <a:off x="2248310" y="225911"/>
            <a:ext cx="4699627" cy="4650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800" b="1" dirty="0">
                <a:latin typeface="+mn-lt"/>
              </a:rPr>
              <a:t>        Wheat and </a:t>
            </a:r>
            <a:r>
              <a:rPr lang="en-US" sz="2800" b="1" dirty="0" err="1">
                <a:latin typeface="+mn-lt"/>
              </a:rPr>
              <a:t>meslin</a:t>
            </a:r>
            <a:endParaRPr lang="en-US" sz="2800" b="1" dirty="0">
              <a:solidFill>
                <a:prstClr val="black"/>
              </a:solidFill>
              <a:latin typeface="+mn-lt"/>
            </a:endParaRP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48310" y="798988"/>
            <a:ext cx="4699627" cy="128005"/>
          </a:xfrm>
          <a:prstGeom prst="rect">
            <a:avLst/>
          </a:prstGeom>
        </p:spPr>
      </p:pic>
    </p:spTree>
    <p:extLst>
      <p:ext uri="{BB962C8B-B14F-4D97-AF65-F5344CB8AC3E}">
        <p14:creationId xmlns:p14="http://schemas.microsoft.com/office/powerpoint/2010/main" val="8662222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25ECA-8892-4875-94E9-A98423048593}"/>
              </a:ext>
            </a:extLst>
          </p:cNvPr>
          <p:cNvSpPr>
            <a:spLocks noGrp="1"/>
          </p:cNvSpPr>
          <p:nvPr>
            <p:ph idx="1"/>
          </p:nvPr>
        </p:nvSpPr>
        <p:spPr>
          <a:xfrm>
            <a:off x="628650" y="1371037"/>
            <a:ext cx="8166434" cy="4966999"/>
          </a:xfrm>
        </p:spPr>
        <p:txBody>
          <a:bodyPr>
            <a:normAutofit/>
          </a:bodyPr>
          <a:lstStyle/>
          <a:p>
            <a:pPr algn="just"/>
            <a:r>
              <a:rPr lang="en-US" sz="2400" dirty="0"/>
              <a:t>Live bovine animals from live animals’ group important sub-category in Georgia’s exports list.</a:t>
            </a:r>
          </a:p>
          <a:p>
            <a:pPr algn="just">
              <a:buClr>
                <a:srgbClr val="C00000"/>
              </a:buClr>
            </a:pP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A73A17C-6FE8-4B9C-99B6-504605C47FC4}"/>
              </a:ext>
            </a:extLst>
          </p:cNvPr>
          <p:cNvSpPr>
            <a:spLocks noGrp="1"/>
          </p:cNvSpPr>
          <p:nvPr>
            <p:ph type="sldNum" sz="quarter" idx="12"/>
          </p:nvPr>
        </p:nvSpPr>
        <p:spPr/>
        <p:txBody>
          <a:bodyPr/>
          <a:lstStyle/>
          <a:p>
            <a:fld id="{E769F722-F8C8-475B-8DD2-0677A7CD1F25}" type="slidenum">
              <a:rPr lang="en-US" smtClean="0">
                <a:solidFill>
                  <a:prstClr val="black">
                    <a:tint val="75000"/>
                  </a:prstClr>
                </a:solidFill>
              </a:rPr>
              <a:pPr/>
              <a:t>25</a:t>
            </a:fld>
            <a:endParaRPr lang="en-US">
              <a:solidFill>
                <a:prstClr val="black">
                  <a:tint val="75000"/>
                </a:prst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sp>
        <p:nvSpPr>
          <p:cNvPr id="6" name="Title 1"/>
          <p:cNvSpPr txBox="1">
            <a:spLocks/>
          </p:cNvSpPr>
          <p:nvPr/>
        </p:nvSpPr>
        <p:spPr>
          <a:xfrm>
            <a:off x="2248310" y="225911"/>
            <a:ext cx="4699627" cy="4650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latin typeface="+mn-lt"/>
              </a:rPr>
              <a:t>Live bovine animals </a:t>
            </a:r>
            <a:endParaRPr lang="en-US" sz="2800" b="1" dirty="0">
              <a:solidFill>
                <a:prstClr val="black"/>
              </a:solidFill>
              <a:latin typeface="+mn-lt"/>
            </a:endParaRP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8310" y="798988"/>
            <a:ext cx="4699627" cy="128005"/>
          </a:xfrm>
          <a:prstGeom prst="rect">
            <a:avLst/>
          </a:prstGeom>
        </p:spPr>
      </p:pic>
      <p:graphicFrame>
        <p:nvGraphicFramePr>
          <p:cNvPr id="8" name="Chart 7"/>
          <p:cNvGraphicFramePr/>
          <p:nvPr/>
        </p:nvGraphicFramePr>
        <p:xfrm>
          <a:off x="800100" y="2362200"/>
          <a:ext cx="6953250" cy="3581399"/>
        </p:xfrm>
        <a:graphic>
          <a:graphicData uri="http://schemas.openxmlformats.org/drawingml/2006/chart">
            <c:chart xmlns:c="http://schemas.openxmlformats.org/drawingml/2006/chart" xmlns:r="http://schemas.openxmlformats.org/officeDocument/2006/relationships" r:id="rId5"/>
          </a:graphicData>
        </a:graphic>
      </p:graphicFrame>
      <p:sp>
        <p:nvSpPr>
          <p:cNvPr id="2" name="Rectangle 1"/>
          <p:cNvSpPr/>
          <p:nvPr/>
        </p:nvSpPr>
        <p:spPr>
          <a:xfrm>
            <a:off x="978905" y="5949340"/>
            <a:ext cx="1552028" cy="289951"/>
          </a:xfrm>
          <a:prstGeom prst="rect">
            <a:avLst/>
          </a:prstGeom>
        </p:spPr>
        <p:txBody>
          <a:bodyPr wrap="none">
            <a:spAutoFit/>
          </a:bodyPr>
          <a:lstStyle/>
          <a:p>
            <a:pPr algn="just">
              <a:lnSpc>
                <a:spcPct val="107000"/>
              </a:lnSpc>
              <a:spcAft>
                <a:spcPts val="800"/>
              </a:spcAft>
            </a:pPr>
            <a:r>
              <a:rPr lang="en-US" sz="1200" i="1" dirty="0">
                <a:ea typeface="Calibri" panose="020F0502020204030204" pitchFamily="34" charset="0"/>
                <a:cs typeface="Times New Roman" panose="02020603050405020304" pitchFamily="18" charset="0"/>
              </a:rPr>
              <a:t>Source: Geostat, 2019</a:t>
            </a:r>
            <a:endParaRPr lang="en-US" sz="12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242996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25ECA-8892-4875-94E9-A98423048593}"/>
              </a:ext>
            </a:extLst>
          </p:cNvPr>
          <p:cNvSpPr>
            <a:spLocks noGrp="1"/>
          </p:cNvSpPr>
          <p:nvPr>
            <p:ph idx="1"/>
          </p:nvPr>
        </p:nvSpPr>
        <p:spPr>
          <a:xfrm>
            <a:off x="628650" y="1371037"/>
            <a:ext cx="8166434" cy="4966999"/>
          </a:xfrm>
        </p:spPr>
        <p:txBody>
          <a:bodyPr>
            <a:normAutofit/>
          </a:bodyPr>
          <a:lstStyle/>
          <a:p>
            <a:pPr algn="just"/>
            <a:r>
              <a:rPr lang="en-US" sz="2400" dirty="0"/>
              <a:t>Azerbaijan used to be the top destination for Georgia’s live bovine animals exports in recent years and practically all of the exports from 2012 through 2014 were sent from Georgia to its eastern neighbor.</a:t>
            </a:r>
          </a:p>
          <a:p>
            <a:pPr algn="just"/>
            <a:r>
              <a:rPr lang="en-US" sz="2400" dirty="0"/>
              <a:t>There is technical regulation on meat production which defines veterinary and sanitary rules. Further, Georgia has a technical regulation on rules for labeling of meat and meat products. However, none of the mentioned regulations apply to live animals.</a:t>
            </a:r>
          </a:p>
          <a:p>
            <a:pPr algn="just"/>
            <a:r>
              <a:rPr lang="en-US" sz="2400" dirty="0"/>
              <a:t>It was revealed from the interviews that, buyer from Azerbaijan do not have any restrictive requirements, which will hinder the trade; exported live animal easily satisfy the requirements of Azerbaijan’s’ regulatory framework.</a:t>
            </a:r>
            <a:endParaRPr lang="en-US" sz="2400"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DA73A17C-6FE8-4B9C-99B6-504605C47FC4}"/>
              </a:ext>
            </a:extLst>
          </p:cNvPr>
          <p:cNvSpPr>
            <a:spLocks noGrp="1"/>
          </p:cNvSpPr>
          <p:nvPr>
            <p:ph type="sldNum" sz="quarter" idx="12"/>
          </p:nvPr>
        </p:nvSpPr>
        <p:spPr/>
        <p:txBody>
          <a:bodyPr/>
          <a:lstStyle/>
          <a:p>
            <a:fld id="{E769F722-F8C8-475B-8DD2-0677A7CD1F25}" type="slidenum">
              <a:rPr lang="en-US" smtClean="0">
                <a:solidFill>
                  <a:prstClr val="black">
                    <a:tint val="75000"/>
                  </a:prstClr>
                </a:solidFill>
              </a:rPr>
              <a:pPr/>
              <a:t>26</a:t>
            </a:fld>
            <a:endParaRPr lang="en-US">
              <a:solidFill>
                <a:prstClr val="black">
                  <a:tint val="75000"/>
                </a:prst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sp>
        <p:nvSpPr>
          <p:cNvPr id="6" name="Title 1"/>
          <p:cNvSpPr txBox="1">
            <a:spLocks/>
          </p:cNvSpPr>
          <p:nvPr/>
        </p:nvSpPr>
        <p:spPr>
          <a:xfrm>
            <a:off x="2248310" y="225911"/>
            <a:ext cx="4699627" cy="46506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800" b="1" dirty="0">
                <a:solidFill>
                  <a:prstClr val="black"/>
                </a:solidFill>
                <a:latin typeface="+mn-lt"/>
              </a:rPr>
              <a:t>Live bovine animals </a:t>
            </a:r>
          </a:p>
        </p:txBody>
      </p:sp>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48310" y="798988"/>
            <a:ext cx="4699627" cy="128005"/>
          </a:xfrm>
          <a:prstGeom prst="rect">
            <a:avLst/>
          </a:prstGeom>
        </p:spPr>
      </p:pic>
    </p:spTree>
    <p:extLst>
      <p:ext uri="{BB962C8B-B14F-4D97-AF65-F5344CB8AC3E}">
        <p14:creationId xmlns:p14="http://schemas.microsoft.com/office/powerpoint/2010/main" val="1203758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08" y="247711"/>
            <a:ext cx="8025041" cy="433527"/>
          </a:xfrm>
        </p:spPr>
        <p:txBody>
          <a:bodyPr>
            <a:noAutofit/>
          </a:bodyPr>
          <a:lstStyle/>
          <a:p>
            <a:pPr algn="ctr"/>
            <a:r>
              <a:rPr lang="en-US" sz="3200" b="1" dirty="0">
                <a:latin typeface="+mn-lt"/>
              </a:rPr>
              <a:t>Background</a:t>
            </a:r>
          </a:p>
        </p:txBody>
      </p:sp>
      <p:sp>
        <p:nvSpPr>
          <p:cNvPr id="5" name="Slide Number Placeholder 4"/>
          <p:cNvSpPr>
            <a:spLocks noGrp="1"/>
          </p:cNvSpPr>
          <p:nvPr>
            <p:ph type="sldNum" sz="quarter" idx="12"/>
          </p:nvPr>
        </p:nvSpPr>
        <p:spPr/>
        <p:txBody>
          <a:bodyPr/>
          <a:lstStyle/>
          <a:p>
            <a:fld id="{E769F722-F8C8-475B-8DD2-0677A7CD1F25}" type="slidenum">
              <a:rPr lang="en-US" smtClean="0"/>
              <a:t>3</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2186" y="744545"/>
            <a:ext cx="4699627" cy="128005"/>
          </a:xfrm>
          <a:prstGeom prst="rect">
            <a:avLst/>
          </a:prstGeom>
        </p:spPr>
      </p:pic>
      <p:sp>
        <p:nvSpPr>
          <p:cNvPr id="9" name="Content Placeholder 2"/>
          <p:cNvSpPr>
            <a:spLocks noGrp="1"/>
          </p:cNvSpPr>
          <p:nvPr>
            <p:ph idx="1"/>
          </p:nvPr>
        </p:nvSpPr>
        <p:spPr>
          <a:xfrm>
            <a:off x="639868" y="1063864"/>
            <a:ext cx="8168572" cy="5274172"/>
          </a:xfrm>
        </p:spPr>
        <p:txBody>
          <a:bodyPr>
            <a:normAutofit fontScale="85000" lnSpcReduction="20000"/>
          </a:bodyPr>
          <a:lstStyle/>
          <a:p>
            <a:pPr algn="just">
              <a:lnSpc>
                <a:spcPct val="120000"/>
              </a:lnSpc>
            </a:pPr>
            <a:r>
              <a:rPr lang="en-US" dirty="0"/>
              <a:t>There is an increasing policy interest and academic debate on </a:t>
            </a:r>
            <a:r>
              <a:rPr lang="en-US" b="1" dirty="0"/>
              <a:t>food safety regulations </a:t>
            </a:r>
            <a:r>
              <a:rPr lang="en-US" dirty="0"/>
              <a:t>and their effect on the </a:t>
            </a:r>
            <a:r>
              <a:rPr lang="en-US" dirty="0" err="1"/>
              <a:t>agri</a:t>
            </a:r>
            <a:r>
              <a:rPr lang="en-US" dirty="0"/>
              <a:t>-food trade</a:t>
            </a:r>
            <a:endParaRPr lang="ka-GE" dirty="0"/>
          </a:p>
          <a:p>
            <a:pPr algn="just">
              <a:lnSpc>
                <a:spcPct val="120000"/>
              </a:lnSpc>
            </a:pPr>
            <a:r>
              <a:rPr lang="en-US" dirty="0"/>
              <a:t>Food Safety standards are perceived as non-tariff measures (NTM) that are alternative to tariffs – they serve as a policy instrument and can affect trade flows (</a:t>
            </a:r>
            <a:r>
              <a:rPr lang="en-US" u="sng" dirty="0" err="1">
                <a:hlinkClick r:id="rId5"/>
              </a:rPr>
              <a:t>Santeramo</a:t>
            </a:r>
            <a:r>
              <a:rPr lang="en-US" u="sng" dirty="0">
                <a:hlinkClick r:id="rId5"/>
              </a:rPr>
              <a:t> &amp; </a:t>
            </a:r>
            <a:r>
              <a:rPr lang="en-US" u="sng" dirty="0" err="1">
                <a:hlinkClick r:id="rId5"/>
              </a:rPr>
              <a:t>Lamonaca</a:t>
            </a:r>
            <a:r>
              <a:rPr lang="en-US" dirty="0"/>
              <a:t>, 2018)</a:t>
            </a:r>
            <a:endParaRPr lang="ka-GE" dirty="0"/>
          </a:p>
          <a:p>
            <a:pPr algn="just">
              <a:lnSpc>
                <a:spcPct val="120000"/>
              </a:lnSpc>
            </a:pPr>
            <a:r>
              <a:rPr lang="en-US" dirty="0"/>
              <a:t>Some authors (</a:t>
            </a:r>
            <a:r>
              <a:rPr lang="en-US" u="sng" dirty="0">
                <a:hlinkClick r:id="rId6"/>
              </a:rPr>
              <a:t>Kareem et al.,</a:t>
            </a:r>
            <a:r>
              <a:rPr lang="en-US" dirty="0"/>
              <a:t> 2015; </a:t>
            </a:r>
            <a:r>
              <a:rPr lang="en-US" u="sng" dirty="0" err="1">
                <a:hlinkClick r:id="rId7"/>
              </a:rPr>
              <a:t>Arita</a:t>
            </a:r>
            <a:r>
              <a:rPr lang="en-US" u="sng" dirty="0">
                <a:hlinkClick r:id="rId7"/>
              </a:rPr>
              <a:t> et al.</a:t>
            </a:r>
            <a:r>
              <a:rPr lang="en-US" dirty="0"/>
              <a:t>, 2015; </a:t>
            </a:r>
            <a:r>
              <a:rPr lang="en-US" u="sng" dirty="0">
                <a:hlinkClick r:id="rId5"/>
              </a:rPr>
              <a:t>Song &amp; Chan</a:t>
            </a:r>
            <a:r>
              <a:rPr lang="en-US" dirty="0"/>
              <a:t>, 2010) discuss </a:t>
            </a:r>
            <a:r>
              <a:rPr lang="en-US" b="1" dirty="0"/>
              <a:t>“standards as barriers” </a:t>
            </a:r>
            <a:r>
              <a:rPr lang="en-US" dirty="0"/>
              <a:t>and argue that food safety standards have an adverse effect on trade</a:t>
            </a:r>
          </a:p>
          <a:p>
            <a:pPr algn="just">
              <a:lnSpc>
                <a:spcPct val="120000"/>
              </a:lnSpc>
            </a:pPr>
            <a:r>
              <a:rPr lang="en-US" dirty="0"/>
              <a:t>Other studies (</a:t>
            </a:r>
            <a:r>
              <a:rPr lang="en-US" u="sng" dirty="0" err="1">
                <a:hlinkClick r:id="rId8"/>
              </a:rPr>
              <a:t>Cardamone</a:t>
            </a:r>
            <a:r>
              <a:rPr lang="ka-GE" dirty="0"/>
              <a:t>, 2011)</a:t>
            </a:r>
            <a:r>
              <a:rPr lang="en-US" dirty="0"/>
              <a:t> support the </a:t>
            </a:r>
            <a:r>
              <a:rPr lang="en-US" b="1" dirty="0"/>
              <a:t>“standards as catalysts”</a:t>
            </a:r>
            <a:r>
              <a:rPr lang="en-US" dirty="0"/>
              <a:t> view and claim that food safety regulations have positive effects on </a:t>
            </a:r>
            <a:r>
              <a:rPr lang="en-US" dirty="0" err="1"/>
              <a:t>agri</a:t>
            </a:r>
            <a:r>
              <a:rPr lang="en-US" dirty="0"/>
              <a:t>-food trade due to the demand-enhancing effect of standards</a:t>
            </a:r>
            <a:r>
              <a:rPr lang="ka-GE" dirty="0"/>
              <a:t> </a:t>
            </a:r>
            <a:endParaRPr lang="en-US" u="sng" dirty="0"/>
          </a:p>
        </p:txBody>
      </p:sp>
    </p:spTree>
    <p:extLst>
      <p:ext uri="{BB962C8B-B14F-4D97-AF65-F5344CB8AC3E}">
        <p14:creationId xmlns:p14="http://schemas.microsoft.com/office/powerpoint/2010/main" val="253937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08" y="247711"/>
            <a:ext cx="8025041" cy="433527"/>
          </a:xfrm>
        </p:spPr>
        <p:txBody>
          <a:bodyPr>
            <a:noAutofit/>
          </a:bodyPr>
          <a:lstStyle/>
          <a:p>
            <a:pPr algn="ctr"/>
            <a:r>
              <a:rPr lang="en-US" sz="3200" b="1" dirty="0">
                <a:latin typeface="+mn-lt"/>
              </a:rPr>
              <a:t>Study Objectives</a:t>
            </a:r>
          </a:p>
        </p:txBody>
      </p:sp>
      <p:sp>
        <p:nvSpPr>
          <p:cNvPr id="5" name="Slide Number Placeholder 4"/>
          <p:cNvSpPr>
            <a:spLocks noGrp="1"/>
          </p:cNvSpPr>
          <p:nvPr>
            <p:ph type="sldNum" sz="quarter" idx="12"/>
          </p:nvPr>
        </p:nvSpPr>
        <p:spPr/>
        <p:txBody>
          <a:bodyPr/>
          <a:lstStyle/>
          <a:p>
            <a:fld id="{E769F722-F8C8-475B-8DD2-0677A7CD1F25}" type="slidenum">
              <a:rPr lang="en-US" smtClean="0"/>
              <a:t>4</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2186" y="781933"/>
            <a:ext cx="4699627" cy="128005"/>
          </a:xfrm>
          <a:prstGeom prst="rect">
            <a:avLst/>
          </a:prstGeom>
        </p:spPr>
      </p:pic>
      <p:sp>
        <p:nvSpPr>
          <p:cNvPr id="9" name="Content Placeholder 2"/>
          <p:cNvSpPr>
            <a:spLocks noGrp="1"/>
          </p:cNvSpPr>
          <p:nvPr>
            <p:ph idx="1"/>
          </p:nvPr>
        </p:nvSpPr>
        <p:spPr>
          <a:xfrm>
            <a:off x="493986" y="1132513"/>
            <a:ext cx="8233454" cy="5031767"/>
          </a:xfrm>
        </p:spPr>
        <p:txBody>
          <a:bodyPr>
            <a:normAutofit/>
          </a:bodyPr>
          <a:lstStyle/>
          <a:p>
            <a:pPr marL="0" indent="0" algn="just">
              <a:lnSpc>
                <a:spcPct val="100000"/>
              </a:lnSpc>
              <a:buNone/>
            </a:pPr>
            <a:r>
              <a:rPr lang="en-US" sz="2400" b="1" i="1" dirty="0">
                <a:cs typeface="Calibri" panose="020F0502020204030204" pitchFamily="34" charset="0"/>
              </a:rPr>
              <a:t>The foremost goal of this study is to analyze the potential impact of Georgia’s food safety regulations and standards on country’s agricultural trade with CAREC countries</a:t>
            </a:r>
          </a:p>
          <a:p>
            <a:pPr algn="just">
              <a:lnSpc>
                <a:spcPct val="100000"/>
              </a:lnSpc>
              <a:buFont typeface="Wingdings" panose="05000000000000000000" pitchFamily="2" charset="2"/>
              <a:buChar char="Ø"/>
            </a:pPr>
            <a:endParaRPr lang="en-US" sz="2400" dirty="0">
              <a:cs typeface="Calibri" panose="020F0502020204030204" pitchFamily="34" charset="0"/>
            </a:endParaRPr>
          </a:p>
          <a:p>
            <a:pPr algn="just">
              <a:lnSpc>
                <a:spcPct val="100000"/>
              </a:lnSpc>
              <a:buFont typeface="Wingdings" panose="05000000000000000000" pitchFamily="2" charset="2"/>
              <a:buChar char="Ø"/>
            </a:pPr>
            <a:r>
              <a:rPr lang="en-US" sz="2400" dirty="0">
                <a:cs typeface="Calibri" panose="020F0502020204030204" pitchFamily="34" charset="0"/>
              </a:rPr>
              <a:t>The study determines the extent of harmonization as </a:t>
            </a:r>
            <a:r>
              <a:rPr lang="en-US" sz="2400" b="1" dirty="0">
                <a:cs typeface="Calibri" panose="020F0502020204030204" pitchFamily="34" charset="0"/>
              </a:rPr>
              <a:t>perceived by exporters </a:t>
            </a:r>
            <a:r>
              <a:rPr lang="en-US" sz="2400" dirty="0">
                <a:cs typeface="Calibri" panose="020F0502020204030204" pitchFamily="34" charset="0"/>
              </a:rPr>
              <a:t>with respect to the major SPSs and quality measures which Georgia has been implemented since the Association Agreement (AA) with EU:</a:t>
            </a:r>
          </a:p>
          <a:p>
            <a:pPr marL="457200" lvl="1" indent="0" algn="just">
              <a:lnSpc>
                <a:spcPct val="100000"/>
              </a:lnSpc>
              <a:buNone/>
            </a:pPr>
            <a:r>
              <a:rPr lang="en-US" sz="2000" dirty="0">
                <a:cs typeface="Calibri" panose="020F0502020204030204" pitchFamily="34" charset="0"/>
              </a:rPr>
              <a:t>1) Quality-related technical regulations</a:t>
            </a:r>
          </a:p>
          <a:p>
            <a:pPr marL="457200" lvl="1" indent="0" algn="just">
              <a:lnSpc>
                <a:spcPct val="100000"/>
              </a:lnSpc>
              <a:buNone/>
            </a:pPr>
            <a:r>
              <a:rPr lang="en-US" sz="2000" dirty="0">
                <a:cs typeface="Calibri" panose="020F0502020204030204" pitchFamily="34" charset="0"/>
              </a:rPr>
              <a:t>2) Phytosanitary</a:t>
            </a:r>
          </a:p>
          <a:p>
            <a:pPr marL="457200" lvl="1" indent="0" algn="just">
              <a:lnSpc>
                <a:spcPct val="100000"/>
              </a:lnSpc>
              <a:buNone/>
            </a:pPr>
            <a:r>
              <a:rPr lang="en-US" sz="2000" dirty="0">
                <a:cs typeface="Calibri" panose="020F0502020204030204" pitchFamily="34" charset="0"/>
              </a:rPr>
              <a:t>3) Labeling, marketing and packing requirements</a:t>
            </a:r>
          </a:p>
          <a:p>
            <a:pPr marL="457200" lvl="1" indent="0" algn="just">
              <a:lnSpc>
                <a:spcPct val="100000"/>
              </a:lnSpc>
              <a:buNone/>
            </a:pPr>
            <a:r>
              <a:rPr lang="en-US" sz="2000" dirty="0">
                <a:cs typeface="Calibri" panose="020F0502020204030204" pitchFamily="34" charset="0"/>
              </a:rPr>
              <a:t>4) Border-Quarantine Control</a:t>
            </a:r>
          </a:p>
          <a:p>
            <a:endParaRPr lang="en-US" u="sng" dirty="0"/>
          </a:p>
        </p:txBody>
      </p:sp>
    </p:spTree>
    <p:extLst>
      <p:ext uri="{BB962C8B-B14F-4D97-AF65-F5344CB8AC3E}">
        <p14:creationId xmlns:p14="http://schemas.microsoft.com/office/powerpoint/2010/main" val="2912908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08" y="247711"/>
            <a:ext cx="8025041" cy="433527"/>
          </a:xfrm>
        </p:spPr>
        <p:txBody>
          <a:bodyPr>
            <a:noAutofit/>
          </a:bodyPr>
          <a:lstStyle/>
          <a:p>
            <a:pPr algn="ctr"/>
            <a:r>
              <a:rPr lang="en-US" sz="3200" b="1" dirty="0">
                <a:latin typeface="+mn-lt"/>
              </a:rPr>
              <a:t>Methodology</a:t>
            </a:r>
          </a:p>
        </p:txBody>
      </p:sp>
      <p:sp>
        <p:nvSpPr>
          <p:cNvPr id="5" name="Slide Number Placeholder 4"/>
          <p:cNvSpPr>
            <a:spLocks noGrp="1"/>
          </p:cNvSpPr>
          <p:nvPr>
            <p:ph type="sldNum" sz="quarter" idx="12"/>
          </p:nvPr>
        </p:nvSpPr>
        <p:spPr/>
        <p:txBody>
          <a:bodyPr/>
          <a:lstStyle/>
          <a:p>
            <a:fld id="{E769F722-F8C8-475B-8DD2-0677A7CD1F25}" type="slidenum">
              <a:rPr lang="en-US" smtClean="0"/>
              <a:t>5</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2186" y="724520"/>
            <a:ext cx="4699627" cy="128005"/>
          </a:xfrm>
          <a:prstGeom prst="rect">
            <a:avLst/>
          </a:prstGeom>
        </p:spPr>
      </p:pic>
      <p:sp>
        <p:nvSpPr>
          <p:cNvPr id="9" name="Content Placeholder 2"/>
          <p:cNvSpPr>
            <a:spLocks noGrp="1"/>
          </p:cNvSpPr>
          <p:nvPr>
            <p:ph idx="1"/>
          </p:nvPr>
        </p:nvSpPr>
        <p:spPr>
          <a:xfrm>
            <a:off x="676920" y="1145289"/>
            <a:ext cx="8025041" cy="5322623"/>
          </a:xfrm>
        </p:spPr>
        <p:txBody>
          <a:bodyPr>
            <a:noAutofit/>
          </a:bodyPr>
          <a:lstStyle/>
          <a:p>
            <a:pPr algn="just">
              <a:lnSpc>
                <a:spcPct val="100000"/>
              </a:lnSpc>
              <a:spcBef>
                <a:spcPts val="0"/>
              </a:spcBef>
              <a:spcAft>
                <a:spcPts val="600"/>
              </a:spcAft>
            </a:pPr>
            <a:r>
              <a:rPr lang="en-US" sz="1800" dirty="0"/>
              <a:t>Analyze </a:t>
            </a:r>
            <a:r>
              <a:rPr lang="en-US" sz="1800" b="1" dirty="0"/>
              <a:t>trade flows between Georgia and CAREC </a:t>
            </a:r>
            <a:r>
              <a:rPr lang="en-US" sz="1800" dirty="0"/>
              <a:t>members to identify Georgia’s key CAREC trade partners and the respective major export-import commodities of those countries </a:t>
            </a:r>
          </a:p>
          <a:p>
            <a:pPr lvl="0" algn="just">
              <a:lnSpc>
                <a:spcPct val="100000"/>
              </a:lnSpc>
              <a:spcBef>
                <a:spcPts val="0"/>
              </a:spcBef>
            </a:pPr>
            <a:r>
              <a:rPr lang="en-US" sz="1800" dirty="0"/>
              <a:t>Identify</a:t>
            </a:r>
            <a:r>
              <a:rPr lang="en-US" sz="1800" b="1" dirty="0"/>
              <a:t> the main SPSQ and standards </a:t>
            </a:r>
            <a:r>
              <a:rPr lang="en-US" sz="1800" dirty="0"/>
              <a:t>affecting trade (desk research, expert interviews)</a:t>
            </a:r>
            <a:endParaRPr lang="ka-GE" sz="1800" dirty="0"/>
          </a:p>
          <a:p>
            <a:pPr lvl="0" algn="just">
              <a:lnSpc>
                <a:spcPct val="100000"/>
              </a:lnSpc>
              <a:spcBef>
                <a:spcPts val="0"/>
              </a:spcBef>
            </a:pPr>
            <a:r>
              <a:rPr lang="en-US" sz="1800" dirty="0"/>
              <a:t>Calculate the </a:t>
            </a:r>
            <a:r>
              <a:rPr lang="en-US" sz="1800" b="1" dirty="0"/>
              <a:t>stringency index </a:t>
            </a:r>
          </a:p>
          <a:p>
            <a:pPr lvl="1" algn="just">
              <a:lnSpc>
                <a:spcPct val="100000"/>
              </a:lnSpc>
              <a:spcBef>
                <a:spcPts val="0"/>
              </a:spcBef>
              <a:buFont typeface="Courier New" panose="02070309020205020404" pitchFamily="49" charset="0"/>
              <a:buChar char="o"/>
            </a:pPr>
            <a:r>
              <a:rPr lang="en-US" sz="1800" dirty="0"/>
              <a:t>We developed a simple, closed-ended questionnaire, tested, and applied to the corresponding export firms, key experts, and associations, to measure their perceptions of the stringency of the selected regulations and standards among Georgia and CAREC countries</a:t>
            </a:r>
            <a:r>
              <a:rPr lang="ka-GE" sz="1800" dirty="0"/>
              <a:t> </a:t>
            </a:r>
          </a:p>
          <a:p>
            <a:pPr lvl="1" algn="just">
              <a:lnSpc>
                <a:spcPct val="100000"/>
              </a:lnSpc>
              <a:spcBef>
                <a:spcPts val="0"/>
              </a:spcBef>
              <a:buFont typeface="Courier New" panose="02070309020205020404" pitchFamily="49" charset="0"/>
              <a:buChar char="o"/>
            </a:pPr>
            <a:r>
              <a:rPr lang="en-US" sz="1800" dirty="0"/>
              <a:t>The stringency perception scale is from 0 to 7, where 0 represents a lack of stringency and 7 represents a very high level of stringency</a:t>
            </a:r>
            <a:endParaRPr lang="ka-GE" sz="1800" dirty="0"/>
          </a:p>
          <a:p>
            <a:pPr lvl="1" algn="just">
              <a:lnSpc>
                <a:spcPct val="100000"/>
              </a:lnSpc>
              <a:spcBef>
                <a:spcPts val="0"/>
              </a:spcBef>
              <a:buFont typeface="Courier New" panose="02070309020205020404" pitchFamily="49" charset="0"/>
              <a:buChar char="o"/>
            </a:pPr>
            <a:r>
              <a:rPr lang="en-US" sz="1800" dirty="0"/>
              <a:t>We calculated the aggregate stringency index as a simple average of the scores assigned by each respondent to regulation or standard </a:t>
            </a:r>
            <a:r>
              <a:rPr lang="en-US" sz="1800" i="1" dirty="0"/>
              <a:t>n</a:t>
            </a:r>
            <a:r>
              <a:rPr lang="en-US" sz="1800" dirty="0"/>
              <a:t> of destination country </a:t>
            </a:r>
            <a:r>
              <a:rPr lang="en-US" sz="1800" i="1" dirty="0" err="1"/>
              <a:t>i</a:t>
            </a:r>
            <a:endParaRPr lang="ka-GE" sz="1800" dirty="0"/>
          </a:p>
          <a:p>
            <a:pPr lvl="0" algn="just">
              <a:lnSpc>
                <a:spcPct val="100000"/>
              </a:lnSpc>
              <a:spcBef>
                <a:spcPts val="0"/>
              </a:spcBef>
            </a:pPr>
            <a:r>
              <a:rPr lang="en-US" sz="1800" dirty="0"/>
              <a:t>Employ a </a:t>
            </a:r>
            <a:r>
              <a:rPr lang="en-US" sz="1800" b="1" dirty="0"/>
              <a:t>Gravity Model </a:t>
            </a:r>
            <a:r>
              <a:rPr lang="en-US" sz="1800" dirty="0"/>
              <a:t>approach </a:t>
            </a:r>
            <a:endParaRPr lang="ka-GE" sz="1800" dirty="0"/>
          </a:p>
          <a:p>
            <a:pPr lvl="1" algn="just">
              <a:lnSpc>
                <a:spcPct val="100000"/>
              </a:lnSpc>
              <a:spcBef>
                <a:spcPts val="0"/>
              </a:spcBef>
              <a:buFont typeface="Courier New" panose="02070309020205020404" pitchFamily="49" charset="0"/>
              <a:buChar char="o"/>
            </a:pPr>
            <a:r>
              <a:rPr lang="en-US" sz="1800" dirty="0"/>
              <a:t>We estimated the Gravity model (</a:t>
            </a:r>
            <a:r>
              <a:rPr lang="en-US" sz="1800" u="sng" dirty="0">
                <a:hlinkClick r:id="rId5"/>
              </a:rPr>
              <a:t>B. </a:t>
            </a:r>
            <a:r>
              <a:rPr lang="en-US" sz="1800" u="sng" dirty="0" err="1">
                <a:hlinkClick r:id="rId5"/>
              </a:rPr>
              <a:t>Miran</a:t>
            </a:r>
            <a:r>
              <a:rPr lang="en-US" sz="1800" u="sng" dirty="0">
                <a:hlinkClick r:id="rId5"/>
              </a:rPr>
              <a:t>, 2013</a:t>
            </a:r>
            <a:r>
              <a:rPr lang="en-US" sz="1800" dirty="0"/>
              <a:t>) using a disaggregated stringency index by different regulation dimensions</a:t>
            </a:r>
          </a:p>
        </p:txBody>
      </p:sp>
    </p:spTree>
    <p:extLst>
      <p:ext uri="{BB962C8B-B14F-4D97-AF65-F5344CB8AC3E}">
        <p14:creationId xmlns:p14="http://schemas.microsoft.com/office/powerpoint/2010/main" val="1258458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986" y="317927"/>
            <a:ext cx="8025041" cy="648631"/>
          </a:xfrm>
        </p:spPr>
        <p:txBody>
          <a:bodyPr>
            <a:noAutofit/>
          </a:bodyPr>
          <a:lstStyle/>
          <a:p>
            <a:pPr algn="ctr"/>
            <a:r>
              <a:rPr lang="en-US" sz="2800" b="1" dirty="0">
                <a:latin typeface="+mn-lt"/>
              </a:rPr>
              <a:t>Georgia’s Agricultural Trade with CAREC countries: An Overview </a:t>
            </a:r>
          </a:p>
        </p:txBody>
      </p:sp>
      <p:sp>
        <p:nvSpPr>
          <p:cNvPr id="5" name="Slide Number Placeholder 4"/>
          <p:cNvSpPr>
            <a:spLocks noGrp="1"/>
          </p:cNvSpPr>
          <p:nvPr>
            <p:ph type="sldNum" sz="quarter" idx="12"/>
          </p:nvPr>
        </p:nvSpPr>
        <p:spPr/>
        <p:txBody>
          <a:bodyPr/>
          <a:lstStyle/>
          <a:p>
            <a:fld id="{E769F722-F8C8-475B-8DD2-0677A7CD1F25}" type="slidenum">
              <a:rPr lang="en-US" smtClean="0"/>
              <a:t>6</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2186" y="1195258"/>
            <a:ext cx="4699627" cy="128005"/>
          </a:xfrm>
          <a:prstGeom prst="rect">
            <a:avLst/>
          </a:prstGeom>
        </p:spPr>
      </p:pic>
      <p:sp>
        <p:nvSpPr>
          <p:cNvPr id="9" name="Content Placeholder 2"/>
          <p:cNvSpPr>
            <a:spLocks noGrp="1"/>
          </p:cNvSpPr>
          <p:nvPr>
            <p:ph idx="1"/>
          </p:nvPr>
        </p:nvSpPr>
        <p:spPr>
          <a:xfrm>
            <a:off x="493986" y="1551963"/>
            <a:ext cx="8233454" cy="4612318"/>
          </a:xfrm>
        </p:spPr>
        <p:txBody>
          <a:bodyPr>
            <a:normAutofit/>
          </a:bodyPr>
          <a:lstStyle/>
          <a:p>
            <a:pPr marL="0" indent="0" algn="just">
              <a:buNone/>
            </a:pPr>
            <a:r>
              <a:rPr lang="en-US" sz="2000" dirty="0"/>
              <a:t>Currently, CIS countries and CAREC countries represent Georgia’s major trade partners</a:t>
            </a:r>
            <a:endParaRPr lang="ka-GE" sz="2000" dirty="0"/>
          </a:p>
          <a:p>
            <a:pPr marL="0" indent="0" algn="just">
              <a:spcAft>
                <a:spcPts val="1200"/>
              </a:spcAft>
              <a:buNone/>
            </a:pPr>
            <a:r>
              <a:rPr lang="en-US" sz="2000" dirty="0"/>
              <a:t>For the past years, </a:t>
            </a:r>
            <a:r>
              <a:rPr lang="en-US" sz="2000" b="1" dirty="0"/>
              <a:t>Azerbaijan</a:t>
            </a:r>
            <a:r>
              <a:rPr lang="en-US" sz="2000" dirty="0"/>
              <a:t>, </a:t>
            </a:r>
            <a:r>
              <a:rPr lang="en-US" sz="2000" b="1" dirty="0"/>
              <a:t>Kazakhstan</a:t>
            </a:r>
            <a:r>
              <a:rPr lang="en-US" sz="2000" dirty="0"/>
              <a:t>, and </a:t>
            </a:r>
            <a:r>
              <a:rPr lang="en-US" sz="2000" b="1" dirty="0"/>
              <a:t>China</a:t>
            </a:r>
            <a:r>
              <a:rPr lang="en-US" sz="2000" dirty="0"/>
              <a:t> have been the three main </a:t>
            </a:r>
            <a:r>
              <a:rPr lang="en-US" sz="2000" dirty="0" err="1"/>
              <a:t>agri</a:t>
            </a:r>
            <a:r>
              <a:rPr lang="en-US" sz="2000" dirty="0"/>
              <a:t>-food trade partners of Georgia in CAREC region</a:t>
            </a:r>
          </a:p>
          <a:p>
            <a:pPr algn="just"/>
            <a:r>
              <a:rPr lang="en-US" sz="2000" dirty="0"/>
              <a:t>Georgian agriculture product imports were more evenly divided between Azerbaijan, Kazakhstan, and China</a:t>
            </a:r>
          </a:p>
          <a:p>
            <a:pPr algn="just"/>
            <a:r>
              <a:rPr lang="en-US" sz="2000" dirty="0"/>
              <a:t>The total imports of agriculture products from the same three countries were below 70 </a:t>
            </a:r>
            <a:r>
              <a:rPr lang="en-US" sz="2000" dirty="0" err="1"/>
              <a:t>mln</a:t>
            </a:r>
            <a:r>
              <a:rPr lang="en-US" sz="2000" dirty="0"/>
              <a:t>. USD in the last year, and about 47% of it were originated from Azerbaijan</a:t>
            </a:r>
          </a:p>
          <a:p>
            <a:pPr algn="just"/>
            <a:r>
              <a:rPr lang="en-US" sz="2000" b="1" dirty="0"/>
              <a:t>Cereals</a:t>
            </a:r>
            <a:r>
              <a:rPr lang="en-US" sz="2000" dirty="0"/>
              <a:t> (HS code 10) were leading the </a:t>
            </a:r>
            <a:r>
              <a:rPr lang="en-US" sz="2000" b="1" dirty="0"/>
              <a:t>imports</a:t>
            </a:r>
            <a:r>
              <a:rPr lang="en-US" sz="2000" dirty="0"/>
              <a:t> (21 </a:t>
            </a:r>
            <a:r>
              <a:rPr lang="en-US" sz="2000" dirty="0" err="1"/>
              <a:t>mln</a:t>
            </a:r>
            <a:r>
              <a:rPr lang="en-US" sz="2000" dirty="0"/>
              <a:t>. USD) from abovementioned three partners in 2018, while the second biggest import group (8 </a:t>
            </a:r>
            <a:r>
              <a:rPr lang="en-US" sz="2000" dirty="0" err="1"/>
              <a:t>mln</a:t>
            </a:r>
            <a:r>
              <a:rPr lang="en-US" sz="2000" dirty="0"/>
              <a:t>. USD) was edible vegetables and certain roots and tubers (HS code 07)</a:t>
            </a:r>
          </a:p>
          <a:p>
            <a:pPr algn="just"/>
            <a:endParaRPr lang="en-US" sz="2000" dirty="0"/>
          </a:p>
          <a:p>
            <a:pPr marL="0" indent="0">
              <a:buNone/>
            </a:pPr>
            <a:endParaRPr lang="en-US" u="sng" dirty="0"/>
          </a:p>
        </p:txBody>
      </p:sp>
    </p:spTree>
    <p:extLst>
      <p:ext uri="{BB962C8B-B14F-4D97-AF65-F5344CB8AC3E}">
        <p14:creationId xmlns:p14="http://schemas.microsoft.com/office/powerpoint/2010/main" val="3937202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986" y="317927"/>
            <a:ext cx="8025041" cy="433527"/>
          </a:xfrm>
        </p:spPr>
        <p:txBody>
          <a:bodyPr>
            <a:noAutofit/>
          </a:bodyPr>
          <a:lstStyle/>
          <a:p>
            <a:pPr algn="ctr"/>
            <a:r>
              <a:rPr lang="en-US" sz="2800" b="1" dirty="0">
                <a:latin typeface="+mn-lt"/>
              </a:rPr>
              <a:t>Georgia’s Agricultural Trade with CAREC countries: An Overview </a:t>
            </a:r>
          </a:p>
        </p:txBody>
      </p:sp>
      <p:sp>
        <p:nvSpPr>
          <p:cNvPr id="5" name="Slide Number Placeholder 4"/>
          <p:cNvSpPr>
            <a:spLocks noGrp="1"/>
          </p:cNvSpPr>
          <p:nvPr>
            <p:ph type="sldNum" sz="quarter" idx="12"/>
          </p:nvPr>
        </p:nvSpPr>
        <p:spPr/>
        <p:txBody>
          <a:bodyPr/>
          <a:lstStyle/>
          <a:p>
            <a:fld id="{E769F722-F8C8-475B-8DD2-0677A7CD1F25}" type="slidenum">
              <a:rPr lang="en-US" smtClean="0"/>
              <a:t>7</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22186" y="968217"/>
            <a:ext cx="4699627" cy="128005"/>
          </a:xfrm>
          <a:prstGeom prst="rect">
            <a:avLst/>
          </a:prstGeom>
        </p:spPr>
      </p:pic>
      <p:sp>
        <p:nvSpPr>
          <p:cNvPr id="9" name="Content Placeholder 2"/>
          <p:cNvSpPr>
            <a:spLocks noGrp="1"/>
          </p:cNvSpPr>
          <p:nvPr>
            <p:ph idx="1"/>
          </p:nvPr>
        </p:nvSpPr>
        <p:spPr>
          <a:xfrm>
            <a:off x="493986" y="1368526"/>
            <a:ext cx="8255731" cy="4851295"/>
          </a:xfrm>
        </p:spPr>
        <p:txBody>
          <a:bodyPr>
            <a:normAutofit fontScale="92500" lnSpcReduction="10000"/>
          </a:bodyPr>
          <a:lstStyle/>
          <a:p>
            <a:pPr algn="just"/>
            <a:r>
              <a:rPr lang="en-US" sz="2000" dirty="0"/>
              <a:t>As for the </a:t>
            </a:r>
            <a:r>
              <a:rPr lang="en-US" sz="2000" b="1" dirty="0"/>
              <a:t>exports</a:t>
            </a:r>
            <a:r>
              <a:rPr lang="en-US" sz="2000" dirty="0"/>
              <a:t>, export value of </a:t>
            </a:r>
            <a:r>
              <a:rPr lang="en-US" sz="2000" dirty="0" err="1"/>
              <a:t>agri</a:t>
            </a:r>
            <a:r>
              <a:rPr lang="en-US" sz="2000" dirty="0"/>
              <a:t>-food products directed to </a:t>
            </a:r>
            <a:r>
              <a:rPr lang="en-US" sz="2000" b="1" dirty="0"/>
              <a:t>Azerbaijan</a:t>
            </a:r>
            <a:r>
              <a:rPr lang="en-US" sz="2000" dirty="0"/>
              <a:t> accounted for more than 49 </a:t>
            </a:r>
            <a:r>
              <a:rPr lang="en-US" sz="2000" dirty="0" err="1"/>
              <a:t>mln</a:t>
            </a:r>
            <a:r>
              <a:rPr lang="en-US" sz="2000" dirty="0"/>
              <a:t>. USD - more than the combined exports in Kazakhstan and China in the same year in 2018</a:t>
            </a:r>
          </a:p>
          <a:p>
            <a:pPr algn="just"/>
            <a:r>
              <a:rPr lang="en-US" sz="2000" dirty="0"/>
              <a:t>In 2018, the most important product group in terms of Georgia’s exports with these countries turned out to be </a:t>
            </a:r>
            <a:r>
              <a:rPr lang="en-US" sz="2000" b="1" dirty="0"/>
              <a:t>beverages, spirits, and vinegar </a:t>
            </a:r>
            <a:r>
              <a:rPr lang="en-US" sz="2000" dirty="0"/>
              <a:t>(HS code 22) with corresponding export value exceeding 56 </a:t>
            </a:r>
            <a:r>
              <a:rPr lang="en-US" sz="2000" dirty="0" err="1"/>
              <a:t>mln</a:t>
            </a:r>
            <a:r>
              <a:rPr lang="en-US" sz="2000" dirty="0"/>
              <a:t>. USD. </a:t>
            </a:r>
          </a:p>
          <a:p>
            <a:pPr algn="just"/>
            <a:r>
              <a:rPr lang="en-US" sz="2000" b="1" dirty="0"/>
              <a:t>Wine</a:t>
            </a:r>
            <a:r>
              <a:rPr lang="en-US" sz="2000" dirty="0"/>
              <a:t> is the one of the major export commodities accounting for 21% of total agricultural exports of Georgia (</a:t>
            </a:r>
            <a:r>
              <a:rPr lang="en-US" sz="2000" dirty="0" err="1"/>
              <a:t>Geostat</a:t>
            </a:r>
            <a:r>
              <a:rPr lang="en-US" sz="2000" dirty="0"/>
              <a:t>, 2019)</a:t>
            </a:r>
          </a:p>
          <a:p>
            <a:pPr algn="just"/>
            <a:r>
              <a:rPr lang="en-US" sz="2000" dirty="0"/>
              <a:t>Parallel to already established export destinations, </a:t>
            </a:r>
            <a:r>
              <a:rPr lang="en-US" sz="2000" b="1" dirty="0"/>
              <a:t>China is becoming increasingly</a:t>
            </a:r>
            <a:r>
              <a:rPr lang="en-US" sz="2000" dirty="0"/>
              <a:t> important market for Georgian wine:</a:t>
            </a:r>
          </a:p>
          <a:p>
            <a:pPr lvl="1" algn="just">
              <a:buFont typeface="Courier New" panose="02070309020205020404" pitchFamily="49" charset="0"/>
              <a:buChar char="o"/>
            </a:pPr>
            <a:r>
              <a:rPr lang="en-US" sz="1900" dirty="0"/>
              <a:t>In 2010, less than a </a:t>
            </a:r>
            <a:r>
              <a:rPr lang="en-US" sz="1900" b="1" dirty="0"/>
              <a:t>half percent </a:t>
            </a:r>
            <a:r>
              <a:rPr lang="en-US" sz="1900" dirty="0"/>
              <a:t>of total wine exports were designated for China’s market, while in the last year Georgian wine generated almost </a:t>
            </a:r>
            <a:r>
              <a:rPr lang="en-US" sz="1900" b="1" dirty="0"/>
              <a:t>10%</a:t>
            </a:r>
            <a:r>
              <a:rPr lang="en-US" sz="1900" dirty="0"/>
              <a:t> of total export revenue in this Asian county’s market </a:t>
            </a:r>
          </a:p>
          <a:p>
            <a:pPr algn="just"/>
            <a:r>
              <a:rPr lang="en-US" sz="2000" dirty="0"/>
              <a:t>Kazakhstan is gradually losing its importance as an export destination for Georgian wine since 2012 (19% in 2010 versus 5% in 2018)</a:t>
            </a:r>
          </a:p>
          <a:p>
            <a:pPr algn="just"/>
            <a:r>
              <a:rPr lang="en-US" sz="2000" dirty="0"/>
              <a:t>Azerbaijan has always been of lesser importance trade partner in terms of wine for Georgia</a:t>
            </a:r>
          </a:p>
          <a:p>
            <a:pPr marL="0" indent="0">
              <a:buNone/>
            </a:pPr>
            <a:endParaRPr lang="en-US" u="sng" dirty="0"/>
          </a:p>
        </p:txBody>
      </p:sp>
    </p:spTree>
    <p:extLst>
      <p:ext uri="{BB962C8B-B14F-4D97-AF65-F5344CB8AC3E}">
        <p14:creationId xmlns:p14="http://schemas.microsoft.com/office/powerpoint/2010/main" val="1163779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06" y="392967"/>
            <a:ext cx="8025041" cy="737017"/>
          </a:xfrm>
        </p:spPr>
        <p:txBody>
          <a:bodyPr>
            <a:noAutofit/>
          </a:bodyPr>
          <a:lstStyle/>
          <a:p>
            <a:pPr algn="ctr"/>
            <a:r>
              <a:rPr lang="en-US" sz="2600" b="1" dirty="0">
                <a:latin typeface="+mn-lt"/>
              </a:rPr>
              <a:t>Overview of Sanitary, Phytosanitary and Quality-related Standards in Georgia and selected CAREC countries </a:t>
            </a:r>
          </a:p>
        </p:txBody>
      </p:sp>
      <p:sp>
        <p:nvSpPr>
          <p:cNvPr id="5" name="Slide Number Placeholder 4"/>
          <p:cNvSpPr>
            <a:spLocks noGrp="1"/>
          </p:cNvSpPr>
          <p:nvPr>
            <p:ph type="sldNum" sz="quarter" idx="12"/>
          </p:nvPr>
        </p:nvSpPr>
        <p:spPr/>
        <p:txBody>
          <a:bodyPr/>
          <a:lstStyle/>
          <a:p>
            <a:fld id="{E769F722-F8C8-475B-8DD2-0677A7CD1F25}" type="slidenum">
              <a:rPr lang="en-US" smtClean="0"/>
              <a:t>8</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53012" y="1266514"/>
            <a:ext cx="4699627" cy="128005"/>
          </a:xfrm>
          <a:prstGeom prst="rect">
            <a:avLst/>
          </a:prstGeom>
        </p:spPr>
      </p:pic>
      <p:sp>
        <p:nvSpPr>
          <p:cNvPr id="9" name="Content Placeholder 2"/>
          <p:cNvSpPr>
            <a:spLocks noGrp="1"/>
          </p:cNvSpPr>
          <p:nvPr>
            <p:ph idx="1"/>
          </p:nvPr>
        </p:nvSpPr>
        <p:spPr>
          <a:xfrm>
            <a:off x="628650" y="1861104"/>
            <a:ext cx="8233454" cy="4603929"/>
          </a:xfrm>
        </p:spPr>
        <p:txBody>
          <a:bodyPr>
            <a:normAutofit/>
          </a:bodyPr>
          <a:lstStyle/>
          <a:p>
            <a:r>
              <a:rPr lang="en-US" sz="2400" dirty="0">
                <a:latin typeface="Calibri" panose="020F0502020204030204" pitchFamily="34" charset="0"/>
                <a:cs typeface="Calibri" panose="020F0502020204030204" pitchFamily="34" charset="0"/>
              </a:rPr>
              <a:t>SPS measures in CAREC countries have yet to be considered a priority in most national development strategies of CAREC countries (</a:t>
            </a:r>
            <a:r>
              <a:rPr lang="en-US" sz="2400" u="sng" dirty="0">
                <a:solidFill>
                  <a:srgbClr val="0563C1"/>
                </a:solidFill>
                <a:latin typeface="Calibri" panose="020F0502020204030204" pitchFamily="34" charset="0"/>
                <a:ea typeface="Calibri" panose="020F0502020204030204" pitchFamily="34" charset="0"/>
                <a:cs typeface="Calibri" panose="020F0502020204030204" pitchFamily="34" charset="0"/>
                <a:hlinkClick r:id="rId5"/>
              </a:rPr>
              <a:t>ADB</a:t>
            </a:r>
            <a:r>
              <a:rPr lang="en-US" sz="2400" dirty="0">
                <a:latin typeface="Calibri" panose="020F0502020204030204" pitchFamily="34" charset="0"/>
                <a:ea typeface="Calibri" panose="020F0502020204030204" pitchFamily="34" charset="0"/>
                <a:cs typeface="Calibri" panose="020F0502020204030204" pitchFamily="34" charset="0"/>
              </a:rPr>
              <a:t>, 2019)</a:t>
            </a:r>
          </a:p>
          <a:p>
            <a:r>
              <a:rPr lang="en-US" sz="2400" dirty="0">
                <a:latin typeface="Calibri" panose="020F0502020204030204" pitchFamily="34" charset="0"/>
                <a:cs typeface="Calibri" panose="020F0502020204030204" pitchFamily="34" charset="0"/>
              </a:rPr>
              <a:t>The main challenges to foster agricultural food trade in the region </a:t>
            </a:r>
          </a:p>
          <a:p>
            <a:pPr lvl="1">
              <a:buFont typeface="Courier New" panose="02070309020205020404" pitchFamily="49" charset="0"/>
              <a:buChar char="o"/>
            </a:pPr>
            <a:r>
              <a:rPr lang="en-US" sz="2000" dirty="0">
                <a:latin typeface="Calibri" panose="020F0502020204030204" pitchFamily="34" charset="0"/>
                <a:cs typeface="Calibri" panose="020F0502020204030204" pitchFamily="34" charset="0"/>
              </a:rPr>
              <a:t>Outdated legislation</a:t>
            </a:r>
          </a:p>
          <a:p>
            <a:pPr lvl="1">
              <a:buFont typeface="Courier New" panose="02070309020205020404" pitchFamily="49" charset="0"/>
              <a:buChar char="o"/>
            </a:pPr>
            <a:r>
              <a:rPr lang="en-US" sz="2000" dirty="0">
                <a:latin typeface="Calibri" panose="020F0502020204030204" pitchFamily="34" charset="0"/>
                <a:cs typeface="Calibri" panose="020F0502020204030204" pitchFamily="34" charset="0"/>
              </a:rPr>
              <a:t>Poor laboratory capacity</a:t>
            </a:r>
          </a:p>
          <a:p>
            <a:pPr lvl="1">
              <a:buFont typeface="Courier New" panose="02070309020205020404" pitchFamily="49" charset="0"/>
              <a:buChar char="o"/>
            </a:pPr>
            <a:r>
              <a:rPr lang="en-US" sz="2000" dirty="0">
                <a:latin typeface="Calibri" panose="020F0502020204030204" pitchFamily="34" charset="0"/>
                <a:cs typeface="Calibri" panose="020F0502020204030204" pitchFamily="34" charset="0"/>
              </a:rPr>
              <a:t>Lack of coordination among border controls</a:t>
            </a:r>
          </a:p>
        </p:txBody>
      </p:sp>
    </p:spTree>
    <p:extLst>
      <p:ext uri="{BB962C8B-B14F-4D97-AF65-F5344CB8AC3E}">
        <p14:creationId xmlns:p14="http://schemas.microsoft.com/office/powerpoint/2010/main" val="3284597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306" y="392967"/>
            <a:ext cx="8025041" cy="433527"/>
          </a:xfrm>
        </p:spPr>
        <p:txBody>
          <a:bodyPr>
            <a:noAutofit/>
          </a:bodyPr>
          <a:lstStyle/>
          <a:p>
            <a:pPr algn="ctr"/>
            <a:r>
              <a:rPr lang="en-US" sz="2400" b="1" dirty="0">
                <a:latin typeface="+mn-lt"/>
              </a:rPr>
              <a:t>Overview of Sanitary, </a:t>
            </a:r>
            <a:r>
              <a:rPr lang="en-US" sz="2400" b="1" dirty="0" err="1">
                <a:latin typeface="+mn-lt"/>
              </a:rPr>
              <a:t>Phytosanitary</a:t>
            </a:r>
            <a:r>
              <a:rPr lang="en-US" sz="2400" b="1" dirty="0">
                <a:latin typeface="+mn-lt"/>
              </a:rPr>
              <a:t> and Quality-related Standards in Georgia and selected CAREC countries </a:t>
            </a:r>
          </a:p>
        </p:txBody>
      </p:sp>
      <p:sp>
        <p:nvSpPr>
          <p:cNvPr id="5" name="Slide Number Placeholder 4"/>
          <p:cNvSpPr>
            <a:spLocks noGrp="1"/>
          </p:cNvSpPr>
          <p:nvPr>
            <p:ph type="sldNum" sz="quarter" idx="12"/>
          </p:nvPr>
        </p:nvSpPr>
        <p:spPr/>
        <p:txBody>
          <a:bodyPr/>
          <a:lstStyle/>
          <a:p>
            <a:fld id="{E769F722-F8C8-475B-8DD2-0677A7CD1F25}" type="slidenum">
              <a:rPr lang="en-US" smtClean="0"/>
              <a:t>9</a:t>
            </a:fld>
            <a:endParaRPr lang="en-US"/>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92981"/>
            <a:ext cx="9144000" cy="465025"/>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153014" y="1018564"/>
            <a:ext cx="4699627" cy="128005"/>
          </a:xfrm>
          <a:prstGeom prst="rect">
            <a:avLst/>
          </a:prstGeom>
        </p:spPr>
      </p:pic>
      <p:sp>
        <p:nvSpPr>
          <p:cNvPr id="9" name="Content Placeholder 2"/>
          <p:cNvSpPr>
            <a:spLocks noGrp="1"/>
          </p:cNvSpPr>
          <p:nvPr>
            <p:ph idx="1"/>
          </p:nvPr>
        </p:nvSpPr>
        <p:spPr>
          <a:xfrm>
            <a:off x="493986" y="1635853"/>
            <a:ext cx="8087952" cy="4528428"/>
          </a:xfrm>
        </p:spPr>
        <p:txBody>
          <a:bodyPr>
            <a:normAutofit/>
          </a:bodyPr>
          <a:lstStyle/>
          <a:p>
            <a:pPr algn="just"/>
            <a:r>
              <a:rPr lang="en-US" sz="2400" dirty="0">
                <a:latin typeface="Calibri" panose="020F0502020204030204" pitchFamily="34" charset="0"/>
                <a:cs typeface="Calibri" panose="020F0502020204030204" pitchFamily="34" charset="0"/>
              </a:rPr>
              <a:t>On 27 June 2014, the </a:t>
            </a:r>
            <a:r>
              <a:rPr lang="en-US" sz="2400" b="1" dirty="0">
                <a:latin typeface="Calibri" panose="020F0502020204030204" pitchFamily="34" charset="0"/>
                <a:cs typeface="Calibri" panose="020F0502020204030204" pitchFamily="34" charset="0"/>
              </a:rPr>
              <a:t>EU-Georgia Association Agreement </a:t>
            </a:r>
            <a:r>
              <a:rPr lang="en-US" sz="2400" dirty="0">
                <a:latin typeface="Calibri" panose="020F0502020204030204" pitchFamily="34" charset="0"/>
                <a:cs typeface="Calibri" panose="020F0502020204030204" pitchFamily="34" charset="0"/>
              </a:rPr>
              <a:t>was signed, including the Deep and Comprehensive Free Trade Area (DCFTA)</a:t>
            </a:r>
          </a:p>
          <a:p>
            <a:pPr algn="just"/>
            <a:r>
              <a:rPr lang="en-US" sz="2400" dirty="0">
                <a:latin typeface="Calibri" panose="020F0502020204030204" pitchFamily="34" charset="0"/>
                <a:cs typeface="Calibri" panose="020F0502020204030204" pitchFamily="34" charset="0"/>
              </a:rPr>
              <a:t>As part of  the obligations under the DCFTA, Georgia has to ensure a high level of food safety and animal and plant health within the country and </a:t>
            </a:r>
            <a:r>
              <a:rPr lang="en-US" sz="2400" b="1" dirty="0">
                <a:latin typeface="Calibri" panose="020F0502020204030204" pitchFamily="34" charset="0"/>
                <a:cs typeface="Calibri" panose="020F0502020204030204" pitchFamily="34" charset="0"/>
              </a:rPr>
              <a:t>harmonize its food safety legislative basis with EU standards</a:t>
            </a:r>
          </a:p>
          <a:p>
            <a:pPr algn="just"/>
            <a:r>
              <a:rPr lang="en-US" sz="2400" dirty="0">
                <a:latin typeface="Calibri" panose="020F0502020204030204" pitchFamily="34" charset="0"/>
                <a:cs typeface="Calibri" panose="020F0502020204030204" pitchFamily="34" charset="0"/>
              </a:rPr>
              <a:t>The DCFTA is different from other Free Trade Agreements and implies regulatory approximations, </a:t>
            </a:r>
            <a:r>
              <a:rPr lang="en-US" sz="2400" b="1" dirty="0">
                <a:latin typeface="Calibri" panose="020F0502020204030204" pitchFamily="34" charset="0"/>
                <a:cs typeface="Calibri" panose="020F0502020204030204" pitchFamily="34" charset="0"/>
              </a:rPr>
              <a:t>not only for exports, but equally domestically</a:t>
            </a:r>
            <a:r>
              <a:rPr lang="en-US" sz="2400" dirty="0">
                <a:latin typeface="Calibri" panose="020F0502020204030204" pitchFamily="34" charset="0"/>
                <a:cs typeface="Calibri" panose="020F0502020204030204" pitchFamily="34" charset="0"/>
              </a:rPr>
              <a:t>:</a:t>
            </a:r>
          </a:p>
          <a:p>
            <a:pPr lvl="1" algn="just">
              <a:buFont typeface="Courier New" panose="02070309020205020404" pitchFamily="49" charset="0"/>
              <a:buChar char="o"/>
            </a:pPr>
            <a:r>
              <a:rPr lang="en-US" sz="2000" i="1" dirty="0">
                <a:latin typeface="Calibri" panose="020F0502020204030204" pitchFamily="34" charset="0"/>
                <a:cs typeface="Calibri" panose="020F0502020204030204" pitchFamily="34" charset="0"/>
              </a:rPr>
              <a:t>The DCFTA will have consequences not only on Georgia’s trade with EU but also with other countries including the CAREC region </a:t>
            </a:r>
          </a:p>
          <a:p>
            <a:endParaRPr lang="en-US" sz="2400" u="sng"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343932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2629</TotalTime>
  <Words>3332</Words>
  <Application>Microsoft Office PowerPoint</Application>
  <PresentationFormat>On-screen Show (4:3)</PresentationFormat>
  <Paragraphs>470</Paragraphs>
  <Slides>26</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Calibri</vt:lpstr>
      <vt:lpstr>Calibri Light</vt:lpstr>
      <vt:lpstr>Courier New</vt:lpstr>
      <vt:lpstr>Sylfaen</vt:lpstr>
      <vt:lpstr>Wingdings</vt:lpstr>
      <vt:lpstr>Office Theme</vt:lpstr>
      <vt:lpstr>   The Impact of Sanitary, Phytosanitary, and Quality-related Standards on the Trade Flow between CAREC Countries and Georgia    Phatima Mamardashvili, Ia Katsia, Salome Deisadze, Daviti Zhorzholiani   ISET Policy Institute August, 2019 </vt:lpstr>
      <vt:lpstr>Content</vt:lpstr>
      <vt:lpstr>Background</vt:lpstr>
      <vt:lpstr>Study Objectives</vt:lpstr>
      <vt:lpstr>Methodology</vt:lpstr>
      <vt:lpstr>Georgia’s Agricultural Trade with CAREC countries: An Overview </vt:lpstr>
      <vt:lpstr>Georgia’s Agricultural Trade with CAREC countries: An Overview </vt:lpstr>
      <vt:lpstr>Overview of Sanitary, Phytosanitary and Quality-related Standards in Georgia and selected CAREC countries </vt:lpstr>
      <vt:lpstr>Overview of Sanitary, Phytosanitary and Quality-related Standards in Georgia and selected CAREC countries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 for your attention    www.iset-pi.ge  </vt:lpstr>
      <vt:lpstr>Annex</vt:lpstr>
      <vt:lpstr>Overview of Sanitary, Phytosanitary and Quality-related Standards in Georgia and selected CAREC countries </vt:lpstr>
      <vt:lpstr>Overview of Sanitary, Phytosanitary and Quality-related Standards in Georgia and selected CAREC countries </vt:lpstr>
      <vt:lpstr>Overview of Sanitary, Phytosanitary and Quality-related Standards in Georgia and selected CAREC countries </vt:lpstr>
      <vt:lpstr>Overview of Sanitary, Phytosanitary and Quality-related Standards in Georgia and selected CAREC countries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აგრარული პოლიტიკის კვლევითი ცენტრი</dc:title>
  <dc:creator>Pati Mamardashvili</dc:creator>
  <cp:lastModifiedBy>Pati</cp:lastModifiedBy>
  <cp:revision>635</cp:revision>
  <cp:lastPrinted>2018-12-05T17:30:51Z</cp:lastPrinted>
  <dcterms:created xsi:type="dcterms:W3CDTF">2017-07-11T17:02:26Z</dcterms:created>
  <dcterms:modified xsi:type="dcterms:W3CDTF">2019-08-26T16:18:53Z</dcterms:modified>
</cp:coreProperties>
</file>