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7" r:id="rId2"/>
    <p:sldId id="258" r:id="rId3"/>
    <p:sldId id="365" r:id="rId4"/>
    <p:sldId id="360" r:id="rId5"/>
    <p:sldId id="358" r:id="rId6"/>
    <p:sldId id="367" r:id="rId7"/>
    <p:sldId id="392" r:id="rId8"/>
    <p:sldId id="395" r:id="rId9"/>
    <p:sldId id="892" r:id="rId10"/>
    <p:sldId id="893" r:id="rId11"/>
    <p:sldId id="894" r:id="rId12"/>
    <p:sldId id="370" r:id="rId13"/>
    <p:sldId id="393" r:id="rId14"/>
    <p:sldId id="394" r:id="rId15"/>
    <p:sldId id="891" r:id="rId16"/>
    <p:sldId id="895" r:id="rId17"/>
    <p:sldId id="347" r:id="rId18"/>
    <p:sldId id="378" r:id="rId19"/>
    <p:sldId id="386" r:id="rId20"/>
    <p:sldId id="387" r:id="rId21"/>
    <p:sldId id="896" r:id="rId22"/>
    <p:sldId id="391" r:id="rId23"/>
    <p:sldId id="356"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E9532B"/>
    <a:srgbClr val="0079A4"/>
    <a:srgbClr val="669900"/>
    <a:srgbClr val="F08B70"/>
    <a:srgbClr val="EE7E60"/>
    <a:srgbClr val="FF6600"/>
    <a:srgbClr val="75B6E5"/>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6502E-F193-4741-9F39-2059E2A92622}" v="46" dt="2018-08-23T01:32:04.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5429" autoAdjust="0"/>
  </p:normalViewPr>
  <p:slideViewPr>
    <p:cSldViewPr snapToGrid="0">
      <p:cViewPr varScale="1">
        <p:scale>
          <a:sx n="58" d="100"/>
          <a:sy n="58" d="100"/>
        </p:scale>
        <p:origin x="1614" y="78"/>
      </p:cViewPr>
      <p:guideLst>
        <p:guide orient="horz" pos="2160"/>
        <p:guide pos="288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Grid="0">
      <p:cViewPr varScale="1">
        <p:scale>
          <a:sx n="54" d="100"/>
          <a:sy n="54" d="100"/>
        </p:scale>
        <p:origin x="287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Claire C. Tayag" userId="7716b318-a471-46b0-b3b2-b70ddb7f9a65" providerId="ADAL" clId="{6AD6502E-F193-4741-9F39-2059E2A92622}"/>
    <pc:docChg chg="undo custSel addSld delSld modSld sldOrd">
      <pc:chgData name="Mara Claire C. Tayag" userId="7716b318-a471-46b0-b3b2-b70ddb7f9a65" providerId="ADAL" clId="{6AD6502E-F193-4741-9F39-2059E2A92622}" dt="2018-08-23T01:32:04.677" v="45" actId="1076"/>
      <pc:docMkLst>
        <pc:docMk/>
      </pc:docMkLst>
      <pc:sldChg chg="modSp">
        <pc:chgData name="Mara Claire C. Tayag" userId="7716b318-a471-46b0-b3b2-b70ddb7f9a65" providerId="ADAL" clId="{6AD6502E-F193-4741-9F39-2059E2A92622}" dt="2018-08-23T01:29:52.430" v="22" actId="1076"/>
        <pc:sldMkLst>
          <pc:docMk/>
          <pc:sldMk cId="4068485302" sldId="258"/>
        </pc:sldMkLst>
        <pc:spChg chg="mod">
          <ac:chgData name="Mara Claire C. Tayag" userId="7716b318-a471-46b0-b3b2-b70ddb7f9a65" providerId="ADAL" clId="{6AD6502E-F193-4741-9F39-2059E2A92622}" dt="2018-08-23T01:29:52.430" v="22" actId="1076"/>
          <ac:spMkLst>
            <pc:docMk/>
            <pc:sldMk cId="4068485302" sldId="258"/>
            <ac:spMk id="2" creationId="{00000000-0000-0000-0000-000000000000}"/>
          </ac:spMkLst>
        </pc:spChg>
        <pc:spChg chg="mod">
          <ac:chgData name="Mara Claire C. Tayag" userId="7716b318-a471-46b0-b3b2-b70ddb7f9a65" providerId="ADAL" clId="{6AD6502E-F193-4741-9F39-2059E2A92622}" dt="2018-08-23T01:29:48.652" v="21" actId="113"/>
          <ac:spMkLst>
            <pc:docMk/>
            <pc:sldMk cId="4068485302" sldId="258"/>
            <ac:spMk id="3" creationId="{00000000-0000-0000-0000-000000000000}"/>
          </ac:spMkLst>
        </pc:spChg>
      </pc:sldChg>
      <pc:sldChg chg="modSp">
        <pc:chgData name="Mara Claire C. Tayag" userId="7716b318-a471-46b0-b3b2-b70ddb7f9a65" providerId="ADAL" clId="{6AD6502E-F193-4741-9F39-2059E2A92622}" dt="2018-08-23T01:32:04.677" v="45" actId="1076"/>
        <pc:sldMkLst>
          <pc:docMk/>
          <pc:sldMk cId="3613700807" sldId="347"/>
        </pc:sldMkLst>
        <pc:spChg chg="mod">
          <ac:chgData name="Mara Claire C. Tayag" userId="7716b318-a471-46b0-b3b2-b70ddb7f9a65" providerId="ADAL" clId="{6AD6502E-F193-4741-9F39-2059E2A92622}" dt="2018-08-23T01:32:04.677" v="45" actId="1076"/>
          <ac:spMkLst>
            <pc:docMk/>
            <pc:sldMk cId="3613700807" sldId="347"/>
            <ac:spMk id="21" creationId="{7960A090-3168-43FF-83E3-EFCEE221E92B}"/>
          </ac:spMkLst>
        </pc:spChg>
        <pc:picChg chg="mod">
          <ac:chgData name="Mara Claire C. Tayag" userId="7716b318-a471-46b0-b3b2-b70ddb7f9a65" providerId="ADAL" clId="{6AD6502E-F193-4741-9F39-2059E2A92622}" dt="2018-08-23T01:32:02.890" v="44" actId="1076"/>
          <ac:picMkLst>
            <pc:docMk/>
            <pc:sldMk cId="3613700807" sldId="347"/>
            <ac:picMk id="24" creationId="{B6EAC968-B90C-48EA-A8DA-9628E3B243C4}"/>
          </ac:picMkLst>
        </pc:picChg>
      </pc:sldChg>
      <pc:sldChg chg="ord">
        <pc:chgData name="Mara Claire C. Tayag" userId="7716b318-a471-46b0-b3b2-b70ddb7f9a65" providerId="ADAL" clId="{6AD6502E-F193-4741-9F39-2059E2A92622}" dt="2018-08-23T01:26:41.586" v="18" actId="1076"/>
        <pc:sldMkLst>
          <pc:docMk/>
          <pc:sldMk cId="3612423912" sldId="356"/>
        </pc:sldMkLst>
      </pc:sldChg>
      <pc:sldChg chg="modSp">
        <pc:chgData name="Mara Claire C. Tayag" userId="7716b318-a471-46b0-b3b2-b70ddb7f9a65" providerId="ADAL" clId="{6AD6502E-F193-4741-9F39-2059E2A92622}" dt="2018-08-23T01:31:25.043" v="40" actId="179"/>
        <pc:sldMkLst>
          <pc:docMk/>
          <pc:sldMk cId="973906958" sldId="358"/>
        </pc:sldMkLst>
        <pc:spChg chg="mod">
          <ac:chgData name="Mara Claire C. Tayag" userId="7716b318-a471-46b0-b3b2-b70ddb7f9a65" providerId="ADAL" clId="{6AD6502E-F193-4741-9F39-2059E2A92622}" dt="2018-08-23T01:31:25.043" v="40" actId="179"/>
          <ac:spMkLst>
            <pc:docMk/>
            <pc:sldMk cId="973906958" sldId="358"/>
            <ac:spMk id="6" creationId="{3FB2ED41-CA4F-4E1C-ADEC-6FBFE84573C8}"/>
          </ac:spMkLst>
        </pc:spChg>
      </pc:sldChg>
      <pc:sldChg chg="modSp">
        <pc:chgData name="Mara Claire C. Tayag" userId="7716b318-a471-46b0-b3b2-b70ddb7f9a65" providerId="ADAL" clId="{6AD6502E-F193-4741-9F39-2059E2A92622}" dt="2018-08-23T01:31:06.287" v="35" actId="1076"/>
        <pc:sldMkLst>
          <pc:docMk/>
          <pc:sldMk cId="1735077816" sldId="360"/>
        </pc:sldMkLst>
        <pc:spChg chg="mod">
          <ac:chgData name="Mara Claire C. Tayag" userId="7716b318-a471-46b0-b3b2-b70ddb7f9a65" providerId="ADAL" clId="{6AD6502E-F193-4741-9F39-2059E2A92622}" dt="2018-08-23T01:31:06.287" v="35" actId="1076"/>
          <ac:spMkLst>
            <pc:docMk/>
            <pc:sldMk cId="1735077816" sldId="360"/>
            <ac:spMk id="6" creationId="{3FB2ED41-CA4F-4E1C-ADEC-6FBFE84573C8}"/>
          </ac:spMkLst>
        </pc:spChg>
        <pc:graphicFrameChg chg="mod">
          <ac:chgData name="Mara Claire C. Tayag" userId="7716b318-a471-46b0-b3b2-b70ddb7f9a65" providerId="ADAL" clId="{6AD6502E-F193-4741-9F39-2059E2A92622}" dt="2018-08-23T01:30:59.639" v="34" actId="14100"/>
          <ac:graphicFrameMkLst>
            <pc:docMk/>
            <pc:sldMk cId="1735077816" sldId="360"/>
            <ac:graphicFrameMk id="8" creationId="{00000000-0000-0000-0000-000000000000}"/>
          </ac:graphicFrameMkLst>
        </pc:graphicFrameChg>
      </pc:sldChg>
      <pc:sldChg chg="modSp">
        <pc:chgData name="Mara Claire C. Tayag" userId="7716b318-a471-46b0-b3b2-b70ddb7f9a65" providerId="ADAL" clId="{6AD6502E-F193-4741-9F39-2059E2A92622}" dt="2018-08-23T01:31:43.300" v="43" actId="1076"/>
        <pc:sldMkLst>
          <pc:docMk/>
          <pc:sldMk cId="3147068133" sldId="369"/>
        </pc:sldMkLst>
        <pc:spChg chg="mod">
          <ac:chgData name="Mara Claire C. Tayag" userId="7716b318-a471-46b0-b3b2-b70ddb7f9a65" providerId="ADAL" clId="{6AD6502E-F193-4741-9F39-2059E2A92622}" dt="2018-08-23T01:31:38.710" v="41" actId="1076"/>
          <ac:spMkLst>
            <pc:docMk/>
            <pc:sldMk cId="3147068133" sldId="369"/>
            <ac:spMk id="7" creationId="{4C0B89F1-2E9C-4A0C-92A7-11930704B12D}"/>
          </ac:spMkLst>
        </pc:spChg>
        <pc:graphicFrameChg chg="mod">
          <ac:chgData name="Mara Claire C. Tayag" userId="7716b318-a471-46b0-b3b2-b70ddb7f9a65" providerId="ADAL" clId="{6AD6502E-F193-4741-9F39-2059E2A92622}" dt="2018-08-23T01:31:43.300" v="43" actId="1076"/>
          <ac:graphicFrameMkLst>
            <pc:docMk/>
            <pc:sldMk cId="3147068133" sldId="369"/>
            <ac:graphicFrameMk id="11" creationId="{0F9ACF31-5079-4E9B-98A8-44F84301637D}"/>
          </ac:graphicFrameMkLst>
        </pc:graphicFrameChg>
      </pc:sldChg>
      <pc:sldChg chg="addSp delSp modSp add del">
        <pc:chgData name="Mara Claire C. Tayag" userId="7716b318-a471-46b0-b3b2-b70ddb7f9a65" providerId="ADAL" clId="{6AD6502E-F193-4741-9F39-2059E2A92622}" dt="2018-08-23T01:21:16.209" v="7" actId="2696"/>
        <pc:sldMkLst>
          <pc:docMk/>
          <pc:sldMk cId="3046886474" sldId="553"/>
        </pc:sldMkLst>
        <pc:spChg chg="add mod">
          <ac:chgData name="Mara Claire C. Tayag" userId="7716b318-a471-46b0-b3b2-b70ddb7f9a65" providerId="ADAL" clId="{6AD6502E-F193-4741-9F39-2059E2A92622}" dt="2018-08-23T01:20:57.963" v="2" actId="2696"/>
          <ac:spMkLst>
            <pc:docMk/>
            <pc:sldMk cId="3046886474" sldId="553"/>
            <ac:spMk id="2" creationId="{251AAD89-C1B4-436F-879E-A610B0534A49}"/>
          </ac:spMkLst>
        </pc:spChg>
        <pc:spChg chg="del">
          <ac:chgData name="Mara Claire C. Tayag" userId="7716b318-a471-46b0-b3b2-b70ddb7f9a65" providerId="ADAL" clId="{6AD6502E-F193-4741-9F39-2059E2A92622}" dt="2018-08-23T01:20:57.963" v="2" actId="2696"/>
          <ac:spMkLst>
            <pc:docMk/>
            <pc:sldMk cId="3046886474" sldId="553"/>
            <ac:spMk id="3" creationId="{088724D6-98CC-439F-9175-F581C1061775}"/>
          </ac:spMkLst>
        </pc:spChg>
        <pc:picChg chg="del">
          <ac:chgData name="Mara Claire C. Tayag" userId="7716b318-a471-46b0-b3b2-b70ddb7f9a65" providerId="ADAL" clId="{6AD6502E-F193-4741-9F39-2059E2A92622}" dt="2018-08-23T01:20:57.963" v="2" actId="2696"/>
          <ac:picMkLst>
            <pc:docMk/>
            <pc:sldMk cId="3046886474" sldId="553"/>
            <ac:picMk id="6" creationId="{3603AD52-1444-4F6A-BCAA-CA7713C49C2E}"/>
          </ac:picMkLst>
        </pc:picChg>
      </pc:sldChg>
      <pc:sldChg chg="addSp delSp modSp add">
        <pc:chgData name="Mara Claire C. Tayag" userId="7716b318-a471-46b0-b3b2-b70ddb7f9a65" providerId="ADAL" clId="{6AD6502E-F193-4741-9F39-2059E2A92622}" dt="2018-08-23T01:26:37.073" v="17" actId="1076"/>
        <pc:sldMkLst>
          <pc:docMk/>
          <pc:sldMk cId="3759097828" sldId="554"/>
        </pc:sldMkLst>
        <pc:spChg chg="add mod">
          <ac:chgData name="Mara Claire C. Tayag" userId="7716b318-a471-46b0-b3b2-b70ddb7f9a65" providerId="ADAL" clId="{6AD6502E-F193-4741-9F39-2059E2A92622}" dt="2018-08-23T01:21:12.988" v="6" actId="122"/>
          <ac:spMkLst>
            <pc:docMk/>
            <pc:sldMk cId="3759097828" sldId="554"/>
            <ac:spMk id="3" creationId="{9E5AD4F7-8CE8-49F9-9427-5FD511367630}"/>
          </ac:spMkLst>
        </pc:spChg>
        <pc:picChg chg="add del mod">
          <ac:chgData name="Mara Claire C. Tayag" userId="7716b318-a471-46b0-b3b2-b70ddb7f9a65" providerId="ADAL" clId="{6AD6502E-F193-4741-9F39-2059E2A92622}" dt="2018-08-23T01:26:02.924" v="8" actId="478"/>
          <ac:picMkLst>
            <pc:docMk/>
            <pc:sldMk cId="3759097828" sldId="554"/>
            <ac:picMk id="4" creationId="{1E0BE4E0-E1E1-43CE-AC1E-C6CC735A500E}"/>
          </ac:picMkLst>
        </pc:picChg>
        <pc:picChg chg="add mod">
          <ac:chgData name="Mara Claire C. Tayag" userId="7716b318-a471-46b0-b3b2-b70ddb7f9a65" providerId="ADAL" clId="{6AD6502E-F193-4741-9F39-2059E2A92622}" dt="2018-08-23T01:26:37.073" v="17" actId="1076"/>
          <ac:picMkLst>
            <pc:docMk/>
            <pc:sldMk cId="3759097828" sldId="554"/>
            <ac:picMk id="6" creationId="{D8A8F4E1-7D2F-47A7-B988-1BA18430ED3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Dave\Desktop\Work%20-%20ERCI\Oct2017%20-%20Feb2018\Prof.%20Kshetri\Graphs\Post-Second%20Draft\Chapter%20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Work%20-%20ERCI\Oct2017%20-%20Feb2018\Prof.%20Kshetri\Graphs\Post-Second%20Draft\Chapter%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e\Desktop\Work%20-%20ERCI\Oct2017%20-%20Feb2018\Prof.%20Kshetri\Graphs\Post-First%20Draft\Chapter%202%20Tables%20and%20Graphs%20-%20Davi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ve\Desktop\Work%20-%20ERCI\Oct2017%20-%20Feb2018\Prof.%20Kshetri\Graphs\Post-First%20Draft\Chapter%203%20Tables%20and%20Graphs%20-%20David%20(as%20of%20June%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2019\Commission\doc\all%20figures.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D:\2019\aaaa\Figure%2016.%20Fixed_broadband_2000-2017.xls"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ESCAP-SERVER02\TID_Home\TFS\Trade%20Facilitation%20and%20Paperless%20Trade%20Survey%202015\Work%20on%202014-15%20database\COPY%20updated%20ESCAP%20Database%20Survey%202015%20-%20Copy.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182448347803"/>
          <c:y val="8.1611803732866722E-2"/>
          <c:w val="0.76052358839760414"/>
          <c:h val="0.49528656069748656"/>
        </c:manualLayout>
      </c:layout>
      <c:barChart>
        <c:barDir val="col"/>
        <c:grouping val="stacked"/>
        <c:varyColors val="0"/>
        <c:ser>
          <c:idx val="0"/>
          <c:order val="0"/>
          <c:tx>
            <c:strRef>
              <c:f>Overall!$B$33</c:f>
              <c:strCache>
                <c:ptCount val="1"/>
                <c:pt idx="0">
                  <c:v>2017 (left)</c:v>
                </c:pt>
              </c:strCache>
            </c:strRef>
          </c:tx>
          <c:spPr>
            <a:solidFill>
              <a:srgbClr val="007DB7"/>
            </a:solidFill>
            <a:ln>
              <a:noFill/>
            </a:ln>
            <a:effectLst/>
          </c:spPr>
          <c:invertIfNegative val="0"/>
          <c:cat>
            <c:strRef>
              <c:f>Overall!$A$34:$A$38</c:f>
              <c:strCache>
                <c:ptCount val="5"/>
                <c:pt idx="0">
                  <c:v>Asia and the Pacific</c:v>
                </c:pt>
                <c:pt idx="1">
                  <c:v>Europe</c:v>
                </c:pt>
                <c:pt idx="2">
                  <c:v>Latin America</c:v>
                </c:pt>
                <c:pt idx="3">
                  <c:v>Middle East and North Africa</c:v>
                </c:pt>
                <c:pt idx="4">
                  <c:v>North America</c:v>
                </c:pt>
              </c:strCache>
            </c:strRef>
          </c:cat>
          <c:val>
            <c:numRef>
              <c:f>Overall!$B$34:$B$38</c:f>
              <c:numCache>
                <c:formatCode>General</c:formatCode>
                <c:ptCount val="5"/>
                <c:pt idx="0" formatCode="0">
                  <c:v>652.97410000000002</c:v>
                </c:pt>
                <c:pt idx="1">
                  <c:v>290.2482</c:v>
                </c:pt>
                <c:pt idx="2">
                  <c:v>38.2087</c:v>
                </c:pt>
                <c:pt idx="3">
                  <c:v>10.684200000000001</c:v>
                </c:pt>
                <c:pt idx="4">
                  <c:v>390.1925</c:v>
                </c:pt>
              </c:numCache>
            </c:numRef>
          </c:val>
          <c:extLst>
            <c:ext xmlns:c16="http://schemas.microsoft.com/office/drawing/2014/chart" uri="{C3380CC4-5D6E-409C-BE32-E72D297353CC}">
              <c16:uniqueId val="{00000000-C025-455C-B572-4185E354A196}"/>
            </c:ext>
          </c:extLst>
        </c:ser>
        <c:ser>
          <c:idx val="1"/>
          <c:order val="1"/>
          <c:tx>
            <c:strRef>
              <c:f>Overall!$C$33</c:f>
              <c:strCache>
                <c:ptCount val="1"/>
                <c:pt idx="0">
                  <c:v>2021 forecast (left)</c:v>
                </c:pt>
              </c:strCache>
            </c:strRef>
          </c:tx>
          <c:spPr>
            <a:pattFill prst="dkHorz">
              <a:fgClr>
                <a:srgbClr val="F2E600"/>
              </a:fgClr>
              <a:bgClr>
                <a:schemeClr val="bg1"/>
              </a:bgClr>
            </a:pattFill>
            <a:ln>
              <a:noFill/>
            </a:ln>
            <a:effectLst/>
          </c:spPr>
          <c:invertIfNegative val="0"/>
          <c:cat>
            <c:strRef>
              <c:f>Overall!$A$34:$A$38</c:f>
              <c:strCache>
                <c:ptCount val="5"/>
                <c:pt idx="0">
                  <c:v>Asia and the Pacific</c:v>
                </c:pt>
                <c:pt idx="1">
                  <c:v>Europe</c:v>
                </c:pt>
                <c:pt idx="2">
                  <c:v>Latin America</c:v>
                </c:pt>
                <c:pt idx="3">
                  <c:v>Middle East and North Africa</c:v>
                </c:pt>
                <c:pt idx="4">
                  <c:v>North America</c:v>
                </c:pt>
              </c:strCache>
            </c:strRef>
          </c:cat>
          <c:val>
            <c:numRef>
              <c:f>Overall!$C$34:$C$38</c:f>
              <c:numCache>
                <c:formatCode>General</c:formatCode>
                <c:ptCount val="5"/>
                <c:pt idx="0" formatCode="0">
                  <c:v>412.64590000000004</c:v>
                </c:pt>
                <c:pt idx="1">
                  <c:v>123.52670000000001</c:v>
                </c:pt>
                <c:pt idx="2">
                  <c:v>26.348700000000004</c:v>
                </c:pt>
                <c:pt idx="3">
                  <c:v>8.3463999999999974</c:v>
                </c:pt>
                <c:pt idx="4">
                  <c:v>242.3545</c:v>
                </c:pt>
              </c:numCache>
            </c:numRef>
          </c:val>
          <c:extLst>
            <c:ext xmlns:c16="http://schemas.microsoft.com/office/drawing/2014/chart" uri="{C3380CC4-5D6E-409C-BE32-E72D297353CC}">
              <c16:uniqueId val="{00000001-C025-455C-B572-4185E354A196}"/>
            </c:ext>
          </c:extLst>
        </c:ser>
        <c:dLbls>
          <c:showLegendKey val="0"/>
          <c:showVal val="0"/>
          <c:showCatName val="0"/>
          <c:showSerName val="0"/>
          <c:showPercent val="0"/>
          <c:showBubbleSize val="0"/>
        </c:dLbls>
        <c:gapWidth val="182"/>
        <c:overlap val="100"/>
        <c:axId val="164636160"/>
        <c:axId val="164637696"/>
      </c:barChart>
      <c:lineChart>
        <c:grouping val="standard"/>
        <c:varyColors val="0"/>
        <c:ser>
          <c:idx val="2"/>
          <c:order val="2"/>
          <c:tx>
            <c:strRef>
              <c:f>Overall!$D$33</c:f>
              <c:strCache>
                <c:ptCount val="1"/>
                <c:pt idx="0">
                  <c:v>Growth rate, 2021 versus 2017 (right)</c:v>
                </c:pt>
              </c:strCache>
            </c:strRef>
          </c:tx>
          <c:spPr>
            <a:ln>
              <a:noFill/>
            </a:ln>
          </c:spPr>
          <c:marker>
            <c:symbol val="triangle"/>
            <c:size val="12"/>
            <c:spPr>
              <a:solidFill>
                <a:srgbClr val="8DC63F"/>
              </a:solidFill>
            </c:spPr>
          </c:marker>
          <c:cat>
            <c:strRef>
              <c:f>Overall!$A$34:$A$38</c:f>
              <c:strCache>
                <c:ptCount val="5"/>
                <c:pt idx="0">
                  <c:v>Asia and the Pacific</c:v>
                </c:pt>
                <c:pt idx="1">
                  <c:v>Europe</c:v>
                </c:pt>
                <c:pt idx="2">
                  <c:v>Latin America</c:v>
                </c:pt>
                <c:pt idx="3">
                  <c:v>Middle East and North Africa</c:v>
                </c:pt>
                <c:pt idx="4">
                  <c:v>North America</c:v>
                </c:pt>
              </c:strCache>
            </c:strRef>
          </c:cat>
          <c:val>
            <c:numRef>
              <c:f>Overall!$D$34:$D$38</c:f>
              <c:numCache>
                <c:formatCode>General</c:formatCode>
                <c:ptCount val="5"/>
                <c:pt idx="0">
                  <c:v>63.194834220836604</c:v>
                </c:pt>
                <c:pt idx="1">
                  <c:v>42.558989168580538</c:v>
                </c:pt>
                <c:pt idx="2">
                  <c:v>68.959948912158751</c:v>
                </c:pt>
                <c:pt idx="3">
                  <c:v>78.119091742947518</c:v>
                </c:pt>
                <c:pt idx="4">
                  <c:v>62.111521877022248</c:v>
                </c:pt>
              </c:numCache>
            </c:numRef>
          </c:val>
          <c:smooth val="0"/>
          <c:extLst>
            <c:ext xmlns:c16="http://schemas.microsoft.com/office/drawing/2014/chart" uri="{C3380CC4-5D6E-409C-BE32-E72D297353CC}">
              <c16:uniqueId val="{00000002-C025-455C-B572-4185E354A196}"/>
            </c:ext>
          </c:extLst>
        </c:ser>
        <c:ser>
          <c:idx val="3"/>
          <c:order val="3"/>
          <c:tx>
            <c:strRef>
              <c:f>Overall!$E$33</c:f>
              <c:strCache>
                <c:ptCount val="1"/>
                <c:pt idx="0">
                  <c:v>Overall growth rate, 2021 versus 2017 (right)</c:v>
                </c:pt>
              </c:strCache>
            </c:strRef>
          </c:tx>
          <c:spPr>
            <a:ln w="34925">
              <a:solidFill>
                <a:schemeClr val="bg1">
                  <a:lumMod val="50000"/>
                </a:schemeClr>
              </a:solidFill>
              <a:prstDash val="sysDot"/>
              <a:tailEnd w="med" len="med"/>
            </a:ln>
          </c:spPr>
          <c:marker>
            <c:symbol val="none"/>
          </c:marker>
          <c:cat>
            <c:strRef>
              <c:f>Overall!$A$34:$A$38</c:f>
              <c:strCache>
                <c:ptCount val="5"/>
                <c:pt idx="0">
                  <c:v>Asia and the Pacific</c:v>
                </c:pt>
                <c:pt idx="1">
                  <c:v>Europe</c:v>
                </c:pt>
                <c:pt idx="2">
                  <c:v>Latin America</c:v>
                </c:pt>
                <c:pt idx="3">
                  <c:v>Middle East and North Africa</c:v>
                </c:pt>
                <c:pt idx="4">
                  <c:v>North America</c:v>
                </c:pt>
              </c:strCache>
            </c:strRef>
          </c:cat>
          <c:val>
            <c:numRef>
              <c:f>Overall!$E$34:$E$38</c:f>
              <c:numCache>
                <c:formatCode>General</c:formatCode>
                <c:ptCount val="5"/>
                <c:pt idx="0">
                  <c:v>58.830765393262261</c:v>
                </c:pt>
                <c:pt idx="1">
                  <c:v>58.830765393262261</c:v>
                </c:pt>
                <c:pt idx="2">
                  <c:v>58.830765393262261</c:v>
                </c:pt>
                <c:pt idx="3">
                  <c:v>58.830765393262261</c:v>
                </c:pt>
                <c:pt idx="4">
                  <c:v>58.830765393262261</c:v>
                </c:pt>
              </c:numCache>
            </c:numRef>
          </c:val>
          <c:smooth val="0"/>
          <c:extLst>
            <c:ext xmlns:c16="http://schemas.microsoft.com/office/drawing/2014/chart" uri="{C3380CC4-5D6E-409C-BE32-E72D297353CC}">
              <c16:uniqueId val="{00000003-C025-455C-B572-4185E354A196}"/>
            </c:ext>
          </c:extLst>
        </c:ser>
        <c:dLbls>
          <c:showLegendKey val="0"/>
          <c:showVal val="0"/>
          <c:showCatName val="0"/>
          <c:showSerName val="0"/>
          <c:showPercent val="0"/>
          <c:showBubbleSize val="0"/>
        </c:dLbls>
        <c:marker val="1"/>
        <c:smooth val="0"/>
        <c:axId val="164666368"/>
        <c:axId val="164664448"/>
      </c:lineChart>
      <c:catAx>
        <c:axId val="164636160"/>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vert="horz"/>
          <a:lstStyle/>
          <a:p>
            <a:pPr>
              <a:defRPr/>
            </a:pPr>
            <a:endParaRPr lang="en-US"/>
          </a:p>
        </c:txPr>
        <c:crossAx val="164637696"/>
        <c:crosses val="autoZero"/>
        <c:auto val="1"/>
        <c:lblAlgn val="ctr"/>
        <c:lblOffset val="100"/>
        <c:noMultiLvlLbl val="0"/>
      </c:catAx>
      <c:valAx>
        <c:axId val="164637696"/>
        <c:scaling>
          <c:orientation val="minMax"/>
        </c:scaling>
        <c:delete val="0"/>
        <c:axPos val="l"/>
        <c:title>
          <c:tx>
            <c:rich>
              <a:bodyPr rot="-5400000" vert="horz"/>
              <a:lstStyle/>
              <a:p>
                <a:pPr>
                  <a:defRPr/>
                </a:pPr>
                <a:r>
                  <a:rPr lang="en-US"/>
                  <a:t>$ billion</a:t>
                </a:r>
              </a:p>
            </c:rich>
          </c:tx>
          <c:overlay val="0"/>
        </c:title>
        <c:numFmt formatCode="#,##0" sourceLinked="0"/>
        <c:majorTickMark val="in"/>
        <c:minorTickMark val="none"/>
        <c:tickLblPos val="nextTo"/>
        <c:spPr>
          <a:noFill/>
          <a:ln>
            <a:solidFill>
              <a:schemeClr val="tx1"/>
            </a:solidFill>
          </a:ln>
          <a:effectLst/>
        </c:spPr>
        <c:txPr>
          <a:bodyPr rot="-60000000" vert="horz"/>
          <a:lstStyle/>
          <a:p>
            <a:pPr>
              <a:defRPr/>
            </a:pPr>
            <a:endParaRPr lang="en-US"/>
          </a:p>
        </c:txPr>
        <c:crossAx val="164636160"/>
        <c:crosses val="autoZero"/>
        <c:crossBetween val="between"/>
      </c:valAx>
      <c:valAx>
        <c:axId val="164664448"/>
        <c:scaling>
          <c:orientation val="minMax"/>
        </c:scaling>
        <c:delete val="0"/>
        <c:axPos val="r"/>
        <c:title>
          <c:tx>
            <c:rich>
              <a:bodyPr rot="-5400000" vert="horz"/>
              <a:lstStyle/>
              <a:p>
                <a:pPr>
                  <a:defRPr/>
                </a:pPr>
                <a:r>
                  <a:rPr lang="en-US"/>
                  <a:t>%</a:t>
                </a:r>
              </a:p>
            </c:rich>
          </c:tx>
          <c:overlay val="0"/>
        </c:title>
        <c:numFmt formatCode="#,##0" sourceLinked="0"/>
        <c:majorTickMark val="in"/>
        <c:minorTickMark val="none"/>
        <c:tickLblPos val="nextTo"/>
        <c:spPr>
          <a:ln>
            <a:solidFill>
              <a:schemeClr val="tx1"/>
            </a:solidFill>
          </a:ln>
        </c:spPr>
        <c:crossAx val="164666368"/>
        <c:crosses val="max"/>
        <c:crossBetween val="between"/>
      </c:valAx>
      <c:catAx>
        <c:axId val="164666368"/>
        <c:scaling>
          <c:orientation val="minMax"/>
        </c:scaling>
        <c:delete val="1"/>
        <c:axPos val="b"/>
        <c:numFmt formatCode="General" sourceLinked="1"/>
        <c:majorTickMark val="out"/>
        <c:minorTickMark val="none"/>
        <c:tickLblPos val="nextTo"/>
        <c:crossAx val="164664448"/>
        <c:crosses val="autoZero"/>
        <c:auto val="1"/>
        <c:lblAlgn val="ctr"/>
        <c:lblOffset val="100"/>
        <c:noMultiLvlLbl val="0"/>
      </c:catAx>
      <c:spPr>
        <a:noFill/>
        <a:ln>
          <a:noFill/>
        </a:ln>
        <a:effectLst/>
      </c:spPr>
    </c:plotArea>
    <c:legend>
      <c:legendPos val="b"/>
      <c:layout>
        <c:manualLayout>
          <c:xMode val="edge"/>
          <c:yMode val="edge"/>
          <c:x val="0"/>
          <c:y val="0.81663560222767739"/>
          <c:w val="0.99134330604278076"/>
          <c:h val="0.15442895812532295"/>
        </c:manualLayout>
      </c:layout>
      <c:overlay val="0"/>
      <c:spPr>
        <a:ln>
          <a:solidFill>
            <a:schemeClr val="tx1"/>
          </a:solidFill>
        </a:ln>
      </c:spPr>
      <c:txPr>
        <a:bodyPr/>
        <a:lstStyle/>
        <a:p>
          <a:pPr>
            <a:defRPr sz="1400"/>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'Ecomm sh GDP'!$B$17</c:f>
              <c:strCache>
                <c:ptCount val="1"/>
                <c:pt idx="0">
                  <c:v>2015</c:v>
                </c:pt>
              </c:strCache>
            </c:strRef>
          </c:tx>
          <c:spPr>
            <a:solidFill>
              <a:srgbClr val="007DB7"/>
            </a:solidFill>
          </c:spPr>
          <c:invertIfNegative val="0"/>
          <c:dLbls>
            <c:numFmt formatCode="#,##0.0" sourceLinked="0"/>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'Ecomm sh GDP'!$A$18:$A$22</c:f>
              <c:strCache>
                <c:ptCount val="5"/>
                <c:pt idx="0">
                  <c:v>Middle East
 and North Africa</c:v>
                </c:pt>
                <c:pt idx="1">
                  <c:v>Latin America</c:v>
                </c:pt>
                <c:pt idx="2">
                  <c:v>Europe</c:v>
                </c:pt>
                <c:pt idx="3">
                  <c:v>North America</c:v>
                </c:pt>
                <c:pt idx="4">
                  <c:v>Asia and
the Pacific</c:v>
                </c:pt>
              </c:strCache>
            </c:strRef>
          </c:cat>
          <c:val>
            <c:numRef>
              <c:f>'Ecomm sh GDP'!$B$18:$B$22</c:f>
              <c:numCache>
                <c:formatCode>0.00</c:formatCode>
                <c:ptCount val="5"/>
                <c:pt idx="0">
                  <c:v>0.71</c:v>
                </c:pt>
                <c:pt idx="1">
                  <c:v>0.77</c:v>
                </c:pt>
                <c:pt idx="2">
                  <c:v>2.59</c:v>
                </c:pt>
                <c:pt idx="3">
                  <c:v>3.12</c:v>
                </c:pt>
                <c:pt idx="4">
                  <c:v>4.4800000000000004</c:v>
                </c:pt>
              </c:numCache>
            </c:numRef>
          </c:val>
          <c:extLst>
            <c:ext xmlns:c16="http://schemas.microsoft.com/office/drawing/2014/chart" uri="{C3380CC4-5D6E-409C-BE32-E72D297353CC}">
              <c16:uniqueId val="{00000000-1D6A-429F-AF05-43F47AECECD4}"/>
            </c:ext>
          </c:extLst>
        </c:ser>
        <c:dLbls>
          <c:showLegendKey val="0"/>
          <c:showVal val="0"/>
          <c:showCatName val="0"/>
          <c:showSerName val="0"/>
          <c:showPercent val="0"/>
          <c:showBubbleSize val="0"/>
        </c:dLbls>
        <c:gapWidth val="150"/>
        <c:axId val="164682752"/>
        <c:axId val="164377344"/>
      </c:barChart>
      <c:catAx>
        <c:axId val="164682752"/>
        <c:scaling>
          <c:orientation val="minMax"/>
        </c:scaling>
        <c:delete val="0"/>
        <c:axPos val="l"/>
        <c:numFmt formatCode="General" sourceLinked="0"/>
        <c:majorTickMark val="in"/>
        <c:minorTickMark val="none"/>
        <c:tickLblPos val="nextTo"/>
        <c:spPr>
          <a:ln>
            <a:solidFill>
              <a:schemeClr val="tx1"/>
            </a:solidFill>
          </a:ln>
        </c:spPr>
        <c:crossAx val="164377344"/>
        <c:crosses val="autoZero"/>
        <c:auto val="1"/>
        <c:lblAlgn val="ctr"/>
        <c:lblOffset val="100"/>
        <c:noMultiLvlLbl val="0"/>
      </c:catAx>
      <c:valAx>
        <c:axId val="164377344"/>
        <c:scaling>
          <c:orientation val="minMax"/>
        </c:scaling>
        <c:delete val="0"/>
        <c:axPos val="b"/>
        <c:numFmt formatCode="0" sourceLinked="0"/>
        <c:majorTickMark val="in"/>
        <c:minorTickMark val="none"/>
        <c:tickLblPos val="nextTo"/>
        <c:spPr>
          <a:ln>
            <a:solidFill>
              <a:schemeClr val="tx1"/>
            </a:solidFill>
          </a:ln>
        </c:spPr>
        <c:crossAx val="164682752"/>
        <c:crosses val="autoZero"/>
        <c:crossBetween val="between"/>
        <c:majorUnit val="1"/>
      </c:valAx>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'Ecomm sh GDP'!$B$3</c:f>
              <c:strCache>
                <c:ptCount val="1"/>
                <c:pt idx="0">
                  <c:v>Share of E-Commerce in Global GDP</c:v>
                </c:pt>
              </c:strCache>
            </c:strRef>
          </c:tx>
          <c:spPr>
            <a:solidFill>
              <a:srgbClr val="669900"/>
            </a:solidFill>
          </c:spPr>
          <c:invertIfNegative val="0"/>
          <c:dLbls>
            <c:numFmt formatCode="#,##0.0" sourceLinked="0"/>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'Ecomm sh GDP'!$A$4:$A$8</c:f>
              <c:numCache>
                <c:formatCode>General</c:formatCode>
                <c:ptCount val="5"/>
                <c:pt idx="0">
                  <c:v>2011</c:v>
                </c:pt>
                <c:pt idx="1">
                  <c:v>2012</c:v>
                </c:pt>
                <c:pt idx="2">
                  <c:v>2013</c:v>
                </c:pt>
                <c:pt idx="3">
                  <c:v>2014</c:v>
                </c:pt>
                <c:pt idx="4">
                  <c:v>2015</c:v>
                </c:pt>
              </c:numCache>
            </c:numRef>
          </c:cat>
          <c:val>
            <c:numRef>
              <c:f>'Ecomm sh GDP'!$B$4:$B$8</c:f>
              <c:numCache>
                <c:formatCode>0.00</c:formatCode>
                <c:ptCount val="5"/>
                <c:pt idx="0">
                  <c:v>1.34</c:v>
                </c:pt>
                <c:pt idx="1">
                  <c:v>1.6199999999999999</c:v>
                </c:pt>
                <c:pt idx="2">
                  <c:v>2.0299999999999998</c:v>
                </c:pt>
                <c:pt idx="3">
                  <c:v>2.44</c:v>
                </c:pt>
                <c:pt idx="4">
                  <c:v>3.11</c:v>
                </c:pt>
              </c:numCache>
            </c:numRef>
          </c:val>
          <c:extLst>
            <c:ext xmlns:c16="http://schemas.microsoft.com/office/drawing/2014/chart" uri="{C3380CC4-5D6E-409C-BE32-E72D297353CC}">
              <c16:uniqueId val="{00000000-CD63-462D-B6DC-43E0D387F8C8}"/>
            </c:ext>
          </c:extLst>
        </c:ser>
        <c:dLbls>
          <c:showLegendKey val="0"/>
          <c:showVal val="0"/>
          <c:showCatName val="0"/>
          <c:showSerName val="0"/>
          <c:showPercent val="0"/>
          <c:showBubbleSize val="0"/>
        </c:dLbls>
        <c:gapWidth val="150"/>
        <c:axId val="164619008"/>
        <c:axId val="164620544"/>
      </c:barChart>
      <c:catAx>
        <c:axId val="164619008"/>
        <c:scaling>
          <c:orientation val="minMax"/>
        </c:scaling>
        <c:delete val="0"/>
        <c:axPos val="b"/>
        <c:numFmt formatCode="General" sourceLinked="1"/>
        <c:majorTickMark val="in"/>
        <c:minorTickMark val="none"/>
        <c:tickLblPos val="nextTo"/>
        <c:spPr>
          <a:ln>
            <a:solidFill>
              <a:schemeClr val="tx1"/>
            </a:solidFill>
          </a:ln>
        </c:spPr>
        <c:txPr>
          <a:bodyPr/>
          <a:lstStyle/>
          <a:p>
            <a:pPr>
              <a:defRPr sz="1600"/>
            </a:pPr>
            <a:endParaRPr lang="en-US"/>
          </a:p>
        </c:txPr>
        <c:crossAx val="164620544"/>
        <c:crosses val="autoZero"/>
        <c:auto val="1"/>
        <c:lblAlgn val="ctr"/>
        <c:lblOffset val="100"/>
        <c:noMultiLvlLbl val="0"/>
      </c:catAx>
      <c:valAx>
        <c:axId val="164620544"/>
        <c:scaling>
          <c:orientation val="minMax"/>
        </c:scaling>
        <c:delete val="0"/>
        <c:axPos val="l"/>
        <c:numFmt formatCode="#,##0.0" sourceLinked="0"/>
        <c:majorTickMark val="in"/>
        <c:minorTickMark val="none"/>
        <c:tickLblPos val="nextTo"/>
        <c:spPr>
          <a:ln>
            <a:solidFill>
              <a:schemeClr val="tx1"/>
            </a:solidFill>
          </a:ln>
        </c:spPr>
        <c:txPr>
          <a:bodyPr/>
          <a:lstStyle/>
          <a:p>
            <a:pPr>
              <a:defRPr sz="1600"/>
            </a:pPr>
            <a:endParaRPr lang="en-US"/>
          </a:p>
        </c:txPr>
        <c:crossAx val="164619008"/>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66151933871002E-2"/>
          <c:y val="5.7870370370370371E-2"/>
          <c:w val="0.93000265008331162"/>
          <c:h val="0.41988124252318648"/>
        </c:manualLayout>
      </c:layout>
      <c:barChart>
        <c:barDir val="col"/>
        <c:grouping val="clustered"/>
        <c:varyColors val="0"/>
        <c:ser>
          <c:idx val="0"/>
          <c:order val="0"/>
          <c:tx>
            <c:strRef>
              <c:f>'ICT Ind - Fig by DA'!$A$2</c:f>
              <c:strCache>
                <c:ptCount val="1"/>
                <c:pt idx="0">
                  <c:v>Africa </c:v>
                </c:pt>
              </c:strCache>
            </c:strRef>
          </c:tx>
          <c:spPr>
            <a:solidFill>
              <a:srgbClr val="8DC63F"/>
            </a:solidFill>
          </c:spPr>
          <c:invertIfNegative val="0"/>
          <c:cat>
            <c:strRef>
              <c:f>'ICT Ind - Fig by DA'!$B$1:$H$1</c:f>
              <c:strCache>
                <c:ptCount val="7"/>
                <c:pt idx="0">
                  <c:v>Fixed-
telephone
subscriptions</c:v>
                </c:pt>
                <c:pt idx="1">
                  <c:v>Mobile-
cellular
telephone
subscriptions</c:v>
                </c:pt>
                <c:pt idx="2">
                  <c:v>Active mobile-
broadband
subscriptions</c:v>
                </c:pt>
                <c:pt idx="3">
                  <c:v>Fixed 
broadband
subscriptions</c:v>
                </c:pt>
                <c:pt idx="4">
                  <c:v>Households 
with a 
computer</c:v>
                </c:pt>
                <c:pt idx="5">
                  <c:v>Households 
with internet 
access at home</c:v>
                </c:pt>
                <c:pt idx="6">
                  <c:v>Individuals 
using the 
internet</c:v>
                </c:pt>
              </c:strCache>
            </c:strRef>
          </c:cat>
          <c:val>
            <c:numRef>
              <c:f>'ICT Ind - Fig by DA'!$B$2:$H$2</c:f>
              <c:numCache>
                <c:formatCode>0.0</c:formatCode>
                <c:ptCount val="7"/>
                <c:pt idx="0">
                  <c:v>1.0409166302085182</c:v>
                </c:pt>
                <c:pt idx="1">
                  <c:v>74.574483764571369</c:v>
                </c:pt>
                <c:pt idx="2">
                  <c:v>22.898203346322099</c:v>
                </c:pt>
                <c:pt idx="3">
                  <c:v>0.40752809527518918</c:v>
                </c:pt>
                <c:pt idx="4">
                  <c:v>9.6418987665078326</c:v>
                </c:pt>
                <c:pt idx="5">
                  <c:v>16.279304720107696</c:v>
                </c:pt>
                <c:pt idx="6">
                  <c:v>19.894919911268644</c:v>
                </c:pt>
              </c:numCache>
            </c:numRef>
          </c:val>
          <c:extLst>
            <c:ext xmlns:c16="http://schemas.microsoft.com/office/drawing/2014/chart" uri="{C3380CC4-5D6E-409C-BE32-E72D297353CC}">
              <c16:uniqueId val="{00000000-C7CE-4B29-9929-7EEC20045EF5}"/>
            </c:ext>
          </c:extLst>
        </c:ser>
        <c:ser>
          <c:idx val="1"/>
          <c:order val="1"/>
          <c:tx>
            <c:strRef>
              <c:f>'ICT Ind - Fig by DA'!$A$3</c:f>
              <c:strCache>
                <c:ptCount val="1"/>
                <c:pt idx="0">
                  <c:v>Arab states </c:v>
                </c:pt>
              </c:strCache>
            </c:strRef>
          </c:tx>
          <c:spPr>
            <a:solidFill>
              <a:srgbClr val="009FD6"/>
            </a:solidFill>
          </c:spPr>
          <c:invertIfNegative val="0"/>
          <c:cat>
            <c:strRef>
              <c:f>'ICT Ind - Fig by DA'!$B$1:$H$1</c:f>
              <c:strCache>
                <c:ptCount val="7"/>
                <c:pt idx="0">
                  <c:v>Fixed-
telephone
subscriptions</c:v>
                </c:pt>
                <c:pt idx="1">
                  <c:v>Mobile-
cellular
telephone
subscriptions</c:v>
                </c:pt>
                <c:pt idx="2">
                  <c:v>Active mobile-
broadband
subscriptions</c:v>
                </c:pt>
                <c:pt idx="3">
                  <c:v>Fixed 
broadband
subscriptions</c:v>
                </c:pt>
                <c:pt idx="4">
                  <c:v>Households 
with a 
computer</c:v>
                </c:pt>
                <c:pt idx="5">
                  <c:v>Households 
with internet 
access at home</c:v>
                </c:pt>
                <c:pt idx="6">
                  <c:v>Individuals 
using the 
internet</c:v>
                </c:pt>
              </c:strCache>
            </c:strRef>
          </c:cat>
          <c:val>
            <c:numRef>
              <c:f>'ICT Ind - Fig by DA'!$B$3:$H$3</c:f>
              <c:numCache>
                <c:formatCode>0.0</c:formatCode>
                <c:ptCount val="7"/>
                <c:pt idx="0">
                  <c:v>7.6985553755124752</c:v>
                </c:pt>
                <c:pt idx="1">
                  <c:v>107.132065654511</c:v>
                </c:pt>
                <c:pt idx="2">
                  <c:v>45.190647708865143</c:v>
                </c:pt>
                <c:pt idx="3">
                  <c:v>4.6671013374332846</c:v>
                </c:pt>
                <c:pt idx="4">
                  <c:v>43.259396444305501</c:v>
                </c:pt>
                <c:pt idx="5">
                  <c:v>45.284064335823984</c:v>
                </c:pt>
                <c:pt idx="6">
                  <c:v>41.796584682311838</c:v>
                </c:pt>
              </c:numCache>
            </c:numRef>
          </c:val>
          <c:extLst>
            <c:ext xmlns:c16="http://schemas.microsoft.com/office/drawing/2014/chart" uri="{C3380CC4-5D6E-409C-BE32-E72D297353CC}">
              <c16:uniqueId val="{00000001-C7CE-4B29-9929-7EEC20045EF5}"/>
            </c:ext>
          </c:extLst>
        </c:ser>
        <c:ser>
          <c:idx val="2"/>
          <c:order val="2"/>
          <c:tx>
            <c:strRef>
              <c:f>'ICT Ind - Fig by DA'!$A$4</c:f>
              <c:strCache>
                <c:ptCount val="1"/>
                <c:pt idx="0">
                  <c:v>Asia and the Pacific </c:v>
                </c:pt>
              </c:strCache>
            </c:strRef>
          </c:tx>
          <c:spPr>
            <a:solidFill>
              <a:srgbClr val="F2E600"/>
            </a:solidFill>
          </c:spPr>
          <c:invertIfNegative val="0"/>
          <c:cat>
            <c:strRef>
              <c:f>'ICT Ind - Fig by DA'!$B$1:$H$1</c:f>
              <c:strCache>
                <c:ptCount val="7"/>
                <c:pt idx="0">
                  <c:v>Fixed-
telephone
subscriptions</c:v>
                </c:pt>
                <c:pt idx="1">
                  <c:v>Mobile-
cellular
telephone
subscriptions</c:v>
                </c:pt>
                <c:pt idx="2">
                  <c:v>Active mobile-
broadband
subscriptions</c:v>
                </c:pt>
                <c:pt idx="3">
                  <c:v>Fixed 
broadband
subscriptions</c:v>
                </c:pt>
                <c:pt idx="4">
                  <c:v>Households 
with a 
computer</c:v>
                </c:pt>
                <c:pt idx="5">
                  <c:v>Households 
with internet 
access at home</c:v>
                </c:pt>
                <c:pt idx="6">
                  <c:v>Individuals 
using the 
internet</c:v>
                </c:pt>
              </c:strCache>
            </c:strRef>
          </c:cat>
          <c:val>
            <c:numRef>
              <c:f>'ICT Ind - Fig by DA'!$B$4:$H$4</c:f>
              <c:numCache>
                <c:formatCode>0.0</c:formatCode>
                <c:ptCount val="7"/>
                <c:pt idx="0">
                  <c:v>9.9729925730909201</c:v>
                </c:pt>
                <c:pt idx="1">
                  <c:v>98.87203417016066</c:v>
                </c:pt>
                <c:pt idx="2">
                  <c:v>47.408166054764465</c:v>
                </c:pt>
                <c:pt idx="3">
                  <c:v>11.25812565109533</c:v>
                </c:pt>
                <c:pt idx="4">
                  <c:v>37.832721281538383</c:v>
                </c:pt>
                <c:pt idx="5">
                  <c:v>45.466806782111853</c:v>
                </c:pt>
                <c:pt idx="6">
                  <c:v>41.481032515777919</c:v>
                </c:pt>
              </c:numCache>
            </c:numRef>
          </c:val>
          <c:extLst>
            <c:ext xmlns:c16="http://schemas.microsoft.com/office/drawing/2014/chart" uri="{C3380CC4-5D6E-409C-BE32-E72D297353CC}">
              <c16:uniqueId val="{00000002-C7CE-4B29-9929-7EEC20045EF5}"/>
            </c:ext>
          </c:extLst>
        </c:ser>
        <c:ser>
          <c:idx val="3"/>
          <c:order val="3"/>
          <c:tx>
            <c:strRef>
              <c:f>'ICT Ind - Fig by DA'!$A$5</c:f>
              <c:strCache>
                <c:ptCount val="1"/>
                <c:pt idx="0">
                  <c:v>CIS </c:v>
                </c:pt>
              </c:strCache>
            </c:strRef>
          </c:tx>
          <c:spPr>
            <a:solidFill>
              <a:srgbClr val="63CCEC"/>
            </a:solidFill>
          </c:spPr>
          <c:invertIfNegative val="0"/>
          <c:cat>
            <c:strRef>
              <c:f>'ICT Ind - Fig by DA'!$B$1:$H$1</c:f>
              <c:strCache>
                <c:ptCount val="7"/>
                <c:pt idx="0">
                  <c:v>Fixed-
telephone
subscriptions</c:v>
                </c:pt>
                <c:pt idx="1">
                  <c:v>Mobile-
cellular
telephone
subscriptions</c:v>
                </c:pt>
                <c:pt idx="2">
                  <c:v>Active mobile-
broadband
subscriptions</c:v>
                </c:pt>
                <c:pt idx="3">
                  <c:v>Fixed 
broadband
subscriptions</c:v>
                </c:pt>
                <c:pt idx="4">
                  <c:v>Households 
with a 
computer</c:v>
                </c:pt>
                <c:pt idx="5">
                  <c:v>Households 
with internet 
access at home</c:v>
                </c:pt>
                <c:pt idx="6">
                  <c:v>Individuals 
using the 
internet</c:v>
                </c:pt>
              </c:strCache>
            </c:strRef>
          </c:cat>
          <c:val>
            <c:numRef>
              <c:f>'ICT Ind - Fig by DA'!$B$5:$H$5</c:f>
              <c:numCache>
                <c:formatCode>0.0</c:formatCode>
                <c:ptCount val="7"/>
                <c:pt idx="0">
                  <c:v>20.748457954106929</c:v>
                </c:pt>
                <c:pt idx="1">
                  <c:v>141.15408855676969</c:v>
                </c:pt>
                <c:pt idx="2">
                  <c:v>59.686564404527978</c:v>
                </c:pt>
                <c:pt idx="3">
                  <c:v>15.803342475448204</c:v>
                </c:pt>
                <c:pt idx="4">
                  <c:v>67.43197234551927</c:v>
                </c:pt>
                <c:pt idx="5">
                  <c:v>67.978259472571395</c:v>
                </c:pt>
                <c:pt idx="6">
                  <c:v>65.144159547930116</c:v>
                </c:pt>
              </c:numCache>
            </c:numRef>
          </c:val>
          <c:extLst>
            <c:ext xmlns:c16="http://schemas.microsoft.com/office/drawing/2014/chart" uri="{C3380CC4-5D6E-409C-BE32-E72D297353CC}">
              <c16:uniqueId val="{00000003-C7CE-4B29-9929-7EEC20045EF5}"/>
            </c:ext>
          </c:extLst>
        </c:ser>
        <c:ser>
          <c:idx val="4"/>
          <c:order val="4"/>
          <c:tx>
            <c:strRef>
              <c:f>'ICT Ind - Fig by DA'!$A$6</c:f>
              <c:strCache>
                <c:ptCount val="1"/>
                <c:pt idx="0">
                  <c:v>Europe </c:v>
                </c:pt>
              </c:strCache>
            </c:strRef>
          </c:tx>
          <c:spPr>
            <a:solidFill>
              <a:srgbClr val="E9532B"/>
            </a:solidFill>
          </c:spPr>
          <c:invertIfNegative val="0"/>
          <c:cat>
            <c:strRef>
              <c:f>'ICT Ind - Fig by DA'!$B$1:$H$1</c:f>
              <c:strCache>
                <c:ptCount val="7"/>
                <c:pt idx="0">
                  <c:v>Fixed-
telephone
subscriptions</c:v>
                </c:pt>
                <c:pt idx="1">
                  <c:v>Mobile-
cellular
telephone
subscriptions</c:v>
                </c:pt>
                <c:pt idx="2">
                  <c:v>Active mobile-
broadband
subscriptions</c:v>
                </c:pt>
                <c:pt idx="3">
                  <c:v>Fixed 
broadband
subscriptions</c:v>
                </c:pt>
                <c:pt idx="4">
                  <c:v>Households 
with a 
computer</c:v>
                </c:pt>
                <c:pt idx="5">
                  <c:v>Households 
with internet 
access at home</c:v>
                </c:pt>
                <c:pt idx="6">
                  <c:v>Individuals 
using the 
internet</c:v>
                </c:pt>
              </c:strCache>
            </c:strRef>
          </c:cat>
          <c:val>
            <c:numRef>
              <c:f>'ICT Ind - Fig by DA'!$B$6:$H$6</c:f>
              <c:numCache>
                <c:formatCode>0.0</c:formatCode>
                <c:ptCount val="7"/>
                <c:pt idx="0">
                  <c:v>37.716209758940991</c:v>
                </c:pt>
                <c:pt idx="1">
                  <c:v>118.01807154862414</c:v>
                </c:pt>
                <c:pt idx="2">
                  <c:v>80.102311376577816</c:v>
                </c:pt>
                <c:pt idx="3">
                  <c:v>30.217674004357782</c:v>
                </c:pt>
                <c:pt idx="4">
                  <c:v>79.594644595621574</c:v>
                </c:pt>
                <c:pt idx="5">
                  <c:v>82.478212140330328</c:v>
                </c:pt>
                <c:pt idx="6">
                  <c:v>77.911247382982665</c:v>
                </c:pt>
              </c:numCache>
            </c:numRef>
          </c:val>
          <c:extLst>
            <c:ext xmlns:c16="http://schemas.microsoft.com/office/drawing/2014/chart" uri="{C3380CC4-5D6E-409C-BE32-E72D297353CC}">
              <c16:uniqueId val="{00000004-C7CE-4B29-9929-7EEC20045EF5}"/>
            </c:ext>
          </c:extLst>
        </c:ser>
        <c:ser>
          <c:idx val="5"/>
          <c:order val="5"/>
          <c:tx>
            <c:strRef>
              <c:f>'ICT Ind - Fig by DA'!$A$7</c:f>
              <c:strCache>
                <c:ptCount val="1"/>
                <c:pt idx="0">
                  <c:v>The Americas </c:v>
                </c:pt>
              </c:strCache>
            </c:strRef>
          </c:tx>
          <c:spPr>
            <a:solidFill>
              <a:srgbClr val="FFB515"/>
            </a:solidFill>
          </c:spPr>
          <c:invertIfNegative val="0"/>
          <c:cat>
            <c:strRef>
              <c:f>'ICT Ind - Fig by DA'!$B$1:$H$1</c:f>
              <c:strCache>
                <c:ptCount val="7"/>
                <c:pt idx="0">
                  <c:v>Fixed-
telephone
subscriptions</c:v>
                </c:pt>
                <c:pt idx="1">
                  <c:v>Mobile-
cellular
telephone
subscriptions</c:v>
                </c:pt>
                <c:pt idx="2">
                  <c:v>Active mobile-
broadband
subscriptions</c:v>
                </c:pt>
                <c:pt idx="3">
                  <c:v>Fixed 
broadband
subscriptions</c:v>
                </c:pt>
                <c:pt idx="4">
                  <c:v>Households 
with a 
computer</c:v>
                </c:pt>
                <c:pt idx="5">
                  <c:v>Households 
with internet 
access at home</c:v>
                </c:pt>
                <c:pt idx="6">
                  <c:v>Individuals 
using the 
internet</c:v>
                </c:pt>
              </c:strCache>
            </c:strRef>
          </c:cat>
          <c:val>
            <c:numRef>
              <c:f>'ICT Ind - Fig by DA'!$B$7:$H$7</c:f>
              <c:numCache>
                <c:formatCode>0.0</c:formatCode>
                <c:ptCount val="7"/>
                <c:pt idx="0">
                  <c:v>24.409309967739144</c:v>
                </c:pt>
                <c:pt idx="1">
                  <c:v>114.19449726867343</c:v>
                </c:pt>
                <c:pt idx="2">
                  <c:v>82.745386593856722</c:v>
                </c:pt>
                <c:pt idx="3">
                  <c:v>19.09257705091467</c:v>
                </c:pt>
                <c:pt idx="4">
                  <c:v>64.927074779234488</c:v>
                </c:pt>
                <c:pt idx="5">
                  <c:v>63.323270699785041</c:v>
                </c:pt>
                <c:pt idx="6">
                  <c:v>64.017500940002719</c:v>
                </c:pt>
              </c:numCache>
            </c:numRef>
          </c:val>
          <c:extLst>
            <c:ext xmlns:c16="http://schemas.microsoft.com/office/drawing/2014/chart" uri="{C3380CC4-5D6E-409C-BE32-E72D297353CC}">
              <c16:uniqueId val="{00000005-C7CE-4B29-9929-7EEC20045EF5}"/>
            </c:ext>
          </c:extLst>
        </c:ser>
        <c:dLbls>
          <c:showLegendKey val="0"/>
          <c:showVal val="0"/>
          <c:showCatName val="0"/>
          <c:showSerName val="0"/>
          <c:showPercent val="0"/>
          <c:showBubbleSize val="0"/>
        </c:dLbls>
        <c:gapWidth val="150"/>
        <c:axId val="241767168"/>
        <c:axId val="241768704"/>
      </c:barChart>
      <c:catAx>
        <c:axId val="241767168"/>
        <c:scaling>
          <c:orientation val="minMax"/>
        </c:scaling>
        <c:delete val="0"/>
        <c:axPos val="b"/>
        <c:numFmt formatCode="General" sourceLinked="0"/>
        <c:majorTickMark val="in"/>
        <c:minorTickMark val="none"/>
        <c:tickLblPos val="nextTo"/>
        <c:spPr>
          <a:ln>
            <a:solidFill>
              <a:schemeClr val="tx1"/>
            </a:solidFill>
          </a:ln>
        </c:spPr>
        <c:txPr>
          <a:bodyPr rot="0"/>
          <a:lstStyle/>
          <a:p>
            <a:pPr>
              <a:defRPr/>
            </a:pPr>
            <a:endParaRPr lang="en-US"/>
          </a:p>
        </c:txPr>
        <c:crossAx val="241768704"/>
        <c:crossesAt val="0"/>
        <c:auto val="1"/>
        <c:lblAlgn val="ctr"/>
        <c:lblOffset val="100"/>
        <c:noMultiLvlLbl val="0"/>
      </c:catAx>
      <c:valAx>
        <c:axId val="241768704"/>
        <c:scaling>
          <c:orientation val="minMax"/>
        </c:scaling>
        <c:delete val="0"/>
        <c:axPos val="l"/>
        <c:numFmt formatCode="0" sourceLinked="0"/>
        <c:majorTickMark val="in"/>
        <c:minorTickMark val="none"/>
        <c:tickLblPos val="nextTo"/>
        <c:spPr>
          <a:ln>
            <a:solidFill>
              <a:schemeClr val="tx1"/>
            </a:solidFill>
          </a:ln>
        </c:spPr>
        <c:crossAx val="241767168"/>
        <c:crosses val="autoZero"/>
        <c:crossBetween val="between"/>
        <c:majorUnit val="40"/>
      </c:valAx>
    </c:plotArea>
    <c:legend>
      <c:legendPos val="b"/>
      <c:overlay val="0"/>
      <c:spPr>
        <a:ln>
          <a:solidFill>
            <a:schemeClr val="tx1"/>
          </a:solidFill>
        </a:ln>
      </c:sp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16349518810151E-2"/>
          <c:y val="6.9708491761723695E-2"/>
          <c:w val="0.92411212270341203"/>
          <c:h val="0.49704906678331873"/>
        </c:manualLayout>
      </c:layout>
      <c:lineChart>
        <c:grouping val="standard"/>
        <c:varyColors val="0"/>
        <c:ser>
          <c:idx val="0"/>
          <c:order val="0"/>
          <c:tx>
            <c:strRef>
              <c:f>'Broadband Speed - ed by DA'!$C$1</c:f>
              <c:strCache>
                <c:ptCount val="1"/>
                <c:pt idx="0">
                  <c:v>Mobile broadband for Asia Ex-SIN (left)</c:v>
                </c:pt>
              </c:strCache>
            </c:strRef>
          </c:tx>
          <c:spPr>
            <a:ln>
              <a:noFill/>
            </a:ln>
            <a:effectLst/>
          </c:spPr>
          <c:marker>
            <c:symbol val="diamond"/>
            <c:size val="9"/>
            <c:spPr>
              <a:solidFill>
                <a:srgbClr val="00A5D2"/>
              </a:solidFill>
            </c:spPr>
          </c:marker>
          <c:cat>
            <c:strRef>
              <c:f>'Broadband Speed - ed by DA'!$B$2:$B$24</c:f>
              <c:strCache>
                <c:ptCount val="23"/>
                <c:pt idx="0">
                  <c:v>AFG</c:v>
                </c:pt>
                <c:pt idx="1">
                  <c:v>ARM</c:v>
                </c:pt>
                <c:pt idx="2">
                  <c:v>AZE</c:v>
                </c:pt>
                <c:pt idx="3">
                  <c:v>GEO</c:v>
                </c:pt>
                <c:pt idx="4">
                  <c:v>KAZ</c:v>
                </c:pt>
                <c:pt idx="5">
                  <c:v>KGZ</c:v>
                </c:pt>
                <c:pt idx="6">
                  <c:v>PAK</c:v>
                </c:pt>
                <c:pt idx="7">
                  <c:v>TAJ</c:v>
                </c:pt>
                <c:pt idx="8">
                  <c:v>BAN</c:v>
                </c:pt>
                <c:pt idx="9">
                  <c:v>IND</c:v>
                </c:pt>
                <c:pt idx="10">
                  <c:v>MLD</c:v>
                </c:pt>
                <c:pt idx="11">
                  <c:v>NEP</c:v>
                </c:pt>
                <c:pt idx="12">
                  <c:v>SRI</c:v>
                </c:pt>
                <c:pt idx="13">
                  <c:v>BRU</c:v>
                </c:pt>
                <c:pt idx="14">
                  <c:v>CAM</c:v>
                </c:pt>
                <c:pt idx="15">
                  <c:v>INO</c:v>
                </c:pt>
                <c:pt idx="16">
                  <c:v>LAO</c:v>
                </c:pt>
                <c:pt idx="17">
                  <c:v>MAL</c:v>
                </c:pt>
                <c:pt idx="18">
                  <c:v>MYA</c:v>
                </c:pt>
                <c:pt idx="19">
                  <c:v>PHI</c:v>
                </c:pt>
                <c:pt idx="20">
                  <c:v>SIN</c:v>
                </c:pt>
                <c:pt idx="21">
                  <c:v>THA</c:v>
                </c:pt>
                <c:pt idx="22">
                  <c:v>VIE</c:v>
                </c:pt>
              </c:strCache>
            </c:strRef>
          </c:cat>
          <c:val>
            <c:numRef>
              <c:f>'Broadband Speed - ed by DA'!$C$2:$C$24</c:f>
              <c:numCache>
                <c:formatCode>General</c:formatCode>
                <c:ptCount val="23"/>
                <c:pt idx="0">
                  <c:v>6.69</c:v>
                </c:pt>
                <c:pt idx="1">
                  <c:v>23.82</c:v>
                </c:pt>
                <c:pt idx="2">
                  <c:v>20.63</c:v>
                </c:pt>
                <c:pt idx="3">
                  <c:v>21.42</c:v>
                </c:pt>
                <c:pt idx="4">
                  <c:v>18.899999999999999</c:v>
                </c:pt>
                <c:pt idx="5">
                  <c:v>11.76</c:v>
                </c:pt>
                <c:pt idx="6">
                  <c:v>14.22</c:v>
                </c:pt>
                <c:pt idx="7">
                  <c:v>5.58</c:v>
                </c:pt>
                <c:pt idx="8">
                  <c:v>5.18</c:v>
                </c:pt>
                <c:pt idx="9">
                  <c:v>9.14</c:v>
                </c:pt>
                <c:pt idx="10">
                  <c:v>21.49</c:v>
                </c:pt>
                <c:pt idx="11">
                  <c:v>10.52</c:v>
                </c:pt>
                <c:pt idx="12">
                  <c:v>11.3</c:v>
                </c:pt>
                <c:pt idx="13">
                  <c:v>13.29</c:v>
                </c:pt>
                <c:pt idx="14">
                  <c:v>16.59</c:v>
                </c:pt>
                <c:pt idx="15">
                  <c:v>9.82</c:v>
                </c:pt>
                <c:pt idx="16">
                  <c:v>12.95</c:v>
                </c:pt>
                <c:pt idx="17">
                  <c:v>15.96</c:v>
                </c:pt>
                <c:pt idx="18">
                  <c:v>15.13</c:v>
                </c:pt>
                <c:pt idx="19">
                  <c:v>13.45</c:v>
                </c:pt>
                <c:pt idx="21">
                  <c:v>13.61</c:v>
                </c:pt>
                <c:pt idx="22">
                  <c:v>20.329999999999998</c:v>
                </c:pt>
              </c:numCache>
            </c:numRef>
          </c:val>
          <c:smooth val="0"/>
          <c:extLst>
            <c:ext xmlns:c16="http://schemas.microsoft.com/office/drawing/2014/chart" uri="{C3380CC4-5D6E-409C-BE32-E72D297353CC}">
              <c16:uniqueId val="{00000000-DD30-4E8F-B880-0EF6BCC0FA21}"/>
            </c:ext>
          </c:extLst>
        </c:ser>
        <c:ser>
          <c:idx val="1"/>
          <c:order val="1"/>
          <c:tx>
            <c:strRef>
              <c:f>'Broadband Speed - ed by DA'!$D$1</c:f>
              <c:strCache>
                <c:ptCount val="1"/>
                <c:pt idx="0">
                  <c:v>Fixed broadband for Asia Ex-SIN (left)</c:v>
                </c:pt>
              </c:strCache>
            </c:strRef>
          </c:tx>
          <c:spPr>
            <a:ln>
              <a:noFill/>
            </a:ln>
          </c:spPr>
          <c:marker>
            <c:symbol val="circle"/>
            <c:size val="8"/>
            <c:spPr>
              <a:solidFill>
                <a:srgbClr val="FFC000"/>
              </a:solidFill>
              <a:ln>
                <a:noFill/>
              </a:ln>
            </c:spPr>
          </c:marker>
          <c:cat>
            <c:strRef>
              <c:f>'Broadband Speed - ed by DA'!$B$2:$B$24</c:f>
              <c:strCache>
                <c:ptCount val="23"/>
                <c:pt idx="0">
                  <c:v>AFG</c:v>
                </c:pt>
                <c:pt idx="1">
                  <c:v>ARM</c:v>
                </c:pt>
                <c:pt idx="2">
                  <c:v>AZE</c:v>
                </c:pt>
                <c:pt idx="3">
                  <c:v>GEO</c:v>
                </c:pt>
                <c:pt idx="4">
                  <c:v>KAZ</c:v>
                </c:pt>
                <c:pt idx="5">
                  <c:v>KGZ</c:v>
                </c:pt>
                <c:pt idx="6">
                  <c:v>PAK</c:v>
                </c:pt>
                <c:pt idx="7">
                  <c:v>TAJ</c:v>
                </c:pt>
                <c:pt idx="8">
                  <c:v>BAN</c:v>
                </c:pt>
                <c:pt idx="9">
                  <c:v>IND</c:v>
                </c:pt>
                <c:pt idx="10">
                  <c:v>MLD</c:v>
                </c:pt>
                <c:pt idx="11">
                  <c:v>NEP</c:v>
                </c:pt>
                <c:pt idx="12">
                  <c:v>SRI</c:v>
                </c:pt>
                <c:pt idx="13">
                  <c:v>BRU</c:v>
                </c:pt>
                <c:pt idx="14">
                  <c:v>CAM</c:v>
                </c:pt>
                <c:pt idx="15">
                  <c:v>INO</c:v>
                </c:pt>
                <c:pt idx="16">
                  <c:v>LAO</c:v>
                </c:pt>
                <c:pt idx="17">
                  <c:v>MAL</c:v>
                </c:pt>
                <c:pt idx="18">
                  <c:v>MYA</c:v>
                </c:pt>
                <c:pt idx="19">
                  <c:v>PHI</c:v>
                </c:pt>
                <c:pt idx="20">
                  <c:v>SIN</c:v>
                </c:pt>
                <c:pt idx="21">
                  <c:v>THA</c:v>
                </c:pt>
                <c:pt idx="22">
                  <c:v>VIE</c:v>
                </c:pt>
              </c:strCache>
            </c:strRef>
          </c:cat>
          <c:val>
            <c:numRef>
              <c:f>'Broadband Speed - ed by DA'!$D$2:$D$24</c:f>
              <c:numCache>
                <c:formatCode>General</c:formatCode>
                <c:ptCount val="23"/>
                <c:pt idx="1">
                  <c:v>19.68</c:v>
                </c:pt>
                <c:pt idx="2">
                  <c:v>10.54</c:v>
                </c:pt>
                <c:pt idx="3">
                  <c:v>20.329999999999998</c:v>
                </c:pt>
                <c:pt idx="4">
                  <c:v>25.96</c:v>
                </c:pt>
                <c:pt idx="5">
                  <c:v>14.06</c:v>
                </c:pt>
                <c:pt idx="6">
                  <c:v>6.14</c:v>
                </c:pt>
                <c:pt idx="8">
                  <c:v>16.260000000000002</c:v>
                </c:pt>
                <c:pt idx="9">
                  <c:v>19.66</c:v>
                </c:pt>
                <c:pt idx="10">
                  <c:v>12.41</c:v>
                </c:pt>
                <c:pt idx="11">
                  <c:v>15.02</c:v>
                </c:pt>
                <c:pt idx="12">
                  <c:v>19.11</c:v>
                </c:pt>
                <c:pt idx="13">
                  <c:v>13.72</c:v>
                </c:pt>
                <c:pt idx="14">
                  <c:v>12.51</c:v>
                </c:pt>
                <c:pt idx="15">
                  <c:v>13.79</c:v>
                </c:pt>
                <c:pt idx="16">
                  <c:v>9.89</c:v>
                </c:pt>
                <c:pt idx="17">
                  <c:v>22.15</c:v>
                </c:pt>
                <c:pt idx="18">
                  <c:v>7.4</c:v>
                </c:pt>
                <c:pt idx="19">
                  <c:v>15.19</c:v>
                </c:pt>
                <c:pt idx="21">
                  <c:v>38.85</c:v>
                </c:pt>
                <c:pt idx="22">
                  <c:v>24.77</c:v>
                </c:pt>
              </c:numCache>
            </c:numRef>
          </c:val>
          <c:smooth val="0"/>
          <c:extLst>
            <c:ext xmlns:c16="http://schemas.microsoft.com/office/drawing/2014/chart" uri="{C3380CC4-5D6E-409C-BE32-E72D297353CC}">
              <c16:uniqueId val="{00000001-DD30-4E8F-B880-0EF6BCC0FA21}"/>
            </c:ext>
          </c:extLst>
        </c:ser>
        <c:ser>
          <c:idx val="2"/>
          <c:order val="2"/>
          <c:tx>
            <c:strRef>
              <c:f>'Broadband Speed - ed by DA'!$E$1</c:f>
              <c:strCache>
                <c:ptCount val="1"/>
                <c:pt idx="0">
                  <c:v>Mobile broadband global average (left)</c:v>
                </c:pt>
              </c:strCache>
            </c:strRef>
          </c:tx>
          <c:spPr>
            <a:ln w="19050">
              <a:solidFill>
                <a:srgbClr val="007DB7"/>
              </a:solidFill>
              <a:prstDash val="sysDot"/>
            </a:ln>
          </c:spPr>
          <c:marker>
            <c:symbol val="none"/>
          </c:marker>
          <c:cat>
            <c:strRef>
              <c:f>'Broadband Speed - ed by DA'!$B$2:$B$24</c:f>
              <c:strCache>
                <c:ptCount val="23"/>
                <c:pt idx="0">
                  <c:v>AFG</c:v>
                </c:pt>
                <c:pt idx="1">
                  <c:v>ARM</c:v>
                </c:pt>
                <c:pt idx="2">
                  <c:v>AZE</c:v>
                </c:pt>
                <c:pt idx="3">
                  <c:v>GEO</c:v>
                </c:pt>
                <c:pt idx="4">
                  <c:v>KAZ</c:v>
                </c:pt>
                <c:pt idx="5">
                  <c:v>KGZ</c:v>
                </c:pt>
                <c:pt idx="6">
                  <c:v>PAK</c:v>
                </c:pt>
                <c:pt idx="7">
                  <c:v>TAJ</c:v>
                </c:pt>
                <c:pt idx="8">
                  <c:v>BAN</c:v>
                </c:pt>
                <c:pt idx="9">
                  <c:v>IND</c:v>
                </c:pt>
                <c:pt idx="10">
                  <c:v>MLD</c:v>
                </c:pt>
                <c:pt idx="11">
                  <c:v>NEP</c:v>
                </c:pt>
                <c:pt idx="12">
                  <c:v>SRI</c:v>
                </c:pt>
                <c:pt idx="13">
                  <c:v>BRU</c:v>
                </c:pt>
                <c:pt idx="14">
                  <c:v>CAM</c:v>
                </c:pt>
                <c:pt idx="15">
                  <c:v>INO</c:v>
                </c:pt>
                <c:pt idx="16">
                  <c:v>LAO</c:v>
                </c:pt>
                <c:pt idx="17">
                  <c:v>MAL</c:v>
                </c:pt>
                <c:pt idx="18">
                  <c:v>MYA</c:v>
                </c:pt>
                <c:pt idx="19">
                  <c:v>PHI</c:v>
                </c:pt>
                <c:pt idx="20">
                  <c:v>SIN</c:v>
                </c:pt>
                <c:pt idx="21">
                  <c:v>THA</c:v>
                </c:pt>
                <c:pt idx="22">
                  <c:v>VIE</c:v>
                </c:pt>
              </c:strCache>
            </c:strRef>
          </c:cat>
          <c:val>
            <c:numRef>
              <c:f>'Broadband Speed - ed by DA'!$E$2:$E$24</c:f>
              <c:numCache>
                <c:formatCode>General</c:formatCode>
                <c:ptCount val="23"/>
                <c:pt idx="0">
                  <c:v>21.25</c:v>
                </c:pt>
                <c:pt idx="1">
                  <c:v>21.25</c:v>
                </c:pt>
                <c:pt idx="2">
                  <c:v>21.25</c:v>
                </c:pt>
                <c:pt idx="3">
                  <c:v>21.25</c:v>
                </c:pt>
                <c:pt idx="4">
                  <c:v>21.25</c:v>
                </c:pt>
                <c:pt idx="5">
                  <c:v>21.25</c:v>
                </c:pt>
                <c:pt idx="6">
                  <c:v>21.25</c:v>
                </c:pt>
                <c:pt idx="7">
                  <c:v>21.25</c:v>
                </c:pt>
                <c:pt idx="8">
                  <c:v>21.25</c:v>
                </c:pt>
                <c:pt idx="9">
                  <c:v>21.25</c:v>
                </c:pt>
                <c:pt idx="10">
                  <c:v>21.25</c:v>
                </c:pt>
                <c:pt idx="11">
                  <c:v>21.25</c:v>
                </c:pt>
                <c:pt idx="12">
                  <c:v>21.25</c:v>
                </c:pt>
                <c:pt idx="13">
                  <c:v>21.25</c:v>
                </c:pt>
                <c:pt idx="14">
                  <c:v>21.25</c:v>
                </c:pt>
                <c:pt idx="15">
                  <c:v>21.25</c:v>
                </c:pt>
                <c:pt idx="16">
                  <c:v>21.25</c:v>
                </c:pt>
                <c:pt idx="17">
                  <c:v>21.25</c:v>
                </c:pt>
                <c:pt idx="18">
                  <c:v>21.25</c:v>
                </c:pt>
                <c:pt idx="19">
                  <c:v>21.25</c:v>
                </c:pt>
                <c:pt idx="20">
                  <c:v>21.25</c:v>
                </c:pt>
                <c:pt idx="21">
                  <c:v>21.25</c:v>
                </c:pt>
                <c:pt idx="22">
                  <c:v>21.25</c:v>
                </c:pt>
              </c:numCache>
            </c:numRef>
          </c:val>
          <c:smooth val="0"/>
          <c:extLst>
            <c:ext xmlns:c16="http://schemas.microsoft.com/office/drawing/2014/chart" uri="{C3380CC4-5D6E-409C-BE32-E72D297353CC}">
              <c16:uniqueId val="{00000002-DD30-4E8F-B880-0EF6BCC0FA21}"/>
            </c:ext>
          </c:extLst>
        </c:ser>
        <c:ser>
          <c:idx val="3"/>
          <c:order val="3"/>
          <c:tx>
            <c:strRef>
              <c:f>'Broadband Speed - ed by DA'!$F$1</c:f>
              <c:strCache>
                <c:ptCount val="1"/>
                <c:pt idx="0">
                  <c:v>Fixed broadband global average (left)</c:v>
                </c:pt>
              </c:strCache>
            </c:strRef>
          </c:tx>
          <c:spPr>
            <a:ln w="19050">
              <a:solidFill>
                <a:srgbClr val="FFC000"/>
              </a:solidFill>
              <a:prstDash val="sysDot"/>
            </a:ln>
          </c:spPr>
          <c:marker>
            <c:symbol val="none"/>
          </c:marker>
          <c:cat>
            <c:strRef>
              <c:f>'Broadband Speed - ed by DA'!$B$2:$B$24</c:f>
              <c:strCache>
                <c:ptCount val="23"/>
                <c:pt idx="0">
                  <c:v>AFG</c:v>
                </c:pt>
                <c:pt idx="1">
                  <c:v>ARM</c:v>
                </c:pt>
                <c:pt idx="2">
                  <c:v>AZE</c:v>
                </c:pt>
                <c:pt idx="3">
                  <c:v>GEO</c:v>
                </c:pt>
                <c:pt idx="4">
                  <c:v>KAZ</c:v>
                </c:pt>
                <c:pt idx="5">
                  <c:v>KGZ</c:v>
                </c:pt>
                <c:pt idx="6">
                  <c:v>PAK</c:v>
                </c:pt>
                <c:pt idx="7">
                  <c:v>TAJ</c:v>
                </c:pt>
                <c:pt idx="8">
                  <c:v>BAN</c:v>
                </c:pt>
                <c:pt idx="9">
                  <c:v>IND</c:v>
                </c:pt>
                <c:pt idx="10">
                  <c:v>MLD</c:v>
                </c:pt>
                <c:pt idx="11">
                  <c:v>NEP</c:v>
                </c:pt>
                <c:pt idx="12">
                  <c:v>SRI</c:v>
                </c:pt>
                <c:pt idx="13">
                  <c:v>BRU</c:v>
                </c:pt>
                <c:pt idx="14">
                  <c:v>CAM</c:v>
                </c:pt>
                <c:pt idx="15">
                  <c:v>INO</c:v>
                </c:pt>
                <c:pt idx="16">
                  <c:v>LAO</c:v>
                </c:pt>
                <c:pt idx="17">
                  <c:v>MAL</c:v>
                </c:pt>
                <c:pt idx="18">
                  <c:v>MYA</c:v>
                </c:pt>
                <c:pt idx="19">
                  <c:v>PHI</c:v>
                </c:pt>
                <c:pt idx="20">
                  <c:v>SIN</c:v>
                </c:pt>
                <c:pt idx="21">
                  <c:v>THA</c:v>
                </c:pt>
                <c:pt idx="22">
                  <c:v>VIE</c:v>
                </c:pt>
              </c:strCache>
            </c:strRef>
          </c:cat>
          <c:val>
            <c:numRef>
              <c:f>'Broadband Speed - ed by DA'!$F$2:$F$24</c:f>
              <c:numCache>
                <c:formatCode>General</c:formatCode>
                <c:ptCount val="23"/>
                <c:pt idx="0">
                  <c:v>40.71</c:v>
                </c:pt>
                <c:pt idx="1">
                  <c:v>40.71</c:v>
                </c:pt>
                <c:pt idx="2">
                  <c:v>40.71</c:v>
                </c:pt>
                <c:pt idx="3">
                  <c:v>40.71</c:v>
                </c:pt>
                <c:pt idx="4">
                  <c:v>40.71</c:v>
                </c:pt>
                <c:pt idx="5">
                  <c:v>40.71</c:v>
                </c:pt>
                <c:pt idx="6">
                  <c:v>40.71</c:v>
                </c:pt>
                <c:pt idx="7">
                  <c:v>40.71</c:v>
                </c:pt>
                <c:pt idx="8">
                  <c:v>40.71</c:v>
                </c:pt>
                <c:pt idx="9">
                  <c:v>40.71</c:v>
                </c:pt>
                <c:pt idx="10">
                  <c:v>40.71</c:v>
                </c:pt>
                <c:pt idx="11">
                  <c:v>40.71</c:v>
                </c:pt>
                <c:pt idx="12">
                  <c:v>40.71</c:v>
                </c:pt>
                <c:pt idx="13">
                  <c:v>40.71</c:v>
                </c:pt>
                <c:pt idx="14">
                  <c:v>40.71</c:v>
                </c:pt>
                <c:pt idx="15">
                  <c:v>40.71</c:v>
                </c:pt>
                <c:pt idx="16">
                  <c:v>40.71</c:v>
                </c:pt>
                <c:pt idx="17">
                  <c:v>40.71</c:v>
                </c:pt>
                <c:pt idx="18">
                  <c:v>40.71</c:v>
                </c:pt>
                <c:pt idx="19">
                  <c:v>40.71</c:v>
                </c:pt>
                <c:pt idx="20">
                  <c:v>40.71</c:v>
                </c:pt>
                <c:pt idx="21">
                  <c:v>40.71</c:v>
                </c:pt>
                <c:pt idx="22">
                  <c:v>40.71</c:v>
                </c:pt>
              </c:numCache>
            </c:numRef>
          </c:val>
          <c:smooth val="0"/>
          <c:extLst>
            <c:ext xmlns:c16="http://schemas.microsoft.com/office/drawing/2014/chart" uri="{C3380CC4-5D6E-409C-BE32-E72D297353CC}">
              <c16:uniqueId val="{00000003-DD30-4E8F-B880-0EF6BCC0FA21}"/>
            </c:ext>
          </c:extLst>
        </c:ser>
        <c:dLbls>
          <c:showLegendKey val="0"/>
          <c:showVal val="0"/>
          <c:showCatName val="0"/>
          <c:showSerName val="0"/>
          <c:showPercent val="0"/>
          <c:showBubbleSize val="0"/>
        </c:dLbls>
        <c:marker val="1"/>
        <c:smooth val="0"/>
        <c:axId val="291103104"/>
        <c:axId val="291104640"/>
      </c:lineChart>
      <c:lineChart>
        <c:grouping val="standard"/>
        <c:varyColors val="0"/>
        <c:ser>
          <c:idx val="4"/>
          <c:order val="4"/>
          <c:tx>
            <c:strRef>
              <c:f>'Broadband Speed - ed by DA'!$G$1</c:f>
              <c:strCache>
                <c:ptCount val="1"/>
                <c:pt idx="0">
                  <c:v>SIN mobile broadband (right)</c:v>
                </c:pt>
              </c:strCache>
            </c:strRef>
          </c:tx>
          <c:spPr>
            <a:ln w="28575">
              <a:noFill/>
            </a:ln>
          </c:spPr>
          <c:marker>
            <c:symbol val="diamond"/>
            <c:size val="9"/>
            <c:spPr>
              <a:solidFill>
                <a:srgbClr val="0000FF"/>
              </a:solidFill>
              <a:ln>
                <a:noFill/>
              </a:ln>
            </c:spPr>
          </c:marker>
          <c:cat>
            <c:strRef>
              <c:f>'Broadband Speed - ed by DA'!$B$3:$B$24</c:f>
              <c:strCache>
                <c:ptCount val="22"/>
                <c:pt idx="0">
                  <c:v>ARM</c:v>
                </c:pt>
                <c:pt idx="1">
                  <c:v>AZE</c:v>
                </c:pt>
                <c:pt idx="2">
                  <c:v>GEO</c:v>
                </c:pt>
                <c:pt idx="3">
                  <c:v>KAZ</c:v>
                </c:pt>
                <c:pt idx="4">
                  <c:v>KGZ</c:v>
                </c:pt>
                <c:pt idx="5">
                  <c:v>PAK</c:v>
                </c:pt>
                <c:pt idx="6">
                  <c:v>TAJ</c:v>
                </c:pt>
                <c:pt idx="7">
                  <c:v>BAN</c:v>
                </c:pt>
                <c:pt idx="8">
                  <c:v>IND</c:v>
                </c:pt>
                <c:pt idx="9">
                  <c:v>MLD</c:v>
                </c:pt>
                <c:pt idx="10">
                  <c:v>NEP</c:v>
                </c:pt>
                <c:pt idx="11">
                  <c:v>SRI</c:v>
                </c:pt>
                <c:pt idx="12">
                  <c:v>BRU</c:v>
                </c:pt>
                <c:pt idx="13">
                  <c:v>CAM</c:v>
                </c:pt>
                <c:pt idx="14">
                  <c:v>INO</c:v>
                </c:pt>
                <c:pt idx="15">
                  <c:v>LAO</c:v>
                </c:pt>
                <c:pt idx="16">
                  <c:v>MAL</c:v>
                </c:pt>
                <c:pt idx="17">
                  <c:v>MYA</c:v>
                </c:pt>
                <c:pt idx="18">
                  <c:v>PHI</c:v>
                </c:pt>
                <c:pt idx="19">
                  <c:v>SIN</c:v>
                </c:pt>
                <c:pt idx="20">
                  <c:v>THA</c:v>
                </c:pt>
                <c:pt idx="21">
                  <c:v>VIE</c:v>
                </c:pt>
              </c:strCache>
            </c:strRef>
          </c:cat>
          <c:val>
            <c:numRef>
              <c:f>'Broadband Speed - ed by DA'!$G$2:$G$24</c:f>
              <c:numCache>
                <c:formatCode>General</c:formatCode>
                <c:ptCount val="23"/>
                <c:pt idx="20">
                  <c:v>54</c:v>
                </c:pt>
              </c:numCache>
            </c:numRef>
          </c:val>
          <c:smooth val="0"/>
          <c:extLst>
            <c:ext xmlns:c16="http://schemas.microsoft.com/office/drawing/2014/chart" uri="{C3380CC4-5D6E-409C-BE32-E72D297353CC}">
              <c16:uniqueId val="{00000004-DD30-4E8F-B880-0EF6BCC0FA21}"/>
            </c:ext>
          </c:extLst>
        </c:ser>
        <c:ser>
          <c:idx val="5"/>
          <c:order val="5"/>
          <c:tx>
            <c:strRef>
              <c:f>'Broadband Speed - ed by DA'!$H$1</c:f>
              <c:strCache>
                <c:ptCount val="1"/>
                <c:pt idx="0">
                  <c:v>SIN Fixed broadband (right)</c:v>
                </c:pt>
              </c:strCache>
            </c:strRef>
          </c:tx>
          <c:spPr>
            <a:ln w="28575">
              <a:noFill/>
            </a:ln>
          </c:spPr>
          <c:marker>
            <c:spPr>
              <a:solidFill>
                <a:srgbClr val="E9532B"/>
              </a:solidFill>
              <a:ln>
                <a:noFill/>
              </a:ln>
            </c:spPr>
          </c:marker>
          <c:cat>
            <c:strRef>
              <c:f>'Broadband Speed - ed by DA'!$B$3:$B$24</c:f>
              <c:strCache>
                <c:ptCount val="22"/>
                <c:pt idx="0">
                  <c:v>ARM</c:v>
                </c:pt>
                <c:pt idx="1">
                  <c:v>AZE</c:v>
                </c:pt>
                <c:pt idx="2">
                  <c:v>GEO</c:v>
                </c:pt>
                <c:pt idx="3">
                  <c:v>KAZ</c:v>
                </c:pt>
                <c:pt idx="4">
                  <c:v>KGZ</c:v>
                </c:pt>
                <c:pt idx="5">
                  <c:v>PAK</c:v>
                </c:pt>
                <c:pt idx="6">
                  <c:v>TAJ</c:v>
                </c:pt>
                <c:pt idx="7">
                  <c:v>BAN</c:v>
                </c:pt>
                <c:pt idx="8">
                  <c:v>IND</c:v>
                </c:pt>
                <c:pt idx="9">
                  <c:v>MLD</c:v>
                </c:pt>
                <c:pt idx="10">
                  <c:v>NEP</c:v>
                </c:pt>
                <c:pt idx="11">
                  <c:v>SRI</c:v>
                </c:pt>
                <c:pt idx="12">
                  <c:v>BRU</c:v>
                </c:pt>
                <c:pt idx="13">
                  <c:v>CAM</c:v>
                </c:pt>
                <c:pt idx="14">
                  <c:v>INO</c:v>
                </c:pt>
                <c:pt idx="15">
                  <c:v>LAO</c:v>
                </c:pt>
                <c:pt idx="16">
                  <c:v>MAL</c:v>
                </c:pt>
                <c:pt idx="17">
                  <c:v>MYA</c:v>
                </c:pt>
                <c:pt idx="18">
                  <c:v>PHI</c:v>
                </c:pt>
                <c:pt idx="19">
                  <c:v>SIN</c:v>
                </c:pt>
                <c:pt idx="20">
                  <c:v>THA</c:v>
                </c:pt>
                <c:pt idx="21">
                  <c:v>VIE</c:v>
                </c:pt>
              </c:strCache>
            </c:strRef>
          </c:cat>
          <c:val>
            <c:numRef>
              <c:f>'Broadband Speed - ed by DA'!$H$2:$H$23</c:f>
              <c:numCache>
                <c:formatCode>General</c:formatCode>
                <c:ptCount val="22"/>
                <c:pt idx="20">
                  <c:v>161.21</c:v>
                </c:pt>
              </c:numCache>
            </c:numRef>
          </c:val>
          <c:smooth val="0"/>
          <c:extLst>
            <c:ext xmlns:c16="http://schemas.microsoft.com/office/drawing/2014/chart" uri="{C3380CC4-5D6E-409C-BE32-E72D297353CC}">
              <c16:uniqueId val="{00000005-DD30-4E8F-B880-0EF6BCC0FA21}"/>
            </c:ext>
          </c:extLst>
        </c:ser>
        <c:dLbls>
          <c:showLegendKey val="0"/>
          <c:showVal val="0"/>
          <c:showCatName val="0"/>
          <c:showSerName val="0"/>
          <c:showPercent val="0"/>
          <c:showBubbleSize val="0"/>
        </c:dLbls>
        <c:marker val="1"/>
        <c:smooth val="0"/>
        <c:axId val="291157120"/>
        <c:axId val="291106176"/>
      </c:lineChart>
      <c:catAx>
        <c:axId val="29110310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91104640"/>
        <c:crosses val="autoZero"/>
        <c:auto val="1"/>
        <c:lblAlgn val="ctr"/>
        <c:lblOffset val="100"/>
        <c:noMultiLvlLbl val="0"/>
      </c:catAx>
      <c:valAx>
        <c:axId val="291104640"/>
        <c:scaling>
          <c:orientation val="minMax"/>
          <c:max val="50"/>
          <c:min val="0"/>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91103104"/>
        <c:crosses val="autoZero"/>
        <c:crossBetween val="between"/>
      </c:valAx>
      <c:valAx>
        <c:axId val="291106176"/>
        <c:scaling>
          <c:orientation val="minMax"/>
        </c:scaling>
        <c:delete val="0"/>
        <c:axPos val="r"/>
        <c:numFmt formatCode="General" sourceLinked="1"/>
        <c:majorTickMark val="in"/>
        <c:minorTickMark val="none"/>
        <c:tickLblPos val="nextTo"/>
        <c:spPr>
          <a:ln>
            <a:solidFill>
              <a:schemeClr val="tx1"/>
            </a:solidFill>
          </a:ln>
        </c:spPr>
        <c:crossAx val="291157120"/>
        <c:crosses val="max"/>
        <c:crossBetween val="between"/>
        <c:majorUnit val="40"/>
      </c:valAx>
      <c:catAx>
        <c:axId val="291157120"/>
        <c:scaling>
          <c:orientation val="minMax"/>
        </c:scaling>
        <c:delete val="1"/>
        <c:axPos val="b"/>
        <c:numFmt formatCode="General" sourceLinked="1"/>
        <c:majorTickMark val="out"/>
        <c:minorTickMark val="none"/>
        <c:tickLblPos val="nextTo"/>
        <c:crossAx val="291106176"/>
        <c:crosses val="autoZero"/>
        <c:auto val="1"/>
        <c:lblAlgn val="ctr"/>
        <c:lblOffset val="100"/>
        <c:noMultiLvlLbl val="0"/>
      </c:catAx>
      <c:spPr>
        <a:noFill/>
        <a:ln>
          <a:noFill/>
        </a:ln>
        <a:effectLst/>
      </c:spPr>
    </c:plotArea>
    <c:legend>
      <c:legendPos val="b"/>
      <c:layout>
        <c:manualLayout>
          <c:xMode val="edge"/>
          <c:yMode val="edge"/>
          <c:x val="3.7979057076579739E-2"/>
          <c:y val="0.73103051635187744"/>
          <c:w val="0.92190524261390405"/>
          <c:h val="0.23949270526887897"/>
        </c:manualLayout>
      </c:layout>
      <c:overlay val="0"/>
      <c:spPr>
        <a:ln>
          <a:solidFill>
            <a:schemeClr val="tx1"/>
          </a:solidFill>
        </a:ln>
      </c:sp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1">
                <a:lumMod val="75000"/>
                <a:lumOff val="25000"/>
              </a:schemeClr>
            </a:solidFill>
            <a:ln>
              <a:noFill/>
            </a:ln>
            <a:effectLst/>
          </c:spPr>
          <c:invertIfNegative val="0"/>
          <c:cat>
            <c:strRef>
              <c:f>[1]Sheet1!$A$1:$A$32</c:f>
              <c:strCache>
                <c:ptCount val="32"/>
                <c:pt idx="0">
                  <c:v>Singapore</c:v>
                </c:pt>
                <c:pt idx="1">
                  <c:v>New Zealand</c:v>
                </c:pt>
                <c:pt idx="2">
                  <c:v>Australia</c:v>
                </c:pt>
                <c:pt idx="3">
                  <c:v>Hong Kong (China)</c:v>
                </c:pt>
                <c:pt idx="4">
                  <c:v>Korea, Republic of</c:v>
                </c:pt>
                <c:pt idx="5">
                  <c:v>Japan</c:v>
                </c:pt>
                <c:pt idx="6">
                  <c:v>Malaysia</c:v>
                </c:pt>
                <c:pt idx="7">
                  <c:v>Russian Federation</c:v>
                </c:pt>
                <c:pt idx="8">
                  <c:v>Thailand</c:v>
                </c:pt>
                <c:pt idx="9">
                  <c:v>Georgia</c:v>
                </c:pt>
                <c:pt idx="10">
                  <c:v>Turkey</c:v>
                </c:pt>
                <c:pt idx="11">
                  <c:v>Iran (Islamic Republic of)</c:v>
                </c:pt>
                <c:pt idx="12">
                  <c:v>Kazakhstan</c:v>
                </c:pt>
                <c:pt idx="13">
                  <c:v>Mongolia</c:v>
                </c:pt>
                <c:pt idx="14">
                  <c:v>China</c:v>
                </c:pt>
                <c:pt idx="15">
                  <c:v>Armenia</c:v>
                </c:pt>
                <c:pt idx="16">
                  <c:v>Azerbaijan</c:v>
                </c:pt>
                <c:pt idx="17">
                  <c:v>Viet Nam</c:v>
                </c:pt>
                <c:pt idx="18">
                  <c:v>India</c:v>
                </c:pt>
                <c:pt idx="19">
                  <c:v>Uzbekistan</c:v>
                </c:pt>
                <c:pt idx="20">
                  <c:v>Bangladesh</c:v>
                </c:pt>
                <c:pt idx="21">
                  <c:v>Indonesia</c:v>
                </c:pt>
                <c:pt idx="22">
                  <c:v>Philippines</c:v>
                </c:pt>
                <c:pt idx="23">
                  <c:v>Sri Lanka</c:v>
                </c:pt>
                <c:pt idx="24">
                  <c:v>Lao People's Dem. Rep.</c:v>
                </c:pt>
                <c:pt idx="25">
                  <c:v>Bhutan</c:v>
                </c:pt>
                <c:pt idx="26">
                  <c:v>Kyrgyzstan</c:v>
                </c:pt>
                <c:pt idx="27">
                  <c:v>Nepal</c:v>
                </c:pt>
                <c:pt idx="28">
                  <c:v>Pakistan</c:v>
                </c:pt>
                <c:pt idx="29">
                  <c:v>Cambodia</c:v>
                </c:pt>
                <c:pt idx="30">
                  <c:v>Myanmar</c:v>
                </c:pt>
                <c:pt idx="31">
                  <c:v>Afghanistan</c:v>
                </c:pt>
              </c:strCache>
            </c:strRef>
          </c:cat>
          <c:val>
            <c:numRef>
              <c:f>[1]Sheet1!$B$1:$B$32</c:f>
              <c:numCache>
                <c:formatCode>General</c:formatCode>
                <c:ptCount val="32"/>
                <c:pt idx="0">
                  <c:v>95.2</c:v>
                </c:pt>
                <c:pt idx="1">
                  <c:v>92.6</c:v>
                </c:pt>
                <c:pt idx="2">
                  <c:v>91.7</c:v>
                </c:pt>
                <c:pt idx="3">
                  <c:v>90.2</c:v>
                </c:pt>
                <c:pt idx="4">
                  <c:v>89</c:v>
                </c:pt>
                <c:pt idx="5">
                  <c:v>88.2</c:v>
                </c:pt>
                <c:pt idx="6">
                  <c:v>80.8</c:v>
                </c:pt>
                <c:pt idx="7">
                  <c:v>74.3</c:v>
                </c:pt>
                <c:pt idx="8">
                  <c:v>73.2</c:v>
                </c:pt>
                <c:pt idx="9">
                  <c:v>72.3</c:v>
                </c:pt>
                <c:pt idx="10">
                  <c:v>71.099999999999994</c:v>
                </c:pt>
                <c:pt idx="11">
                  <c:v>70.900000000000006</c:v>
                </c:pt>
                <c:pt idx="12">
                  <c:v>68.099999999999994</c:v>
                </c:pt>
                <c:pt idx="13">
                  <c:v>66.099999999999994</c:v>
                </c:pt>
                <c:pt idx="14">
                  <c:v>61.7</c:v>
                </c:pt>
                <c:pt idx="15">
                  <c:v>60.1</c:v>
                </c:pt>
                <c:pt idx="16">
                  <c:v>59.3</c:v>
                </c:pt>
                <c:pt idx="17">
                  <c:v>58</c:v>
                </c:pt>
                <c:pt idx="18">
                  <c:v>51.5</c:v>
                </c:pt>
                <c:pt idx="19">
                  <c:v>48.2</c:v>
                </c:pt>
                <c:pt idx="20">
                  <c:v>46.3</c:v>
                </c:pt>
                <c:pt idx="21">
                  <c:v>45.7</c:v>
                </c:pt>
                <c:pt idx="22">
                  <c:v>45.1</c:v>
                </c:pt>
                <c:pt idx="23">
                  <c:v>44.8</c:v>
                </c:pt>
                <c:pt idx="24">
                  <c:v>41.5</c:v>
                </c:pt>
                <c:pt idx="25">
                  <c:v>35.299999999999997</c:v>
                </c:pt>
                <c:pt idx="26">
                  <c:v>33.799999999999997</c:v>
                </c:pt>
                <c:pt idx="27">
                  <c:v>33.4</c:v>
                </c:pt>
                <c:pt idx="28">
                  <c:v>32.299999999999997</c:v>
                </c:pt>
                <c:pt idx="29">
                  <c:v>30.5</c:v>
                </c:pt>
                <c:pt idx="30">
                  <c:v>27.4</c:v>
                </c:pt>
                <c:pt idx="31">
                  <c:v>21</c:v>
                </c:pt>
              </c:numCache>
            </c:numRef>
          </c:val>
          <c:extLst>
            <c:ext xmlns:c16="http://schemas.microsoft.com/office/drawing/2014/chart" uri="{C3380CC4-5D6E-409C-BE32-E72D297353CC}">
              <c16:uniqueId val="{00000000-12B5-448B-BA49-F0F7B7392A79}"/>
            </c:ext>
          </c:extLst>
        </c:ser>
        <c:dLbls>
          <c:showLegendKey val="0"/>
          <c:showVal val="0"/>
          <c:showCatName val="0"/>
          <c:showSerName val="0"/>
          <c:showPercent val="0"/>
          <c:showBubbleSize val="0"/>
        </c:dLbls>
        <c:gapWidth val="182"/>
        <c:axId val="345217328"/>
        <c:axId val="345217656"/>
      </c:barChart>
      <c:catAx>
        <c:axId val="34521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217656"/>
        <c:crosses val="autoZero"/>
        <c:auto val="1"/>
        <c:lblAlgn val="ctr"/>
        <c:lblOffset val="100"/>
        <c:noMultiLvlLbl val="0"/>
      </c:catAx>
      <c:valAx>
        <c:axId val="3452176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21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4F81BD"/>
            </a:solidFill>
            <a:ln w="25400">
              <a:noFill/>
            </a:ln>
          </c:spPr>
          <c:invertIfNegative val="0"/>
          <c:dPt>
            <c:idx val="47"/>
            <c:invertIfNegative val="0"/>
            <c:bubble3D val="0"/>
            <c:spPr>
              <a:solidFill>
                <a:srgbClr val="92D050"/>
              </a:solidFill>
              <a:ln w="25400">
                <a:noFill/>
              </a:ln>
            </c:spPr>
            <c:extLst>
              <c:ext xmlns:c16="http://schemas.microsoft.com/office/drawing/2014/chart" uri="{C3380CC4-5D6E-409C-BE32-E72D297353CC}">
                <c16:uniqueId val="{00000001-510D-47C9-AF9E-ADC0273A0EF7}"/>
              </c:ext>
            </c:extLst>
          </c:dPt>
          <c:dPt>
            <c:idx val="48"/>
            <c:invertIfNegative val="0"/>
            <c:bubble3D val="0"/>
            <c:spPr>
              <a:solidFill>
                <a:srgbClr val="92D050"/>
              </a:solidFill>
              <a:ln w="25400">
                <a:noFill/>
              </a:ln>
            </c:spPr>
            <c:extLst>
              <c:ext xmlns:c16="http://schemas.microsoft.com/office/drawing/2014/chart" uri="{C3380CC4-5D6E-409C-BE32-E72D297353CC}">
                <c16:uniqueId val="{00000003-510D-47C9-AF9E-ADC0273A0EF7}"/>
              </c:ext>
            </c:extLst>
          </c:dPt>
          <c:dPt>
            <c:idx val="49"/>
            <c:invertIfNegative val="0"/>
            <c:bubble3D val="0"/>
            <c:spPr>
              <a:solidFill>
                <a:srgbClr val="92D050"/>
              </a:solidFill>
              <a:ln w="25400">
                <a:noFill/>
              </a:ln>
            </c:spPr>
            <c:extLst>
              <c:ext xmlns:c16="http://schemas.microsoft.com/office/drawing/2014/chart" uri="{C3380CC4-5D6E-409C-BE32-E72D297353CC}">
                <c16:uniqueId val="{00000005-510D-47C9-AF9E-ADC0273A0EF7}"/>
              </c:ext>
            </c:extLst>
          </c:dPt>
          <c:cat>
            <c:strRef>
              <c:f>Sheet1!$U$2:$U$51</c:f>
              <c:strCache>
                <c:ptCount val="50"/>
                <c:pt idx="0">
                  <c:v>Repubic of Korea</c:v>
                </c:pt>
                <c:pt idx="1">
                  <c:v>Hong Kong, China</c:v>
                </c:pt>
                <c:pt idx="2">
                  <c:v>New Zealand</c:v>
                </c:pt>
                <c:pt idx="3">
                  <c:v>Japan</c:v>
                </c:pt>
                <c:pt idx="4">
                  <c:v>Macao, China *</c:v>
                </c:pt>
                <c:pt idx="5">
                  <c:v>China</c:v>
                </c:pt>
                <c:pt idx="6">
                  <c:v>Singapore</c:v>
                </c:pt>
                <c:pt idx="7">
                  <c:v>Russian Federation</c:v>
                </c:pt>
                <c:pt idx="8">
                  <c:v>New Caledonia **</c:v>
                </c:pt>
                <c:pt idx="9">
                  <c:v>French Polynesia *</c:v>
                </c:pt>
                <c:pt idx="10">
                  <c:v>Azerbaijan</c:v>
                </c:pt>
                <c:pt idx="11">
                  <c:v>Turkey</c:v>
                </c:pt>
                <c:pt idx="12">
                  <c:v>Kazakhstan</c:v>
                </c:pt>
                <c:pt idx="13">
                  <c:v>Islamic Republic of Iran</c:v>
                </c:pt>
                <c:pt idx="14">
                  <c:v>Thailand</c:v>
                </c:pt>
                <c:pt idx="15">
                  <c:v>Viet Nam</c:v>
                </c:pt>
                <c:pt idx="16">
                  <c:v>Armenia</c:v>
                </c:pt>
                <c:pt idx="17">
                  <c:v>Uzbekistan</c:v>
                </c:pt>
                <c:pt idx="18">
                  <c:v>Brunei Darussalam</c:v>
                </c:pt>
                <c:pt idx="19">
                  <c:v>Mongolia</c:v>
                </c:pt>
                <c:pt idx="20">
                  <c:v>Tuvalu *</c:v>
                </c:pt>
                <c:pt idx="21">
                  <c:v>Malaysia</c:v>
                </c:pt>
                <c:pt idx="22">
                  <c:v>Maldives</c:v>
                </c:pt>
                <c:pt idx="23">
                  <c:v>Sri Lanka</c:v>
                </c:pt>
                <c:pt idx="24">
                  <c:v>Palau **</c:v>
                </c:pt>
                <c:pt idx="25">
                  <c:v>Bangladesh</c:v>
                </c:pt>
                <c:pt idx="26">
                  <c:v>Kyrgyzstan</c:v>
                </c:pt>
                <c:pt idx="27">
                  <c:v>Micronesia</c:v>
                </c:pt>
                <c:pt idx="28">
                  <c:v>Philippines</c:v>
                </c:pt>
                <c:pt idx="29">
                  <c:v>Tonga *</c:v>
                </c:pt>
                <c:pt idx="30">
                  <c:v>Indonesia</c:v>
                </c:pt>
                <c:pt idx="31">
                  <c:v>Vanuatu</c:v>
                </c:pt>
                <c:pt idx="32">
                  <c:v>Marshall Islands *</c:v>
                </c:pt>
                <c:pt idx="33">
                  <c:v>Fiji</c:v>
                </c:pt>
                <c:pt idx="34">
                  <c:v>India</c:v>
                </c:pt>
                <c:pt idx="35">
                  <c:v>Pakistan</c:v>
                </c:pt>
                <c:pt idx="36">
                  <c:v>Samoa</c:v>
                </c:pt>
                <c:pt idx="37">
                  <c:v>Cambodia</c:v>
                </c:pt>
                <c:pt idx="38">
                  <c:v>Myanmar</c:v>
                </c:pt>
                <c:pt idx="39">
                  <c:v>Lao People's Democratic Republic</c:v>
                </c:pt>
                <c:pt idx="40">
                  <c:v>Timor-Leste</c:v>
                </c:pt>
                <c:pt idx="41">
                  <c:v>Papua New Guinea *</c:v>
                </c:pt>
                <c:pt idx="42">
                  <c:v>Solomon Islands</c:v>
                </c:pt>
                <c:pt idx="43">
                  <c:v>Kiribati</c:v>
                </c:pt>
                <c:pt idx="44">
                  <c:v>Tajikistan *</c:v>
                </c:pt>
                <c:pt idx="45">
                  <c:v>Turkmenistan *</c:v>
                </c:pt>
                <c:pt idx="46">
                  <c:v>Afghanistan</c:v>
                </c:pt>
                <c:pt idx="47">
                  <c:v>Small island states</c:v>
                </c:pt>
                <c:pt idx="48">
                  <c:v>Asia and the Pacific</c:v>
                </c:pt>
                <c:pt idx="49">
                  <c:v>Least developed countries</c:v>
                </c:pt>
              </c:strCache>
            </c:strRef>
          </c:cat>
          <c:val>
            <c:numRef>
              <c:f>Sheet1!$V$2:$V$51</c:f>
              <c:numCache>
                <c:formatCode>0.00</c:formatCode>
                <c:ptCount val="50"/>
                <c:pt idx="0">
                  <c:v>41.575124280601997</c:v>
                </c:pt>
                <c:pt idx="1">
                  <c:v>35.923883651647998</c:v>
                </c:pt>
                <c:pt idx="2">
                  <c:v>33.617959725599199</c:v>
                </c:pt>
                <c:pt idx="3">
                  <c:v>31.682797392152501</c:v>
                </c:pt>
                <c:pt idx="4">
                  <c:v>29.07</c:v>
                </c:pt>
                <c:pt idx="5">
                  <c:v>26.8560005577569</c:v>
                </c:pt>
                <c:pt idx="6">
                  <c:v>25.756527941558701</c:v>
                </c:pt>
                <c:pt idx="7">
                  <c:v>21.4409616950939</c:v>
                </c:pt>
                <c:pt idx="8">
                  <c:v>20.577053859103401</c:v>
                </c:pt>
                <c:pt idx="9">
                  <c:v>19.786372980071899</c:v>
                </c:pt>
                <c:pt idx="10">
                  <c:v>18.368838989908902</c:v>
                </c:pt>
                <c:pt idx="11">
                  <c:v>14.7685950167577</c:v>
                </c:pt>
                <c:pt idx="12">
                  <c:v>14.136615349864901</c:v>
                </c:pt>
                <c:pt idx="13">
                  <c:v>12.3920940222014</c:v>
                </c:pt>
                <c:pt idx="14">
                  <c:v>11.8891884184762</c:v>
                </c:pt>
                <c:pt idx="15">
                  <c:v>11.795940582452699</c:v>
                </c:pt>
                <c:pt idx="16">
                  <c:v>10.760088041085799</c:v>
                </c:pt>
                <c:pt idx="17">
                  <c:v>10.4047110805452</c:v>
                </c:pt>
                <c:pt idx="18">
                  <c:v>9.6126168366002105</c:v>
                </c:pt>
                <c:pt idx="19">
                  <c:v>9.2693667381204694</c:v>
                </c:pt>
                <c:pt idx="20">
                  <c:v>9.0114445345588905</c:v>
                </c:pt>
                <c:pt idx="21">
                  <c:v>8.4991701308843108</c:v>
                </c:pt>
                <c:pt idx="22">
                  <c:v>8.2508651708569207</c:v>
                </c:pt>
                <c:pt idx="23">
                  <c:v>5.84618887932543</c:v>
                </c:pt>
                <c:pt idx="24">
                  <c:v>5.74971815107103</c:v>
                </c:pt>
                <c:pt idx="25">
                  <c:v>4.4306862406077201</c:v>
                </c:pt>
                <c:pt idx="26">
                  <c:v>4.2681225193821701</c:v>
                </c:pt>
                <c:pt idx="27">
                  <c:v>3.5776548169483799</c:v>
                </c:pt>
                <c:pt idx="28">
                  <c:v>3.2399474675911502</c:v>
                </c:pt>
                <c:pt idx="29">
                  <c:v>2.8005451727936399</c:v>
                </c:pt>
                <c:pt idx="30">
                  <c:v>2.2897384084652299</c:v>
                </c:pt>
                <c:pt idx="31">
                  <c:v>2.1144350646529899</c:v>
                </c:pt>
                <c:pt idx="32">
                  <c:v>1.88444578449478</c:v>
                </c:pt>
                <c:pt idx="33">
                  <c:v>1.3401406070886599</c:v>
                </c:pt>
                <c:pt idx="34">
                  <c:v>1.3333549117101</c:v>
                </c:pt>
                <c:pt idx="35">
                  <c:v>0.92869280561566703</c:v>
                </c:pt>
                <c:pt idx="36">
                  <c:v>0.86133170433720196</c:v>
                </c:pt>
                <c:pt idx="37">
                  <c:v>0.81004047828188697</c:v>
                </c:pt>
                <c:pt idx="38">
                  <c:v>0.75871721831017502</c:v>
                </c:pt>
                <c:pt idx="39">
                  <c:v>0.39685571640206702</c:v>
                </c:pt>
                <c:pt idx="40">
                  <c:v>0.25811707221492403</c:v>
                </c:pt>
                <c:pt idx="41">
                  <c:v>0.21026615861415299</c:v>
                </c:pt>
                <c:pt idx="42">
                  <c:v>0.190727627534788</c:v>
                </c:pt>
                <c:pt idx="43">
                  <c:v>6.5293218096530894E-2</c:v>
                </c:pt>
                <c:pt idx="44">
                  <c:v>6.8689566776047206E-2</c:v>
                </c:pt>
                <c:pt idx="45">
                  <c:v>7.0639627700906205E-2</c:v>
                </c:pt>
                <c:pt idx="46">
                  <c:v>4.7312022733638E-2</c:v>
                </c:pt>
                <c:pt idx="47">
                  <c:v>17.8</c:v>
                </c:pt>
                <c:pt idx="48">
                  <c:v>12.6</c:v>
                </c:pt>
                <c:pt idx="49">
                  <c:v>1.2</c:v>
                </c:pt>
              </c:numCache>
            </c:numRef>
          </c:val>
          <c:extLst>
            <c:ext xmlns:c16="http://schemas.microsoft.com/office/drawing/2014/chart" uri="{C3380CC4-5D6E-409C-BE32-E72D297353CC}">
              <c16:uniqueId val="{00000006-510D-47C9-AF9E-ADC0273A0EF7}"/>
            </c:ext>
          </c:extLst>
        </c:ser>
        <c:dLbls>
          <c:showLegendKey val="0"/>
          <c:showVal val="0"/>
          <c:showCatName val="0"/>
          <c:showSerName val="0"/>
          <c:showPercent val="0"/>
          <c:showBubbleSize val="0"/>
        </c:dLbls>
        <c:gapWidth val="219"/>
        <c:overlap val="-27"/>
        <c:axId val="281372424"/>
        <c:axId val="1"/>
      </c:barChart>
      <c:catAx>
        <c:axId val="28137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3724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753493651131443E-2"/>
          <c:y val="1.6144231971003623E-2"/>
          <c:w val="0.9262224823248445"/>
          <c:h val="0.77834978960963208"/>
        </c:manualLayout>
      </c:layout>
      <c:barChart>
        <c:barDir val="col"/>
        <c:grouping val="stacked"/>
        <c:varyColors val="0"/>
        <c:ser>
          <c:idx val="0"/>
          <c:order val="0"/>
          <c:tx>
            <c:strRef>
              <c:f>'country scores'!$A$62</c:f>
              <c:strCache>
                <c:ptCount val="1"/>
                <c:pt idx="0">
                  <c:v>Transparency</c:v>
                </c:pt>
              </c:strCache>
            </c:strRef>
          </c:tx>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scores'!$B$62:$AX$62</c:f>
              <c:numCache>
                <c:formatCode>0.00%</c:formatCode>
                <c:ptCount val="49"/>
                <c:pt idx="0">
                  <c:v>0.16129032258064499</c:v>
                </c:pt>
                <c:pt idx="1">
                  <c:v>0.16129032258064499</c:v>
                </c:pt>
                <c:pt idx="2">
                  <c:v>9.6774193548387094E-2</c:v>
                </c:pt>
                <c:pt idx="3">
                  <c:v>0.16129032258064499</c:v>
                </c:pt>
                <c:pt idx="5">
                  <c:v>0.10752688172043</c:v>
                </c:pt>
                <c:pt idx="6">
                  <c:v>7.5268817204301106E-2</c:v>
                </c:pt>
                <c:pt idx="7">
                  <c:v>0.10752688172043</c:v>
                </c:pt>
                <c:pt idx="8">
                  <c:v>0.10752688172043</c:v>
                </c:pt>
                <c:pt idx="9">
                  <c:v>0.118279569892473</c:v>
                </c:pt>
                <c:pt idx="10">
                  <c:v>0.118279569892473</c:v>
                </c:pt>
                <c:pt idx="11">
                  <c:v>8.6021505376344107E-2</c:v>
                </c:pt>
                <c:pt idx="13">
                  <c:v>8.6021505376344107E-2</c:v>
                </c:pt>
                <c:pt idx="14">
                  <c:v>4.3010752688171998E-2</c:v>
                </c:pt>
                <c:pt idx="15">
                  <c:v>4.3010752688171998E-2</c:v>
                </c:pt>
                <c:pt idx="16">
                  <c:v>2.1505376344085999E-2</c:v>
                </c:pt>
                <c:pt idx="17">
                  <c:v>3.2258064516128997E-2</c:v>
                </c:pt>
                <c:pt idx="18">
                  <c:v>8.6021505376344107E-2</c:v>
                </c:pt>
                <c:pt idx="19">
                  <c:v>9.6774193548387094E-2</c:v>
                </c:pt>
                <c:pt idx="20">
                  <c:v>6.4516129032258104E-2</c:v>
                </c:pt>
                <c:pt idx="21">
                  <c:v>8.6021505376344107E-2</c:v>
                </c:pt>
                <c:pt idx="22">
                  <c:v>5.3763440860215103E-2</c:v>
                </c:pt>
                <c:pt idx="23">
                  <c:v>6.4516129032258104E-2</c:v>
                </c:pt>
                <c:pt idx="25">
                  <c:v>4.3010752688171998E-2</c:v>
                </c:pt>
                <c:pt idx="26">
                  <c:v>6.4516129032258104E-2</c:v>
                </c:pt>
                <c:pt idx="27">
                  <c:v>8.6021505376344107E-2</c:v>
                </c:pt>
                <c:pt idx="28">
                  <c:v>0.13978494623655899</c:v>
                </c:pt>
                <c:pt idx="29">
                  <c:v>0.12903225806451599</c:v>
                </c:pt>
                <c:pt idx="30">
                  <c:v>6.4516129032258104E-2</c:v>
                </c:pt>
                <c:pt idx="31">
                  <c:v>0.10752688172043</c:v>
                </c:pt>
                <c:pt idx="32">
                  <c:v>0.10752688172043</c:v>
                </c:pt>
                <c:pt idx="33">
                  <c:v>0.10752688172043</c:v>
                </c:pt>
                <c:pt idx="35">
                  <c:v>0.16129032258064499</c:v>
                </c:pt>
                <c:pt idx="36">
                  <c:v>0.16129032258064499</c:v>
                </c:pt>
                <c:pt idx="38">
                  <c:v>0.118279569892473</c:v>
                </c:pt>
                <c:pt idx="39">
                  <c:v>0.15053763440860199</c:v>
                </c:pt>
                <c:pt idx="40">
                  <c:v>0.118279569892473</c:v>
                </c:pt>
                <c:pt idx="41">
                  <c:v>0.13978494623655899</c:v>
                </c:pt>
                <c:pt idx="42">
                  <c:v>0.13978494623655899</c:v>
                </c:pt>
                <c:pt idx="43">
                  <c:v>9.6774193548387094E-2</c:v>
                </c:pt>
                <c:pt idx="44">
                  <c:v>0.118279569892473</c:v>
                </c:pt>
                <c:pt idx="45">
                  <c:v>0.16129032258064499</c:v>
                </c:pt>
                <c:pt idx="46">
                  <c:v>0.118279569892473</c:v>
                </c:pt>
                <c:pt idx="47">
                  <c:v>8.6021505376344107E-2</c:v>
                </c:pt>
                <c:pt idx="48">
                  <c:v>0.118279569892473</c:v>
                </c:pt>
              </c:numCache>
            </c:numRef>
          </c:val>
          <c:extLst>
            <c:ext xmlns:c16="http://schemas.microsoft.com/office/drawing/2014/chart" uri="{C3380CC4-5D6E-409C-BE32-E72D297353CC}">
              <c16:uniqueId val="{00000000-4F90-46E9-9AB7-858337A3CC9F}"/>
            </c:ext>
          </c:extLst>
        </c:ser>
        <c:ser>
          <c:idx val="1"/>
          <c:order val="1"/>
          <c:tx>
            <c:strRef>
              <c:f>'country scores'!$A$63</c:f>
              <c:strCache>
                <c:ptCount val="1"/>
                <c:pt idx="0">
                  <c:v>Formalities</c:v>
                </c:pt>
              </c:strCache>
            </c:strRef>
          </c:tx>
          <c:spPr>
            <a:solidFill>
              <a:srgbClr val="002060"/>
            </a:solidFill>
          </c:spPr>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scores'!$B$63:$AX$63</c:f>
              <c:numCache>
                <c:formatCode>0.00%</c:formatCode>
                <c:ptCount val="49"/>
                <c:pt idx="0">
                  <c:v>0.225806451612903</c:v>
                </c:pt>
                <c:pt idx="1">
                  <c:v>0.25806451612903197</c:v>
                </c:pt>
                <c:pt idx="2">
                  <c:v>0.10752688172043</c:v>
                </c:pt>
                <c:pt idx="3">
                  <c:v>0.247311827956989</c:v>
                </c:pt>
                <c:pt idx="5">
                  <c:v>9.6774193548387094E-2</c:v>
                </c:pt>
                <c:pt idx="6">
                  <c:v>0.15053763440860199</c:v>
                </c:pt>
                <c:pt idx="7">
                  <c:v>0.10752688172043</c:v>
                </c:pt>
                <c:pt idx="8">
                  <c:v>8.6021505376344107E-2</c:v>
                </c:pt>
                <c:pt idx="9">
                  <c:v>0.19354838709677399</c:v>
                </c:pt>
                <c:pt idx="10">
                  <c:v>0.204301075268817</c:v>
                </c:pt>
                <c:pt idx="11">
                  <c:v>4.3010752688171998E-2</c:v>
                </c:pt>
                <c:pt idx="13">
                  <c:v>0.15053763440860199</c:v>
                </c:pt>
                <c:pt idx="14">
                  <c:v>9.6774193548387094E-2</c:v>
                </c:pt>
                <c:pt idx="15">
                  <c:v>7.5268817204301106E-2</c:v>
                </c:pt>
                <c:pt idx="16">
                  <c:v>6.4516129032258104E-2</c:v>
                </c:pt>
                <c:pt idx="17">
                  <c:v>0.10752688172043</c:v>
                </c:pt>
                <c:pt idx="18">
                  <c:v>0.118279569892473</c:v>
                </c:pt>
                <c:pt idx="19">
                  <c:v>7.5268817204301106E-2</c:v>
                </c:pt>
                <c:pt idx="20">
                  <c:v>6.4516129032258104E-2</c:v>
                </c:pt>
                <c:pt idx="21">
                  <c:v>0.10752688172043</c:v>
                </c:pt>
                <c:pt idx="22">
                  <c:v>3.2258064516128997E-2</c:v>
                </c:pt>
                <c:pt idx="23">
                  <c:v>0.13978494623655899</c:v>
                </c:pt>
                <c:pt idx="25">
                  <c:v>1.0752688172042999E-2</c:v>
                </c:pt>
                <c:pt idx="26">
                  <c:v>0.118279569892473</c:v>
                </c:pt>
                <c:pt idx="27">
                  <c:v>0</c:v>
                </c:pt>
                <c:pt idx="28">
                  <c:v>0.18279569892473099</c:v>
                </c:pt>
                <c:pt idx="29">
                  <c:v>0.16129032258064499</c:v>
                </c:pt>
                <c:pt idx="30">
                  <c:v>0.10752688172043</c:v>
                </c:pt>
                <c:pt idx="31">
                  <c:v>0.16129032258064499</c:v>
                </c:pt>
                <c:pt idx="32">
                  <c:v>0.15053763440860199</c:v>
                </c:pt>
                <c:pt idx="33">
                  <c:v>0.19354838709677399</c:v>
                </c:pt>
                <c:pt idx="35">
                  <c:v>0.225806451612903</c:v>
                </c:pt>
                <c:pt idx="36">
                  <c:v>0.236559139784946</c:v>
                </c:pt>
                <c:pt idx="38">
                  <c:v>0.15053763440860199</c:v>
                </c:pt>
                <c:pt idx="39">
                  <c:v>0.204301075268817</c:v>
                </c:pt>
                <c:pt idx="40">
                  <c:v>0.16129032258064499</c:v>
                </c:pt>
                <c:pt idx="41">
                  <c:v>0.16129032258064499</c:v>
                </c:pt>
                <c:pt idx="42">
                  <c:v>0.21505376344086</c:v>
                </c:pt>
                <c:pt idx="43">
                  <c:v>8.6021505376344107E-2</c:v>
                </c:pt>
                <c:pt idx="44">
                  <c:v>0.21505376344086</c:v>
                </c:pt>
                <c:pt idx="45">
                  <c:v>0.225806451612903</c:v>
                </c:pt>
                <c:pt idx="46">
                  <c:v>0.225806451612903</c:v>
                </c:pt>
                <c:pt idx="47">
                  <c:v>2.1505376344085999E-2</c:v>
                </c:pt>
                <c:pt idx="48">
                  <c:v>0.16129032258064499</c:v>
                </c:pt>
              </c:numCache>
            </c:numRef>
          </c:val>
          <c:extLst>
            <c:ext xmlns:c16="http://schemas.microsoft.com/office/drawing/2014/chart" uri="{C3380CC4-5D6E-409C-BE32-E72D297353CC}">
              <c16:uniqueId val="{00000001-4F90-46E9-9AB7-858337A3CC9F}"/>
            </c:ext>
          </c:extLst>
        </c:ser>
        <c:ser>
          <c:idx val="2"/>
          <c:order val="2"/>
          <c:tx>
            <c:strRef>
              <c:f>'country scores'!$A$64</c:f>
              <c:strCache>
                <c:ptCount val="1"/>
                <c:pt idx="0">
                  <c:v>Institutional arrangement and cooperation</c:v>
                </c:pt>
              </c:strCache>
            </c:strRef>
          </c:tx>
          <c:spPr>
            <a:solidFill>
              <a:schemeClr val="bg1">
                <a:lumMod val="75000"/>
              </a:schemeClr>
            </a:solidFill>
          </c:spPr>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scores'!$B$64:$AX$64</c:f>
              <c:numCache>
                <c:formatCode>0.00%</c:formatCode>
                <c:ptCount val="49"/>
                <c:pt idx="0">
                  <c:v>5.3763440860215103E-2</c:v>
                </c:pt>
                <c:pt idx="1">
                  <c:v>4.3010752688171998E-2</c:v>
                </c:pt>
                <c:pt idx="2">
                  <c:v>5.3763440860215103E-2</c:v>
                </c:pt>
                <c:pt idx="3">
                  <c:v>6.4516129032258104E-2</c:v>
                </c:pt>
                <c:pt idx="5">
                  <c:v>2.1505376344085999E-2</c:v>
                </c:pt>
                <c:pt idx="6">
                  <c:v>7.5268817204301106E-2</c:v>
                </c:pt>
                <c:pt idx="7">
                  <c:v>4.3010752688171998E-2</c:v>
                </c:pt>
                <c:pt idx="8">
                  <c:v>4.3010752688171998E-2</c:v>
                </c:pt>
                <c:pt idx="9">
                  <c:v>6.4516129032258104E-2</c:v>
                </c:pt>
                <c:pt idx="10">
                  <c:v>4.3010752688171998E-2</c:v>
                </c:pt>
                <c:pt idx="11">
                  <c:v>2.1505376344085999E-2</c:v>
                </c:pt>
                <c:pt idx="13">
                  <c:v>2.1505376344085999E-2</c:v>
                </c:pt>
                <c:pt idx="14">
                  <c:v>2.1505376344085999E-2</c:v>
                </c:pt>
                <c:pt idx="15">
                  <c:v>4.3010752688171998E-2</c:v>
                </c:pt>
                <c:pt idx="16">
                  <c:v>0</c:v>
                </c:pt>
                <c:pt idx="17">
                  <c:v>5.3763440860215103E-2</c:v>
                </c:pt>
                <c:pt idx="18">
                  <c:v>5.3763440860215103E-2</c:v>
                </c:pt>
                <c:pt idx="19">
                  <c:v>5.3763440860215103E-2</c:v>
                </c:pt>
                <c:pt idx="20">
                  <c:v>2.1505376344085999E-2</c:v>
                </c:pt>
                <c:pt idx="21">
                  <c:v>7.5268817204301106E-2</c:v>
                </c:pt>
                <c:pt idx="22">
                  <c:v>5.3763440860215103E-2</c:v>
                </c:pt>
                <c:pt idx="23">
                  <c:v>5.3763440860215103E-2</c:v>
                </c:pt>
                <c:pt idx="25">
                  <c:v>2.1505376344085999E-2</c:v>
                </c:pt>
                <c:pt idx="26">
                  <c:v>5.3763440860215103E-2</c:v>
                </c:pt>
                <c:pt idx="27">
                  <c:v>5.3763440860215103E-2</c:v>
                </c:pt>
                <c:pt idx="28">
                  <c:v>4.3010752688171998E-2</c:v>
                </c:pt>
                <c:pt idx="29">
                  <c:v>5.3763440860215103E-2</c:v>
                </c:pt>
                <c:pt idx="30">
                  <c:v>5.3763440860215103E-2</c:v>
                </c:pt>
                <c:pt idx="31">
                  <c:v>5.3763440860215103E-2</c:v>
                </c:pt>
                <c:pt idx="32">
                  <c:v>4.3010752688171998E-2</c:v>
                </c:pt>
                <c:pt idx="33">
                  <c:v>4.3010752688171998E-2</c:v>
                </c:pt>
                <c:pt idx="35">
                  <c:v>8.6021505376344107E-2</c:v>
                </c:pt>
                <c:pt idx="36">
                  <c:v>6.4516129032258104E-2</c:v>
                </c:pt>
                <c:pt idx="38">
                  <c:v>4.3010752688171998E-2</c:v>
                </c:pt>
                <c:pt idx="39">
                  <c:v>8.6021505376344107E-2</c:v>
                </c:pt>
                <c:pt idx="40">
                  <c:v>4.3010752688171998E-2</c:v>
                </c:pt>
                <c:pt idx="41">
                  <c:v>8.6021505376344107E-2</c:v>
                </c:pt>
                <c:pt idx="42">
                  <c:v>4.3010752688171998E-2</c:v>
                </c:pt>
                <c:pt idx="43">
                  <c:v>4.3010752688171998E-2</c:v>
                </c:pt>
                <c:pt idx="44">
                  <c:v>5.3763440860215103E-2</c:v>
                </c:pt>
                <c:pt idx="45">
                  <c:v>8.6021505376344107E-2</c:v>
                </c:pt>
                <c:pt idx="46">
                  <c:v>4.3010752688171998E-2</c:v>
                </c:pt>
                <c:pt idx="47">
                  <c:v>2.1505376344085999E-2</c:v>
                </c:pt>
                <c:pt idx="48">
                  <c:v>4.3010752688171998E-2</c:v>
                </c:pt>
              </c:numCache>
            </c:numRef>
          </c:val>
          <c:extLst>
            <c:ext xmlns:c16="http://schemas.microsoft.com/office/drawing/2014/chart" uri="{C3380CC4-5D6E-409C-BE32-E72D297353CC}">
              <c16:uniqueId val="{00000002-4F90-46E9-9AB7-858337A3CC9F}"/>
            </c:ext>
          </c:extLst>
        </c:ser>
        <c:ser>
          <c:idx val="3"/>
          <c:order val="3"/>
          <c:tx>
            <c:strRef>
              <c:f>'country scores'!$A$65</c:f>
              <c:strCache>
                <c:ptCount val="1"/>
                <c:pt idx="0">
                  <c:v>Paperless trade </c:v>
                </c:pt>
              </c:strCache>
            </c:strRef>
          </c:tx>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scores'!$B$65:$AX$65</c:f>
              <c:numCache>
                <c:formatCode>0.00%</c:formatCode>
                <c:ptCount val="49"/>
                <c:pt idx="0">
                  <c:v>0.247311827956989</c:v>
                </c:pt>
                <c:pt idx="1">
                  <c:v>0.225806451612903</c:v>
                </c:pt>
                <c:pt idx="2">
                  <c:v>8.6021505376344107E-2</c:v>
                </c:pt>
                <c:pt idx="3">
                  <c:v>0.26881720430107497</c:v>
                </c:pt>
                <c:pt idx="5">
                  <c:v>0.16129032258064499</c:v>
                </c:pt>
                <c:pt idx="6">
                  <c:v>0.16129032258064499</c:v>
                </c:pt>
                <c:pt idx="7">
                  <c:v>8.6021505376344107E-2</c:v>
                </c:pt>
                <c:pt idx="8">
                  <c:v>0.10752688172043</c:v>
                </c:pt>
                <c:pt idx="9">
                  <c:v>0.13978494623655899</c:v>
                </c:pt>
                <c:pt idx="10">
                  <c:v>0.10752688172043</c:v>
                </c:pt>
                <c:pt idx="11">
                  <c:v>6.4516129032258104E-2</c:v>
                </c:pt>
                <c:pt idx="13">
                  <c:v>0.10752688172043</c:v>
                </c:pt>
                <c:pt idx="14">
                  <c:v>1.0752688172042999E-2</c:v>
                </c:pt>
                <c:pt idx="15">
                  <c:v>6.4516129032258104E-2</c:v>
                </c:pt>
                <c:pt idx="16">
                  <c:v>0</c:v>
                </c:pt>
                <c:pt idx="17">
                  <c:v>4.3010752688171998E-2</c:v>
                </c:pt>
                <c:pt idx="18">
                  <c:v>8.6021505376344107E-2</c:v>
                </c:pt>
                <c:pt idx="19">
                  <c:v>9.6774193548387094E-2</c:v>
                </c:pt>
                <c:pt idx="20">
                  <c:v>4.3010752688171998E-2</c:v>
                </c:pt>
                <c:pt idx="21">
                  <c:v>8.6021505376344107E-2</c:v>
                </c:pt>
                <c:pt idx="22">
                  <c:v>0</c:v>
                </c:pt>
                <c:pt idx="23">
                  <c:v>0.118279569892473</c:v>
                </c:pt>
                <c:pt idx="25">
                  <c:v>6.4516129032258104E-2</c:v>
                </c:pt>
                <c:pt idx="26">
                  <c:v>7.5268817204301106E-2</c:v>
                </c:pt>
                <c:pt idx="27">
                  <c:v>4.3010752688171998E-2</c:v>
                </c:pt>
                <c:pt idx="28">
                  <c:v>0.236559139784946</c:v>
                </c:pt>
                <c:pt idx="29">
                  <c:v>0.16129032258064499</c:v>
                </c:pt>
                <c:pt idx="30">
                  <c:v>6.4516129032258104E-2</c:v>
                </c:pt>
                <c:pt idx="31">
                  <c:v>0.12903225806451599</c:v>
                </c:pt>
                <c:pt idx="32">
                  <c:v>0.12903225806451599</c:v>
                </c:pt>
                <c:pt idx="33">
                  <c:v>0.19354838709677399</c:v>
                </c:pt>
                <c:pt idx="35">
                  <c:v>0.247311827956989</c:v>
                </c:pt>
                <c:pt idx="36">
                  <c:v>0.25806451612903197</c:v>
                </c:pt>
                <c:pt idx="38">
                  <c:v>0.17204301075268799</c:v>
                </c:pt>
                <c:pt idx="39">
                  <c:v>8.6021505376344107E-2</c:v>
                </c:pt>
                <c:pt idx="40">
                  <c:v>0.247311827956989</c:v>
                </c:pt>
                <c:pt idx="41">
                  <c:v>0.12903225806451599</c:v>
                </c:pt>
                <c:pt idx="42">
                  <c:v>0.225806451612903</c:v>
                </c:pt>
                <c:pt idx="43">
                  <c:v>6.4516129032258104E-2</c:v>
                </c:pt>
                <c:pt idx="44">
                  <c:v>0.204301075268817</c:v>
                </c:pt>
                <c:pt idx="45">
                  <c:v>0.29032258064516098</c:v>
                </c:pt>
                <c:pt idx="46">
                  <c:v>0.27956989247311798</c:v>
                </c:pt>
                <c:pt idx="47">
                  <c:v>8.6021505376344107E-2</c:v>
                </c:pt>
                <c:pt idx="48">
                  <c:v>9.6774193548387094E-2</c:v>
                </c:pt>
              </c:numCache>
            </c:numRef>
          </c:val>
          <c:extLst>
            <c:ext xmlns:c16="http://schemas.microsoft.com/office/drawing/2014/chart" uri="{C3380CC4-5D6E-409C-BE32-E72D297353CC}">
              <c16:uniqueId val="{00000003-4F90-46E9-9AB7-858337A3CC9F}"/>
            </c:ext>
          </c:extLst>
        </c:ser>
        <c:ser>
          <c:idx val="4"/>
          <c:order val="4"/>
          <c:tx>
            <c:strRef>
              <c:f>'country scores'!$A$66</c:f>
              <c:strCache>
                <c:ptCount val="1"/>
                <c:pt idx="0">
                  <c:v>Cross-border paperless trade</c:v>
                </c:pt>
              </c:strCache>
            </c:strRef>
          </c:tx>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scores'!$B$66:$AX$66</c:f>
              <c:numCache>
                <c:formatCode>0.00%</c:formatCode>
                <c:ptCount val="49"/>
                <c:pt idx="0">
                  <c:v>0.118279569892473</c:v>
                </c:pt>
                <c:pt idx="1">
                  <c:v>8.6021505376344107E-2</c:v>
                </c:pt>
                <c:pt idx="2">
                  <c:v>0</c:v>
                </c:pt>
                <c:pt idx="3">
                  <c:v>0.118279569892473</c:v>
                </c:pt>
                <c:pt idx="5">
                  <c:v>3.2258064516128997E-2</c:v>
                </c:pt>
                <c:pt idx="6">
                  <c:v>4.3010752688171998E-2</c:v>
                </c:pt>
                <c:pt idx="7">
                  <c:v>2.1505376344085999E-2</c:v>
                </c:pt>
                <c:pt idx="8">
                  <c:v>2.1505376344085999E-2</c:v>
                </c:pt>
                <c:pt idx="9">
                  <c:v>8.6021505376344107E-2</c:v>
                </c:pt>
                <c:pt idx="10">
                  <c:v>2.1505376344085999E-2</c:v>
                </c:pt>
                <c:pt idx="11">
                  <c:v>0</c:v>
                </c:pt>
                <c:pt idx="13">
                  <c:v>1.0752688172042999E-2</c:v>
                </c:pt>
                <c:pt idx="14">
                  <c:v>0</c:v>
                </c:pt>
                <c:pt idx="15">
                  <c:v>0</c:v>
                </c:pt>
                <c:pt idx="16">
                  <c:v>0</c:v>
                </c:pt>
                <c:pt idx="17">
                  <c:v>0</c:v>
                </c:pt>
                <c:pt idx="18">
                  <c:v>0</c:v>
                </c:pt>
                <c:pt idx="19">
                  <c:v>2.1505376344085999E-2</c:v>
                </c:pt>
                <c:pt idx="20">
                  <c:v>2.1505376344085999E-2</c:v>
                </c:pt>
                <c:pt idx="21">
                  <c:v>2.1505376344085999E-2</c:v>
                </c:pt>
                <c:pt idx="22">
                  <c:v>0</c:v>
                </c:pt>
                <c:pt idx="23">
                  <c:v>3.2258064516128997E-2</c:v>
                </c:pt>
                <c:pt idx="25">
                  <c:v>0</c:v>
                </c:pt>
                <c:pt idx="26">
                  <c:v>2.1505376344085999E-2</c:v>
                </c:pt>
                <c:pt idx="27">
                  <c:v>2.1505376344085999E-2</c:v>
                </c:pt>
                <c:pt idx="28">
                  <c:v>7.5268817204301106E-2</c:v>
                </c:pt>
                <c:pt idx="29">
                  <c:v>0</c:v>
                </c:pt>
                <c:pt idx="30">
                  <c:v>2.1505376344085999E-2</c:v>
                </c:pt>
                <c:pt idx="31">
                  <c:v>2.1505376344085999E-2</c:v>
                </c:pt>
                <c:pt idx="32">
                  <c:v>4.3010752688171998E-2</c:v>
                </c:pt>
                <c:pt idx="33">
                  <c:v>6.4516129032258104E-2</c:v>
                </c:pt>
                <c:pt idx="35">
                  <c:v>0.15053763440860199</c:v>
                </c:pt>
                <c:pt idx="36">
                  <c:v>0.12903225806451599</c:v>
                </c:pt>
                <c:pt idx="38">
                  <c:v>2.1505376344085999E-2</c:v>
                </c:pt>
                <c:pt idx="39">
                  <c:v>0</c:v>
                </c:pt>
                <c:pt idx="40">
                  <c:v>4.3010752688171998E-2</c:v>
                </c:pt>
                <c:pt idx="41">
                  <c:v>4.3010752688171998E-2</c:v>
                </c:pt>
                <c:pt idx="42">
                  <c:v>8.6021505376344107E-2</c:v>
                </c:pt>
                <c:pt idx="43">
                  <c:v>0</c:v>
                </c:pt>
                <c:pt idx="44">
                  <c:v>6.4516129032258104E-2</c:v>
                </c:pt>
                <c:pt idx="45">
                  <c:v>0.118279569892473</c:v>
                </c:pt>
                <c:pt idx="46">
                  <c:v>8.6021505376344107E-2</c:v>
                </c:pt>
                <c:pt idx="47">
                  <c:v>0</c:v>
                </c:pt>
                <c:pt idx="48">
                  <c:v>4.3010752688171998E-2</c:v>
                </c:pt>
              </c:numCache>
            </c:numRef>
          </c:val>
          <c:extLst>
            <c:ext xmlns:c16="http://schemas.microsoft.com/office/drawing/2014/chart" uri="{C3380CC4-5D6E-409C-BE32-E72D297353CC}">
              <c16:uniqueId val="{00000004-4F90-46E9-9AB7-858337A3CC9F}"/>
            </c:ext>
          </c:extLst>
        </c:ser>
        <c:dLbls>
          <c:showLegendKey val="0"/>
          <c:showVal val="0"/>
          <c:showCatName val="0"/>
          <c:showSerName val="0"/>
          <c:showPercent val="0"/>
          <c:showBubbleSize val="0"/>
        </c:dLbls>
        <c:gapWidth val="150"/>
        <c:overlap val="100"/>
        <c:axId val="72318336"/>
        <c:axId val="72328320"/>
      </c:barChart>
      <c:catAx>
        <c:axId val="72318336"/>
        <c:scaling>
          <c:orientation val="minMax"/>
        </c:scaling>
        <c:delete val="0"/>
        <c:axPos val="b"/>
        <c:numFmt formatCode="General" sourceLinked="0"/>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en-US"/>
          </a:p>
        </c:txPr>
        <c:crossAx val="72328320"/>
        <c:crosses val="autoZero"/>
        <c:auto val="1"/>
        <c:lblAlgn val="ctr"/>
        <c:lblOffset val="100"/>
        <c:noMultiLvlLbl val="0"/>
      </c:catAx>
      <c:valAx>
        <c:axId val="72328320"/>
        <c:scaling>
          <c:orientation val="minMax"/>
          <c:max val="1"/>
        </c:scaling>
        <c:delete val="0"/>
        <c:axPos val="l"/>
        <c:majorGridlines/>
        <c:numFmt formatCode="0%" sourceLinked="0"/>
        <c:majorTickMark val="out"/>
        <c:minorTickMark val="none"/>
        <c:tickLblPos val="nextTo"/>
        <c:crossAx val="72318336"/>
        <c:crosses val="autoZero"/>
        <c:crossBetween val="between"/>
        <c:majorUnit val="0.25"/>
        <c:minorUnit val="0.04"/>
      </c:valAx>
    </c:plotArea>
    <c:legend>
      <c:legendPos val="b"/>
      <c:layout>
        <c:manualLayout>
          <c:xMode val="edge"/>
          <c:yMode val="edge"/>
          <c:x val="1.30587821136104E-2"/>
          <c:y val="0.82222447761555795"/>
          <c:w val="0.97387377370600103"/>
          <c:h val="0.174388904262367"/>
        </c:manualLayout>
      </c:layout>
      <c:overlay val="0"/>
      <c:txPr>
        <a:bodyPr/>
        <a:lstStyle/>
        <a:p>
          <a:pPr>
            <a:defRPr sz="9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0.0218</cdr:x>
      <cdr:y>0.6332</cdr:y>
    </cdr:from>
    <cdr:to>
      <cdr:x>0.99576</cdr:x>
      <cdr:y>0.7977</cdr:y>
    </cdr:to>
    <cdr:grpSp>
      <cdr:nvGrpSpPr>
        <cdr:cNvPr id="5" name="Group 4">
          <a:extLst xmlns:a="http://schemas.openxmlformats.org/drawingml/2006/main">
            <a:ext uri="{FF2B5EF4-FFF2-40B4-BE49-F238E27FC236}">
              <a16:creationId xmlns:a16="http://schemas.microsoft.com/office/drawing/2014/main" id="{16D71331-4485-4591-8BD4-CD086EF10853}"/>
            </a:ext>
          </a:extLst>
        </cdr:cNvPr>
        <cdr:cNvGrpSpPr/>
      </cdr:nvGrpSpPr>
      <cdr:grpSpPr>
        <a:xfrm xmlns:a="http://schemas.openxmlformats.org/drawingml/2006/main">
          <a:off x="181273" y="1522642"/>
          <a:ext cx="8098737" cy="395570"/>
          <a:chOff x="224851" y="1930159"/>
          <a:chExt cx="5788829" cy="371329"/>
        </a:xfrm>
      </cdr:grpSpPr>
      <cdr:sp macro="" textlink="">
        <cdr:nvSpPr>
          <cdr:cNvPr id="2" name="TextBox 16"/>
          <cdr:cNvSpPr txBox="1"/>
        </cdr:nvSpPr>
        <cdr:spPr>
          <a:xfrm xmlns:a="http://schemas.openxmlformats.org/drawingml/2006/main">
            <a:off x="224851" y="1930159"/>
            <a:ext cx="2197931" cy="22851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1000" b="0" dirty="0"/>
              <a:t> |          Central and West</a:t>
            </a:r>
            <a:r>
              <a:rPr lang="en-US" sz="1000" b="0" baseline="0" dirty="0"/>
              <a:t> Asia             |</a:t>
            </a:r>
            <a:endParaRPr lang="en-US" sz="1000" b="0" dirty="0"/>
          </a:p>
        </cdr:txBody>
      </cdr:sp>
      <cdr:sp macro="" textlink="">
        <cdr:nvSpPr>
          <cdr:cNvPr id="3" name="TextBox 16"/>
          <cdr:cNvSpPr txBox="1"/>
        </cdr:nvSpPr>
        <cdr:spPr>
          <a:xfrm xmlns:a="http://schemas.openxmlformats.org/drawingml/2006/main">
            <a:off x="2260857" y="1930159"/>
            <a:ext cx="1417584" cy="37132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1000" b="0" dirty="0"/>
              <a:t>          South Asia      |          |</a:t>
            </a:r>
          </a:p>
        </cdr:txBody>
      </cdr:sp>
      <cdr:sp macro="" textlink="">
        <cdr:nvSpPr>
          <cdr:cNvPr id="4" name="TextBox 16"/>
          <cdr:cNvSpPr txBox="1"/>
        </cdr:nvSpPr>
        <cdr:spPr>
          <a:xfrm xmlns:a="http://schemas.openxmlformats.org/drawingml/2006/main">
            <a:off x="3468810" y="1930159"/>
            <a:ext cx="2544870" cy="2285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1000" b="0" dirty="0"/>
              <a:t>                     Southeast Asia                         |</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22DD00F0-1941-8741-AB8D-1393F1A9412F}" type="datetimeFigureOut">
              <a:rPr lang="en-US" smtClean="0"/>
              <a:t>8/17/2019</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BDC34470-560D-984E-88CF-B353569CA23F}" type="slidenum">
              <a:rPr lang="en-US" smtClean="0"/>
              <a:t>‹#›</a:t>
            </a:fld>
            <a:endParaRPr lang="en-US"/>
          </a:p>
        </p:txBody>
      </p:sp>
    </p:spTree>
    <p:extLst>
      <p:ext uri="{BB962C8B-B14F-4D97-AF65-F5344CB8AC3E}">
        <p14:creationId xmlns:p14="http://schemas.microsoft.com/office/powerpoint/2010/main" val="1437759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BB91C877-0DDE-49F4-A9A8-B9FB3BE0282D}" type="datetimeFigureOut">
              <a:rPr lang="en-US" smtClean="0"/>
              <a:t>8/17/2019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4DA28FFA-BB40-4CEA-9F9C-56C04E0C4AB5}" type="slidenum">
              <a:rPr lang="en-US" smtClean="0"/>
              <a:t>‹#›</a:t>
            </a:fld>
            <a:endParaRPr lang="en-US"/>
          </a:p>
        </p:txBody>
      </p:sp>
    </p:spTree>
    <p:extLst>
      <p:ext uri="{BB962C8B-B14F-4D97-AF65-F5344CB8AC3E}">
        <p14:creationId xmlns:p14="http://schemas.microsoft.com/office/powerpoint/2010/main" val="378336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26053B06-7572-4C33-953D-5781F69F3C64}" type="slidenum">
              <a:rPr lang="en-US" sz="1900" kern="0">
                <a:solidFill>
                  <a:sysClr val="windowText" lastClr="000000"/>
                </a:solidFill>
              </a:rPr>
              <a:pPr defTabSz="966529">
                <a:defRPr/>
              </a:pPr>
              <a:t>1</a:t>
            </a:fld>
            <a:endParaRPr lang="en-US" sz="1900" kern="0">
              <a:solidFill>
                <a:sysClr val="windowText" lastClr="000000"/>
              </a:solidFill>
            </a:endParaRPr>
          </a:p>
        </p:txBody>
      </p:sp>
    </p:spTree>
    <p:extLst>
      <p:ext uri="{BB962C8B-B14F-4D97-AF65-F5344CB8AC3E}">
        <p14:creationId xmlns:p14="http://schemas.microsoft.com/office/powerpoint/2010/main" val="334755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4DA28FFA-BB40-4CEA-9F9C-56C04E0C4AB5}" type="slidenum">
              <a:rPr lang="en-US" smtClean="0"/>
              <a:t>23</a:t>
            </a:fld>
            <a:endParaRPr lang="en-US"/>
          </a:p>
        </p:txBody>
      </p:sp>
    </p:spTree>
    <p:extLst>
      <p:ext uri="{BB962C8B-B14F-4D97-AF65-F5344CB8AC3E}">
        <p14:creationId xmlns:p14="http://schemas.microsoft.com/office/powerpoint/2010/main" val="172747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26053B06-7572-4C33-953D-5781F69F3C64}" type="slidenum">
              <a:rPr lang="en-US" sz="1900" kern="0">
                <a:solidFill>
                  <a:sysClr val="windowText" lastClr="000000"/>
                </a:solidFill>
              </a:rPr>
              <a:pPr defTabSz="966529">
                <a:defRPr/>
              </a:pPr>
              <a:t>2</a:t>
            </a:fld>
            <a:endParaRPr lang="en-US" sz="1900" kern="0">
              <a:solidFill>
                <a:sysClr val="windowText" lastClr="000000"/>
              </a:solidFill>
            </a:endParaRPr>
          </a:p>
        </p:txBody>
      </p:sp>
    </p:spTree>
    <p:extLst>
      <p:ext uri="{BB962C8B-B14F-4D97-AF65-F5344CB8AC3E}">
        <p14:creationId xmlns:p14="http://schemas.microsoft.com/office/powerpoint/2010/main" val="139367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28FFA-BB40-4CEA-9F9C-56C04E0C4AB5}" type="slidenum">
              <a:rPr lang="en-US" smtClean="0"/>
              <a:t>3</a:t>
            </a:fld>
            <a:endParaRPr lang="en-US"/>
          </a:p>
        </p:txBody>
      </p:sp>
    </p:spTree>
    <p:extLst>
      <p:ext uri="{BB962C8B-B14F-4D97-AF65-F5344CB8AC3E}">
        <p14:creationId xmlns:p14="http://schemas.microsoft.com/office/powerpoint/2010/main" val="62542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Asia and the Pacific also does well in terms of the market size of internet retailing, a subset of B2C e-commerce (Figure 1.3). In 2017, the combined internet retailing market share of Asia and the Pacific was already above that of North America and Europe combined. According to Euromonitor International, the global internet retailing market share of Asia and the Pacific will reach 48.5% of the global total in 2021 compared with 47.2% in 2017 (Kshetri 2018a).</a:t>
            </a:r>
          </a:p>
        </p:txBody>
      </p:sp>
      <p:sp>
        <p:nvSpPr>
          <p:cNvPr id="4" name="Slide Number Placeholder 3"/>
          <p:cNvSpPr>
            <a:spLocks noGrp="1"/>
          </p:cNvSpPr>
          <p:nvPr>
            <p:ph type="sldNum" sz="quarter" idx="10"/>
          </p:nvPr>
        </p:nvSpPr>
        <p:spPr/>
        <p:txBody>
          <a:bodyPr/>
          <a:lstStyle/>
          <a:p>
            <a:fld id="{4DA28FFA-BB40-4CEA-9F9C-56C04E0C4AB5}" type="slidenum">
              <a:rPr lang="en-US" smtClean="0"/>
              <a:t>4</a:t>
            </a:fld>
            <a:endParaRPr lang="en-US"/>
          </a:p>
        </p:txBody>
      </p:sp>
    </p:spTree>
    <p:extLst>
      <p:ext uri="{BB962C8B-B14F-4D97-AF65-F5344CB8AC3E}">
        <p14:creationId xmlns:p14="http://schemas.microsoft.com/office/powerpoint/2010/main" val="22137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E-commerce is clearly growing in economic activities (Figure 1.2). The share of e-commerce in global gross domestic product (GDP) rose from 1.3% in 2011 to 3.1% in 2015. Its contribution to the economy is most prominent in the Asia and Pacific region. By the end of 2015, the size of e-commerce relative</a:t>
            </a:r>
          </a:p>
          <a:p>
            <a:r>
              <a:rPr lang="en-US" dirty="0"/>
              <a:t>to GDP was 4.5% in Asia and the Pacific—the highest among regions globally. In comparison, the share of e-commerce in regional GDP stood at 3.1% and 2.6% in North America and Europe, respectively. E-commerce held even lower shares in Latin America (0.8% of regional GDP) and the Middle East and North Africa (0.7%). </a:t>
            </a:r>
          </a:p>
        </p:txBody>
      </p:sp>
      <p:sp>
        <p:nvSpPr>
          <p:cNvPr id="4" name="Slide Number Placeholder 3"/>
          <p:cNvSpPr>
            <a:spLocks noGrp="1"/>
          </p:cNvSpPr>
          <p:nvPr>
            <p:ph type="sldNum" sz="quarter" idx="10"/>
          </p:nvPr>
        </p:nvSpPr>
        <p:spPr/>
        <p:txBody>
          <a:bodyPr/>
          <a:lstStyle/>
          <a:p>
            <a:fld id="{4DA28FFA-BB40-4CEA-9F9C-56C04E0C4AB5}" type="slidenum">
              <a:rPr lang="en-US" smtClean="0"/>
              <a:t>5</a:t>
            </a:fld>
            <a:endParaRPr lang="en-US"/>
          </a:p>
        </p:txBody>
      </p:sp>
    </p:spTree>
    <p:extLst>
      <p:ext uri="{BB962C8B-B14F-4D97-AF65-F5344CB8AC3E}">
        <p14:creationId xmlns:p14="http://schemas.microsoft.com/office/powerpoint/2010/main" val="18943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While the availability of broadband internet connections has been a key factor in fueling its growth, e-commerce requires substantial ICT infrastructure that allows sellers to transact business with buyers. Figure 3.2 presents key ICT indicators—fixed and mobile telephone, computer, and the internet penetration levels. It shows that developing economies and LDCs perform poorly compared with developed countries in terms of the economic and infrastructural factors needed to participate in e-commerce. Notably, all groups show an inclination toward mobile versus fixed telephone subscriptions, as well as an inclination toward mobile broadband subscriptions versus fixed broadband subscriptions.</a:t>
            </a:r>
          </a:p>
          <a:p>
            <a:r>
              <a:rPr lang="en-US" b="0" baseline="0" dirty="0"/>
              <a:t>Figure 3.3 uses the same indicators as above, but with economies grouped by region. It also shows that, across all regions, mobile subscriptions are more prevalent to fixed subscriptions, and that mobile broadband subscriptions are more widely used than fixed broadband subscriptions. Asia and the Pacific performs better than Africa and Arab States in most indicators, but lags behind other regions.7</a:t>
            </a:r>
          </a:p>
          <a:p>
            <a:endParaRPr lang="en-US" b="0" baseline="0" dirty="0"/>
          </a:p>
          <a:p>
            <a:r>
              <a:rPr lang="en-US" b="0" baseline="0" dirty="0"/>
              <a:t>Figure 3.6 shows the low bandwidth availability in LDCs and developing countries in Central and West Asia, South Asia, and Southeast Asia. A lower bandwidth means a longer time is needed to transfer data and hence low relative advantage of using the internet and e-commerce. By region, in 2016, the international </a:t>
            </a:r>
            <a:r>
              <a:rPr lang="en-US" dirty="0"/>
              <a:t>internet bandwidth per internet user in Asia and the Pacific was 48 kilobit per second (KBPS), below Africa’s 51 KBPS. As a region, only the Arab States had lower international internet bandwidth per internet user (39 KBPS) than Asia and the Pacific. For comparison, developing economies’ international internet bandwidth</a:t>
            </a:r>
          </a:p>
          <a:p>
            <a:r>
              <a:rPr lang="en-US" dirty="0"/>
              <a:t>per internet user stood at 53 KBPS (ITU 2017).9</a:t>
            </a:r>
            <a:endParaRPr lang="en-US" b="0" baseline="0" dirty="0"/>
          </a:p>
        </p:txBody>
      </p:sp>
      <p:sp>
        <p:nvSpPr>
          <p:cNvPr id="4" name="Slide Number Placeholder 3"/>
          <p:cNvSpPr>
            <a:spLocks noGrp="1"/>
          </p:cNvSpPr>
          <p:nvPr>
            <p:ph type="sldNum" sz="quarter" idx="10"/>
          </p:nvPr>
        </p:nvSpPr>
        <p:spPr/>
        <p:txBody>
          <a:bodyPr/>
          <a:lstStyle/>
          <a:p>
            <a:fld id="{4DA28FFA-BB40-4CEA-9F9C-56C04E0C4AB5}" type="slidenum">
              <a:rPr lang="en-US" smtClean="0"/>
              <a:t>6</a:t>
            </a:fld>
            <a:endParaRPr lang="en-US"/>
          </a:p>
        </p:txBody>
      </p:sp>
    </p:spTree>
    <p:extLst>
      <p:ext uri="{BB962C8B-B14F-4D97-AF65-F5344CB8AC3E}">
        <p14:creationId xmlns:p14="http://schemas.microsoft.com/office/powerpoint/2010/main" val="94773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3.13 illustrates the number of Asia and Pacific economies at various stages of legislation affecting e-commerce.20 Most economies have some type of electronic transaction and cybercrime legislation, while many are lax when it comes to privacy and data protection and consumer protection laws.</a:t>
            </a:r>
          </a:p>
        </p:txBody>
      </p:sp>
      <p:sp>
        <p:nvSpPr>
          <p:cNvPr id="4" name="Slide Number Placeholder 3"/>
          <p:cNvSpPr>
            <a:spLocks noGrp="1"/>
          </p:cNvSpPr>
          <p:nvPr>
            <p:ph type="sldNum" sz="quarter" idx="10"/>
          </p:nvPr>
        </p:nvSpPr>
        <p:spPr/>
        <p:txBody>
          <a:bodyPr/>
          <a:lstStyle/>
          <a:p>
            <a:fld id="{4DA28FFA-BB40-4CEA-9F9C-56C04E0C4AB5}" type="slidenum">
              <a:rPr lang="en-US" smtClean="0"/>
              <a:t>12</a:t>
            </a:fld>
            <a:endParaRPr lang="en-US"/>
          </a:p>
        </p:txBody>
      </p:sp>
    </p:spTree>
    <p:extLst>
      <p:ext uri="{BB962C8B-B14F-4D97-AF65-F5344CB8AC3E}">
        <p14:creationId xmlns:p14="http://schemas.microsoft.com/office/powerpoint/2010/main" val="2770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b="1" dirty="0"/>
          </a:p>
        </p:txBody>
      </p:sp>
      <p:sp>
        <p:nvSpPr>
          <p:cNvPr id="4" name="Slide Number Placeholder 3"/>
          <p:cNvSpPr>
            <a:spLocks noGrp="1"/>
          </p:cNvSpPr>
          <p:nvPr>
            <p:ph type="sldNum" sz="quarter" idx="10"/>
          </p:nvPr>
        </p:nvSpPr>
        <p:spPr/>
        <p:txBody>
          <a:bodyPr/>
          <a:lstStyle/>
          <a:p>
            <a:fld id="{26053B06-7572-4C33-953D-5781F69F3C64}" type="slidenum">
              <a:rPr lang="en-US" smtClean="0"/>
              <a:t>17</a:t>
            </a:fld>
            <a:endParaRPr lang="en-US" dirty="0"/>
          </a:p>
        </p:txBody>
      </p:sp>
    </p:spTree>
    <p:extLst>
      <p:ext uri="{BB962C8B-B14F-4D97-AF65-F5344CB8AC3E}">
        <p14:creationId xmlns:p14="http://schemas.microsoft.com/office/powerpoint/2010/main" val="350564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A28FFA-BB40-4CEA-9F9C-56C04E0C4AB5}" type="slidenum">
              <a:rPr lang="en-US" smtClean="0"/>
              <a:t>18</a:t>
            </a:fld>
            <a:endParaRPr lang="en-US"/>
          </a:p>
        </p:txBody>
      </p:sp>
    </p:spTree>
    <p:extLst>
      <p:ext uri="{BB962C8B-B14F-4D97-AF65-F5344CB8AC3E}">
        <p14:creationId xmlns:p14="http://schemas.microsoft.com/office/powerpoint/2010/main" val="173864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BA00F-D088-4A66-BC99-6CC4D325F08D}" type="datetime1">
              <a:rPr lang="en-US" smtClean="0"/>
              <a:t>8/17/2019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AEF64-9867-4B71-936B-C52248B5A961}"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52" t="12451" b="-19697"/>
          <a:stretch/>
        </p:blipFill>
        <p:spPr>
          <a:xfrm>
            <a:off x="0" y="14514"/>
            <a:ext cx="9143999" cy="6865257"/>
          </a:xfrm>
          <a:prstGeom prst="rect">
            <a:avLst/>
          </a:prstGeom>
        </p:spPr>
      </p:pic>
    </p:spTree>
    <p:extLst>
      <p:ext uri="{BB962C8B-B14F-4D97-AF65-F5344CB8AC3E}">
        <p14:creationId xmlns:p14="http://schemas.microsoft.com/office/powerpoint/2010/main" val="261468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52" t="12451" b="-19697"/>
          <a:stretch/>
        </p:blipFill>
        <p:spPr>
          <a:xfrm>
            <a:off x="0" y="136524"/>
            <a:ext cx="9143999" cy="6721475"/>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3B2AEF64-9867-4B71-936B-C52248B5A961}" type="slidenum">
              <a:rPr lang="en-US" smtClean="0"/>
              <a:t>‹#›</a:t>
            </a:fld>
            <a:endParaRPr lang="en-US" dirty="0"/>
          </a:p>
        </p:txBody>
      </p:sp>
      <p:pic>
        <p:nvPicPr>
          <p:cNvPr id="11" name="Picture 20" descr="25mmB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3568" y="6211138"/>
            <a:ext cx="462947" cy="46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generated with very high confidence">
            <a:extLst>
              <a:ext uri="{FF2B5EF4-FFF2-40B4-BE49-F238E27FC236}">
                <a16:creationId xmlns:a16="http://schemas.microsoft.com/office/drawing/2014/main" id="{73985C71-98FB-4B3C-831D-299F2232F0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1721" y="6186818"/>
            <a:ext cx="1841420" cy="477920"/>
          </a:xfrm>
          <a:prstGeom prst="rect">
            <a:avLst/>
          </a:prstGeom>
        </p:spPr>
      </p:pic>
    </p:spTree>
    <p:extLst>
      <p:ext uri="{BB962C8B-B14F-4D97-AF65-F5344CB8AC3E}">
        <p14:creationId xmlns:p14="http://schemas.microsoft.com/office/powerpoint/2010/main" val="204085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45984"/>
            <a:ext cx="7886700" cy="4185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730836" y="6356351"/>
            <a:ext cx="784514" cy="365125"/>
          </a:xfrm>
        </p:spPr>
        <p:txBody>
          <a:bodyPr/>
          <a:lstStyle/>
          <a:p>
            <a:fld id="{3B2AEF64-9867-4B71-936B-C52248B5A961}" type="slidenum">
              <a:rPr lang="en-US" smtClean="0"/>
              <a:t>‹#›</a:t>
            </a:fld>
            <a:endParaRPr lang="en-US" dirty="0"/>
          </a:p>
        </p:txBody>
      </p:sp>
      <p:pic>
        <p:nvPicPr>
          <p:cNvPr id="7" name="Picture 20" descr="25mmB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568" y="6211138"/>
            <a:ext cx="462947" cy="46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sign&#10;&#10;Description generated with very high confidence">
            <a:extLst>
              <a:ext uri="{FF2B5EF4-FFF2-40B4-BE49-F238E27FC236}">
                <a16:creationId xmlns:a16="http://schemas.microsoft.com/office/drawing/2014/main" id="{31F82489-276F-49C3-B11C-6EC9D75E3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1721" y="6186818"/>
            <a:ext cx="1841420" cy="477920"/>
          </a:xfrm>
          <a:prstGeom prst="rect">
            <a:avLst/>
          </a:prstGeom>
        </p:spPr>
      </p:pic>
    </p:spTree>
    <p:extLst>
      <p:ext uri="{BB962C8B-B14F-4D97-AF65-F5344CB8AC3E}">
        <p14:creationId xmlns:p14="http://schemas.microsoft.com/office/powerpoint/2010/main" val="419143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12"/>
          </p:nvPr>
        </p:nvSpPr>
        <p:spPr>
          <a:xfrm>
            <a:off x="7730836" y="6356351"/>
            <a:ext cx="784514" cy="365125"/>
          </a:xfrm>
        </p:spPr>
        <p:txBody>
          <a:bodyPr/>
          <a:lstStyle/>
          <a:p>
            <a:fld id="{3B2AEF64-9867-4B71-936B-C52248B5A961}" type="slidenum">
              <a:rPr lang="en-US" smtClean="0"/>
              <a:t>‹#›</a:t>
            </a:fld>
            <a:endParaRPr lang="en-US" dirty="0"/>
          </a:p>
        </p:txBody>
      </p:sp>
      <p:pic>
        <p:nvPicPr>
          <p:cNvPr id="10" name="Picture 20" descr="25mmB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568" y="6211138"/>
            <a:ext cx="462947" cy="46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sign&#10;&#10;Description generated with very high confidence">
            <a:extLst>
              <a:ext uri="{FF2B5EF4-FFF2-40B4-BE49-F238E27FC236}">
                <a16:creationId xmlns:a16="http://schemas.microsoft.com/office/drawing/2014/main" id="{37E7296F-5EAD-4A8B-A921-7B6BC2C231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1721" y="6186818"/>
            <a:ext cx="1841420" cy="477920"/>
          </a:xfrm>
          <a:prstGeom prst="rect">
            <a:avLst/>
          </a:prstGeom>
        </p:spPr>
      </p:pic>
    </p:spTree>
    <p:extLst>
      <p:ext uri="{BB962C8B-B14F-4D97-AF65-F5344CB8AC3E}">
        <p14:creationId xmlns:p14="http://schemas.microsoft.com/office/powerpoint/2010/main" val="71811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3573"/>
          </a:xfrm>
        </p:spPr>
        <p:txBody>
          <a:bodyPr>
            <a:normAutofit/>
          </a:bodyPr>
          <a:lstStyle>
            <a:lvl1pPr algn="ctr">
              <a:defRPr sz="3200" b="1"/>
            </a:lvl1pPr>
          </a:lstStyle>
          <a:p>
            <a:r>
              <a:rPr lang="en-US" dirty="0"/>
              <a:t>Click to edit Master title style</a:t>
            </a:r>
          </a:p>
        </p:txBody>
      </p:sp>
      <p:sp>
        <p:nvSpPr>
          <p:cNvPr id="8" name="Slide Number Placeholder 5"/>
          <p:cNvSpPr>
            <a:spLocks noGrp="1"/>
          </p:cNvSpPr>
          <p:nvPr>
            <p:ph type="sldNum" sz="quarter" idx="12"/>
          </p:nvPr>
        </p:nvSpPr>
        <p:spPr>
          <a:xfrm>
            <a:off x="7730836" y="6356351"/>
            <a:ext cx="784514" cy="365125"/>
          </a:xfrm>
        </p:spPr>
        <p:txBody>
          <a:bodyPr/>
          <a:lstStyle/>
          <a:p>
            <a:fld id="{3B2AEF64-9867-4B71-936B-C52248B5A961}" type="slidenum">
              <a:rPr lang="en-US" smtClean="0"/>
              <a:t>‹#›</a:t>
            </a:fld>
            <a:endParaRPr lang="en-US" dirty="0"/>
          </a:p>
        </p:txBody>
      </p:sp>
      <p:pic>
        <p:nvPicPr>
          <p:cNvPr id="9" name="Picture 20" descr="25mmB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568" y="6211138"/>
            <a:ext cx="462947" cy="46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sign&#10;&#10;Description generated with very high confidence">
            <a:extLst>
              <a:ext uri="{FF2B5EF4-FFF2-40B4-BE49-F238E27FC236}">
                <a16:creationId xmlns:a16="http://schemas.microsoft.com/office/drawing/2014/main" id="{0C73E452-F92D-47A7-897E-3DEDD55FE6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552" y="6196164"/>
            <a:ext cx="1841420" cy="477920"/>
          </a:xfrm>
          <a:prstGeom prst="rect">
            <a:avLst/>
          </a:prstGeom>
        </p:spPr>
      </p:pic>
    </p:spTree>
    <p:extLst>
      <p:ext uri="{BB962C8B-B14F-4D97-AF65-F5344CB8AC3E}">
        <p14:creationId xmlns:p14="http://schemas.microsoft.com/office/powerpoint/2010/main" val="404832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730836" y="6356351"/>
            <a:ext cx="784514" cy="365125"/>
          </a:xfrm>
        </p:spPr>
        <p:txBody>
          <a:bodyPr/>
          <a:lstStyle/>
          <a:p>
            <a:fld id="{3B2AEF64-9867-4B71-936B-C52248B5A961}" type="slidenum">
              <a:rPr lang="en-US" smtClean="0"/>
              <a:t>‹#›</a:t>
            </a:fld>
            <a:endParaRPr lang="en-US" dirty="0"/>
          </a:p>
        </p:txBody>
      </p:sp>
      <p:pic>
        <p:nvPicPr>
          <p:cNvPr id="8" name="Picture 20" descr="25mmB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568" y="6211138"/>
            <a:ext cx="462947" cy="46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generated with very high confidence">
            <a:extLst>
              <a:ext uri="{FF2B5EF4-FFF2-40B4-BE49-F238E27FC236}">
                <a16:creationId xmlns:a16="http://schemas.microsoft.com/office/drawing/2014/main" id="{ACE6F351-4552-48B6-BD90-C88F86A28C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1721" y="6186818"/>
            <a:ext cx="1841420" cy="477920"/>
          </a:xfrm>
          <a:prstGeom prst="rect">
            <a:avLst/>
          </a:prstGeom>
        </p:spPr>
      </p:pic>
    </p:spTree>
    <p:extLst>
      <p:ext uri="{BB962C8B-B14F-4D97-AF65-F5344CB8AC3E}">
        <p14:creationId xmlns:p14="http://schemas.microsoft.com/office/powerpoint/2010/main" val="2841071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4B7A5-426F-4324-BC50-D8686EA2C931}" type="datetime1">
              <a:rPr lang="en-US" smtClean="0"/>
              <a:t>8/17/2019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F64-9867-4B71-936B-C52248B5A961}" type="slidenum">
              <a:rPr lang="en-US" smtClean="0"/>
              <a:t>‹#›</a:t>
            </a:fld>
            <a:endParaRPr lang="en-US"/>
          </a:p>
        </p:txBody>
      </p:sp>
    </p:spTree>
    <p:extLst>
      <p:ext uri="{BB962C8B-B14F-4D97-AF65-F5344CB8AC3E}">
        <p14:creationId xmlns:p14="http://schemas.microsoft.com/office/powerpoint/2010/main" val="393484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nescap.org/sites/default/files/embracing-e-commerce-revolution.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www.unescap.org/resources/embracing-e-commerce-revolution-asia-and-pacifi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93992" y="1995587"/>
            <a:ext cx="7990171" cy="1769028"/>
          </a:xfrm>
        </p:spPr>
        <p:txBody>
          <a:bodyPr>
            <a:noAutofit/>
          </a:bodyPr>
          <a:lstStyle/>
          <a:p>
            <a:pPr algn="l"/>
            <a:r>
              <a:rPr lang="en-US" altLang="ko-KR" sz="3600" b="1" dirty="0">
                <a:solidFill>
                  <a:srgbClr val="0070C0"/>
                </a:solidFill>
                <a:latin typeface="Arial" panose="020B0604020202020204" pitchFamily="34" charset="0"/>
                <a:ea typeface="Gulim" pitchFamily="34" charset="-127"/>
                <a:cs typeface="Arial" panose="020B0604020202020204" pitchFamily="34" charset="0"/>
              </a:rPr>
              <a:t>Embracing the E-commerce Revolution in Asia and the Pacific</a:t>
            </a:r>
            <a:br>
              <a:rPr lang="en-US" altLang="ko-KR" sz="3600" b="1" dirty="0">
                <a:solidFill>
                  <a:srgbClr val="0070C0"/>
                </a:solidFill>
                <a:latin typeface="Arial" panose="020B0604020202020204" pitchFamily="34" charset="0"/>
                <a:ea typeface="Gulim" pitchFamily="34" charset="-127"/>
                <a:cs typeface="Arial" panose="020B0604020202020204" pitchFamily="34" charset="0"/>
              </a:rPr>
            </a:br>
            <a:br>
              <a:rPr lang="en-US" altLang="ko-KR" sz="3600" b="1" dirty="0">
                <a:solidFill>
                  <a:srgbClr val="0070C0"/>
                </a:solidFill>
                <a:latin typeface="Arial" panose="020B0604020202020204" pitchFamily="34" charset="0"/>
                <a:ea typeface="Gulim" pitchFamily="34" charset="-127"/>
                <a:cs typeface="Arial" panose="020B0604020202020204" pitchFamily="34" charset="0"/>
              </a:rPr>
            </a:br>
            <a:r>
              <a:rPr lang="en-US" altLang="ko-KR" sz="3600" i="1" dirty="0">
                <a:latin typeface="Arial" panose="020B0604020202020204" pitchFamily="34" charset="0"/>
                <a:ea typeface="Gulim" pitchFamily="34" charset="-127"/>
                <a:cs typeface="Arial" panose="020B0604020202020204" pitchFamily="34" charset="0"/>
              </a:rPr>
              <a:t>with a focus on the CAREC members</a:t>
            </a:r>
          </a:p>
        </p:txBody>
      </p:sp>
      <p:sp>
        <p:nvSpPr>
          <p:cNvPr id="6" name="Subtitle 2"/>
          <p:cNvSpPr txBox="1">
            <a:spLocks/>
          </p:cNvSpPr>
          <p:nvPr/>
        </p:nvSpPr>
        <p:spPr>
          <a:xfrm>
            <a:off x="593992" y="4002375"/>
            <a:ext cx="6614881" cy="2259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dirty="0">
              <a:solidFill>
                <a:schemeClr val="bg2">
                  <a:lumMod val="50000"/>
                </a:schemeClr>
              </a:solidFill>
              <a:latin typeface="Arial" panose="020B0604020202020204" pitchFamily="34" charset="0"/>
              <a:cs typeface="Arial" panose="020B0604020202020204" pitchFamily="34" charset="0"/>
            </a:endParaRPr>
          </a:p>
          <a:p>
            <a:pPr lvl="0" algn="l">
              <a:lnSpc>
                <a:spcPct val="100000"/>
              </a:lnSpc>
              <a:spcBef>
                <a:spcPts val="0"/>
              </a:spcBef>
              <a:defRPr/>
            </a:pPr>
            <a:r>
              <a:rPr lang="en-US" sz="2000" b="1" dirty="0" err="1">
                <a:solidFill>
                  <a:srgbClr val="0070C0"/>
                </a:solidFill>
                <a:latin typeface="Arial" panose="020B0604020202020204" pitchFamily="34" charset="0"/>
                <a:cs typeface="Arial" panose="020B0604020202020204" pitchFamily="34" charset="0"/>
              </a:rPr>
              <a:t>Tengfei</a:t>
            </a:r>
            <a:r>
              <a:rPr lang="en-US" sz="2000" b="1" dirty="0">
                <a:solidFill>
                  <a:srgbClr val="0070C0"/>
                </a:solidFill>
                <a:latin typeface="Arial" panose="020B0604020202020204" pitchFamily="34" charset="0"/>
                <a:cs typeface="Arial" panose="020B0604020202020204" pitchFamily="34" charset="0"/>
              </a:rPr>
              <a:t> WANG </a:t>
            </a:r>
            <a:br>
              <a:rPr lang="en-US" dirty="0">
                <a:latin typeface="Arial" panose="020B0604020202020204" pitchFamily="34" charset="0"/>
                <a:cs typeface="Arial" panose="020B0604020202020204" pitchFamily="34" charset="0"/>
              </a:rPr>
            </a:br>
            <a:r>
              <a:rPr lang="en-US" sz="1400" dirty="0">
                <a:solidFill>
                  <a:schemeClr val="bg2">
                    <a:lumMod val="50000"/>
                  </a:schemeClr>
                </a:solidFill>
                <a:latin typeface="Arial" panose="020B0604020202020204" pitchFamily="34" charset="0"/>
                <a:cs typeface="Arial" panose="020B0604020202020204" pitchFamily="34" charset="0"/>
              </a:rPr>
              <a:t>Economic Affairs Officer</a:t>
            </a:r>
            <a:br>
              <a:rPr lang="en-US" sz="1400" dirty="0">
                <a:solidFill>
                  <a:schemeClr val="bg2">
                    <a:lumMod val="50000"/>
                  </a:schemeClr>
                </a:solidFill>
                <a:latin typeface="Arial" panose="020B0604020202020204" pitchFamily="34" charset="0"/>
                <a:cs typeface="Arial" panose="020B0604020202020204" pitchFamily="34" charset="0"/>
              </a:rPr>
            </a:br>
            <a:r>
              <a:rPr lang="en-US" sz="1400" dirty="0">
                <a:solidFill>
                  <a:schemeClr val="bg2">
                    <a:lumMod val="50000"/>
                  </a:schemeClr>
                </a:solidFill>
                <a:latin typeface="Arial" panose="020B0604020202020204" pitchFamily="34" charset="0"/>
                <a:cs typeface="Arial" panose="020B0604020202020204" pitchFamily="34" charset="0"/>
              </a:rPr>
              <a:t>Trade, Investment and Innovation Division</a:t>
            </a:r>
            <a:br>
              <a:rPr lang="en-US" sz="1400" dirty="0">
                <a:solidFill>
                  <a:schemeClr val="bg2">
                    <a:lumMod val="50000"/>
                  </a:schemeClr>
                </a:solidFill>
                <a:latin typeface="Arial" panose="020B0604020202020204" pitchFamily="34" charset="0"/>
                <a:cs typeface="Arial" panose="020B0604020202020204" pitchFamily="34" charset="0"/>
              </a:rPr>
            </a:br>
            <a:r>
              <a:rPr lang="en-US" sz="1400" dirty="0">
                <a:solidFill>
                  <a:schemeClr val="bg2">
                    <a:lumMod val="50000"/>
                  </a:schemeClr>
                </a:solidFill>
                <a:latin typeface="Arial" panose="020B0604020202020204" pitchFamily="34" charset="0"/>
                <a:cs typeface="Arial" panose="020B0604020202020204" pitchFamily="34" charset="0"/>
              </a:rPr>
              <a:t>United Nations Economic and Social Commission for Asia and the Pacific</a:t>
            </a:r>
            <a:br>
              <a:rPr lang="en-US" sz="1400" dirty="0"/>
            </a:br>
            <a:endParaRPr kumimoji="0" lang="en-US" altLang="en-US" sz="1400" b="0" i="0" u="none" strike="noStrike" kern="1200" cap="none" spc="0" normalizeH="0" baseline="0" noProof="0" dirty="0">
              <a:ln>
                <a:noFill/>
              </a:ln>
              <a:solidFill>
                <a:schemeClr val="bg2">
                  <a:lumMod val="50000"/>
                </a:schemeClr>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dirty="0">
              <a:solidFill>
                <a:schemeClr val="bg2">
                  <a:lumMod val="50000"/>
                </a:schemeClr>
              </a:solidFill>
              <a:latin typeface="Arial" panose="020B0604020202020204" pitchFamily="34" charset="0"/>
              <a:cs typeface="Arial" panose="020B0604020202020204" pitchFamily="34" charset="0"/>
            </a:endParaRPr>
          </a:p>
          <a:p>
            <a:pPr marL="285750" lvl="0" indent="-285750" algn="l">
              <a:lnSpc>
                <a:spcPct val="100000"/>
              </a:lnSpc>
              <a:spcBef>
                <a:spcPts val="0"/>
              </a:spcBef>
              <a:buFont typeface="Arial" panose="020B0604020202020204" pitchFamily="34" charset="0"/>
              <a:buChar char="•"/>
              <a:defRPr/>
            </a:pPr>
            <a:r>
              <a:rPr lang="en-US" altLang="en-US" sz="1400" dirty="0">
                <a:solidFill>
                  <a:schemeClr val="bg2">
                    <a:lumMod val="50000"/>
                  </a:schemeClr>
                </a:solidFill>
                <a:latin typeface="Arial" panose="020B0604020202020204" pitchFamily="34" charset="0"/>
                <a:cs typeface="Arial" panose="020B0604020202020204" pitchFamily="34" charset="0"/>
              </a:rPr>
              <a:t>Some slides are based on a joint ADB-ESCAP report titled “</a:t>
            </a:r>
            <a:r>
              <a:rPr lang="en-US" altLang="en-US" sz="1400" dirty="0">
                <a:solidFill>
                  <a:schemeClr val="bg2">
                    <a:lumMod val="50000"/>
                  </a:schemeClr>
                </a:solidFill>
                <a:latin typeface="Arial" panose="020B0604020202020204" pitchFamily="34" charset="0"/>
                <a:cs typeface="Arial" panose="020B0604020202020204" pitchFamily="34" charset="0"/>
                <a:hlinkClick r:id="rId3"/>
              </a:rPr>
              <a:t>Embracing the E-commerce Revolution in Asia and the Pacific</a:t>
            </a:r>
            <a:r>
              <a:rPr lang="en-US" altLang="en-US" sz="1400" dirty="0">
                <a:solidFill>
                  <a:schemeClr val="bg2">
                    <a:lumMod val="50000"/>
                  </a:schemeClr>
                </a:solidFill>
                <a:latin typeface="Arial" panose="020B0604020202020204" pitchFamily="34" charset="0"/>
                <a:cs typeface="Arial" panose="020B0604020202020204" pitchFamily="34" charset="0"/>
              </a:rPr>
              <a:t>”. </a:t>
            </a:r>
            <a:r>
              <a:rPr lang="en-US" altLang="en-US" sz="1400" b="1" dirty="0">
                <a:solidFill>
                  <a:schemeClr val="bg2">
                    <a:lumMod val="50000"/>
                  </a:schemeClr>
                </a:solidFill>
                <a:latin typeface="Arial" panose="020B0604020202020204" pitchFamily="34" charset="0"/>
                <a:cs typeface="Arial" panose="020B0604020202020204" pitchFamily="34" charset="0"/>
              </a:rPr>
              <a:t>Jong Woo Kang </a:t>
            </a:r>
            <a:r>
              <a:rPr lang="en-US" altLang="en-US" sz="1400" dirty="0">
                <a:solidFill>
                  <a:schemeClr val="bg2">
                    <a:lumMod val="50000"/>
                  </a:schemeClr>
                </a:solidFill>
                <a:latin typeface="Arial" panose="020B0604020202020204" pitchFamily="34" charset="0"/>
                <a:cs typeface="Arial" panose="020B0604020202020204" pitchFamily="34" charset="0"/>
              </a:rPr>
              <a:t>from ADB and </a:t>
            </a:r>
            <a:r>
              <a:rPr lang="en-US" altLang="en-US" sz="1400" b="1" dirty="0">
                <a:solidFill>
                  <a:schemeClr val="bg2">
                    <a:lumMod val="50000"/>
                  </a:schemeClr>
                </a:solidFill>
                <a:latin typeface="Arial" panose="020B0604020202020204" pitchFamily="34" charset="0"/>
                <a:cs typeface="Arial" panose="020B0604020202020204" pitchFamily="34" charset="0"/>
              </a:rPr>
              <a:t>Tengfei Wang </a:t>
            </a:r>
            <a:r>
              <a:rPr lang="en-US" altLang="en-US" sz="1400" dirty="0">
                <a:solidFill>
                  <a:schemeClr val="bg2">
                    <a:lumMod val="50000"/>
                  </a:schemeClr>
                </a:solidFill>
                <a:latin typeface="Arial" panose="020B0604020202020204" pitchFamily="34" charset="0"/>
                <a:cs typeface="Arial" panose="020B0604020202020204" pitchFamily="34" charset="0"/>
              </a:rPr>
              <a:t>from ESCAP led the preparation of the report.</a:t>
            </a:r>
          </a:p>
          <a:p>
            <a:pPr marL="285750" lvl="0" indent="-285750" algn="l">
              <a:lnSpc>
                <a:spcPct val="100000"/>
              </a:lnSpc>
              <a:spcBef>
                <a:spcPts val="0"/>
              </a:spcBef>
              <a:buFont typeface="Arial" panose="020B0604020202020204" pitchFamily="34" charset="0"/>
              <a:buChar char="•"/>
              <a:defRPr/>
            </a:pPr>
            <a:r>
              <a:rPr lang="en-US" altLang="en-US" sz="1400" dirty="0">
                <a:solidFill>
                  <a:schemeClr val="bg2">
                    <a:lumMod val="50000"/>
                  </a:schemeClr>
                </a:solidFill>
                <a:latin typeface="Arial" panose="020B0604020202020204" pitchFamily="34" charset="0"/>
                <a:cs typeface="Arial" panose="020B0604020202020204" pitchFamily="34" charset="0"/>
              </a:rPr>
              <a:t>The views expressed in this presentation are those of the speaker and do not necessarily reflect the views of any organizations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PH" alt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algn="l">
              <a:lnSpc>
                <a:spcPct val="100000"/>
              </a:lnSpc>
              <a:spcBef>
                <a:spcPts val="0"/>
              </a:spcBef>
            </a:pPr>
            <a:endParaRPr kumimoji="0" lang="en-PH" alt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3002"/>
          <a:stretch/>
        </p:blipFill>
        <p:spPr>
          <a:xfrm>
            <a:off x="593992" y="596487"/>
            <a:ext cx="620099" cy="712990"/>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F7D204B6-E7FD-482D-8706-89CECCFBB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1129" y="596487"/>
            <a:ext cx="2189918" cy="568369"/>
          </a:xfrm>
          <a:prstGeom prst="rect">
            <a:avLst/>
          </a:prstGeom>
        </p:spPr>
      </p:pic>
    </p:spTree>
    <p:extLst>
      <p:ext uri="{BB962C8B-B14F-4D97-AF65-F5344CB8AC3E}">
        <p14:creationId xmlns:p14="http://schemas.microsoft.com/office/powerpoint/2010/main" val="191673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7E4E-8584-4EFF-B8D2-972884F2307F}"/>
              </a:ext>
            </a:extLst>
          </p:cNvPr>
          <p:cNvSpPr>
            <a:spLocks noGrp="1"/>
          </p:cNvSpPr>
          <p:nvPr>
            <p:ph type="title"/>
          </p:nvPr>
        </p:nvSpPr>
        <p:spPr/>
        <p:txBody>
          <a:bodyPr>
            <a:normAutofit fontScale="90000"/>
          </a:bodyPr>
          <a:lstStyle/>
          <a:p>
            <a:r>
              <a:rPr lang="en-GB" dirty="0"/>
              <a:t>E-commerce in selected CAREC members (2)</a:t>
            </a:r>
          </a:p>
        </p:txBody>
      </p:sp>
      <p:sp>
        <p:nvSpPr>
          <p:cNvPr id="3" name="Slide Number Placeholder 2">
            <a:extLst>
              <a:ext uri="{FF2B5EF4-FFF2-40B4-BE49-F238E27FC236}">
                <a16:creationId xmlns:a16="http://schemas.microsoft.com/office/drawing/2014/main" id="{4F65F566-6FCA-47DD-BDBB-17BE379D8552}"/>
              </a:ext>
            </a:extLst>
          </p:cNvPr>
          <p:cNvSpPr>
            <a:spLocks noGrp="1"/>
          </p:cNvSpPr>
          <p:nvPr>
            <p:ph type="sldNum" sz="quarter" idx="12"/>
          </p:nvPr>
        </p:nvSpPr>
        <p:spPr/>
        <p:txBody>
          <a:bodyPr/>
          <a:lstStyle/>
          <a:p>
            <a:fld id="{3B2AEF64-9867-4B71-936B-C52248B5A961}" type="slidenum">
              <a:rPr lang="en-US" smtClean="0"/>
              <a:t>10</a:t>
            </a:fld>
            <a:endParaRPr lang="en-US" dirty="0"/>
          </a:p>
        </p:txBody>
      </p:sp>
      <p:sp>
        <p:nvSpPr>
          <p:cNvPr id="4" name="Content Placeholder 2">
            <a:extLst>
              <a:ext uri="{FF2B5EF4-FFF2-40B4-BE49-F238E27FC236}">
                <a16:creationId xmlns:a16="http://schemas.microsoft.com/office/drawing/2014/main" id="{C479390E-369C-4E30-BB0E-391F97C5F748}"/>
              </a:ext>
            </a:extLst>
          </p:cNvPr>
          <p:cNvSpPr txBox="1">
            <a:spLocks/>
          </p:cNvSpPr>
          <p:nvPr/>
        </p:nvSpPr>
        <p:spPr>
          <a:xfrm>
            <a:off x="327489" y="1251449"/>
            <a:ext cx="8489022" cy="3619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Pakistan:	1) E-commerce sales going to reach $1bn by the end of year 2018; 2) 85% of the e-commerce sales are based on cash on delivery (COD); 3) No. of internet users in the country have increased from 44.5 million to 52 million – one of the basic causes of increase in e-commerce trading </a:t>
            </a:r>
          </a:p>
          <a:p>
            <a:r>
              <a:rPr lang="en-US" sz="2400" dirty="0"/>
              <a:t>  </a:t>
            </a:r>
          </a:p>
          <a:p>
            <a:pPr marL="342900" lvl="1" indent="-342900">
              <a:lnSpc>
                <a:spcPct val="100000"/>
              </a:lnSpc>
              <a:spcAft>
                <a:spcPts val="1200"/>
              </a:spcAft>
            </a:pPr>
            <a:r>
              <a:rPr lang="en-US" sz="1800" dirty="0"/>
              <a:t> </a:t>
            </a:r>
          </a:p>
        </p:txBody>
      </p:sp>
      <p:sp>
        <p:nvSpPr>
          <p:cNvPr id="5" name="TextBox 4">
            <a:extLst>
              <a:ext uri="{FF2B5EF4-FFF2-40B4-BE49-F238E27FC236}">
                <a16:creationId xmlns:a16="http://schemas.microsoft.com/office/drawing/2014/main" id="{910DE8C6-DEEE-4067-8D9E-43D761051FF7}"/>
              </a:ext>
            </a:extLst>
          </p:cNvPr>
          <p:cNvSpPr txBox="1"/>
          <p:nvPr/>
        </p:nvSpPr>
        <p:spPr>
          <a:xfrm>
            <a:off x="648397" y="3308461"/>
            <a:ext cx="7866953" cy="1384995"/>
          </a:xfrm>
          <a:prstGeom prst="rect">
            <a:avLst/>
          </a:prstGeom>
          <a:noFill/>
        </p:spPr>
        <p:txBody>
          <a:bodyPr wrap="square" rtlCol="0">
            <a:spAutoFit/>
          </a:bodyPr>
          <a:lstStyle/>
          <a:p>
            <a:endParaRPr lang="en-GB" sz="1400" dirty="0"/>
          </a:p>
          <a:p>
            <a:r>
              <a:rPr lang="en-US" sz="1400" dirty="0"/>
              <a:t>Source: Workshop on Environmental Readiness for E-Commerce: Economic, Legal, and Institutional Factors. Country presentation</a:t>
            </a:r>
          </a:p>
          <a:p>
            <a:endParaRPr lang="en-US" sz="1400" dirty="0"/>
          </a:p>
          <a:p>
            <a:r>
              <a:rPr lang="en-US" sz="1400" dirty="0"/>
              <a:t>https://www.carecprogram.org/?event=workshop-ecommerce-readiness-dec-2018</a:t>
            </a:r>
          </a:p>
          <a:p>
            <a:endParaRPr lang="en-GB" sz="1400" dirty="0"/>
          </a:p>
        </p:txBody>
      </p:sp>
    </p:spTree>
    <p:extLst>
      <p:ext uri="{BB962C8B-B14F-4D97-AF65-F5344CB8AC3E}">
        <p14:creationId xmlns:p14="http://schemas.microsoft.com/office/powerpoint/2010/main" val="150210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7E4E-8584-4EFF-B8D2-972884F2307F}"/>
              </a:ext>
            </a:extLst>
          </p:cNvPr>
          <p:cNvSpPr>
            <a:spLocks noGrp="1"/>
          </p:cNvSpPr>
          <p:nvPr>
            <p:ph type="title"/>
          </p:nvPr>
        </p:nvSpPr>
        <p:spPr/>
        <p:txBody>
          <a:bodyPr>
            <a:normAutofit fontScale="90000"/>
          </a:bodyPr>
          <a:lstStyle/>
          <a:p>
            <a:r>
              <a:rPr lang="en-GB" dirty="0"/>
              <a:t>E-commerce in selected CAREC members (3)</a:t>
            </a:r>
          </a:p>
        </p:txBody>
      </p:sp>
      <p:sp>
        <p:nvSpPr>
          <p:cNvPr id="3" name="Slide Number Placeholder 2">
            <a:extLst>
              <a:ext uri="{FF2B5EF4-FFF2-40B4-BE49-F238E27FC236}">
                <a16:creationId xmlns:a16="http://schemas.microsoft.com/office/drawing/2014/main" id="{4F65F566-6FCA-47DD-BDBB-17BE379D8552}"/>
              </a:ext>
            </a:extLst>
          </p:cNvPr>
          <p:cNvSpPr>
            <a:spLocks noGrp="1"/>
          </p:cNvSpPr>
          <p:nvPr>
            <p:ph type="sldNum" sz="quarter" idx="12"/>
          </p:nvPr>
        </p:nvSpPr>
        <p:spPr/>
        <p:txBody>
          <a:bodyPr/>
          <a:lstStyle/>
          <a:p>
            <a:fld id="{3B2AEF64-9867-4B71-936B-C52248B5A961}" type="slidenum">
              <a:rPr lang="en-US" smtClean="0"/>
              <a:t>11</a:t>
            </a:fld>
            <a:endParaRPr lang="en-US" dirty="0"/>
          </a:p>
        </p:txBody>
      </p:sp>
      <p:sp>
        <p:nvSpPr>
          <p:cNvPr id="4" name="Content Placeholder 2">
            <a:extLst>
              <a:ext uri="{FF2B5EF4-FFF2-40B4-BE49-F238E27FC236}">
                <a16:creationId xmlns:a16="http://schemas.microsoft.com/office/drawing/2014/main" id="{C479390E-369C-4E30-BB0E-391F97C5F748}"/>
              </a:ext>
            </a:extLst>
          </p:cNvPr>
          <p:cNvSpPr txBox="1">
            <a:spLocks/>
          </p:cNvSpPr>
          <p:nvPr/>
        </p:nvSpPr>
        <p:spPr>
          <a:xfrm>
            <a:off x="327489" y="1251449"/>
            <a:ext cx="8489022" cy="3619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Afghanistan:	</a:t>
            </a:r>
            <a:endParaRPr lang="en-US" sz="1800" dirty="0"/>
          </a:p>
        </p:txBody>
      </p:sp>
      <p:pic>
        <p:nvPicPr>
          <p:cNvPr id="6" name="Picture 5">
            <a:extLst>
              <a:ext uri="{FF2B5EF4-FFF2-40B4-BE49-F238E27FC236}">
                <a16:creationId xmlns:a16="http://schemas.microsoft.com/office/drawing/2014/main" id="{F8C6341B-A8DC-4ACD-B0A1-8A10255BD6A9}"/>
              </a:ext>
            </a:extLst>
          </p:cNvPr>
          <p:cNvPicPr>
            <a:picLocks noChangeAspect="1"/>
          </p:cNvPicPr>
          <p:nvPr/>
        </p:nvPicPr>
        <p:blipFill>
          <a:blip r:embed="rId2"/>
          <a:stretch>
            <a:fillRect/>
          </a:stretch>
        </p:blipFill>
        <p:spPr>
          <a:xfrm rot="402871">
            <a:off x="3872632" y="1580871"/>
            <a:ext cx="3744944" cy="5140605"/>
          </a:xfrm>
          <a:prstGeom prst="rect">
            <a:avLst/>
          </a:prstGeom>
          <a:ln>
            <a:solidFill>
              <a:schemeClr val="accent1"/>
            </a:solidFill>
          </a:ln>
        </p:spPr>
      </p:pic>
    </p:spTree>
    <p:extLst>
      <p:ext uri="{BB962C8B-B14F-4D97-AF65-F5344CB8AC3E}">
        <p14:creationId xmlns:p14="http://schemas.microsoft.com/office/powerpoint/2010/main" val="112372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97E-6CF3-4258-8AF3-8D4A02E644DA}"/>
              </a:ext>
            </a:extLst>
          </p:cNvPr>
          <p:cNvSpPr>
            <a:spLocks noGrp="1"/>
          </p:cNvSpPr>
          <p:nvPr>
            <p:ph type="title"/>
          </p:nvPr>
        </p:nvSpPr>
        <p:spPr>
          <a:xfrm>
            <a:off x="628650" y="116241"/>
            <a:ext cx="7886700" cy="810530"/>
          </a:xfrm>
        </p:spPr>
        <p:txBody>
          <a:bodyPr>
            <a:noAutofit/>
          </a:bodyPr>
          <a:lstStyle/>
          <a:p>
            <a:r>
              <a:rPr lang="en-US" dirty="0"/>
              <a:t>Legislation in key areas of cyber laws</a:t>
            </a:r>
          </a:p>
        </p:txBody>
      </p:sp>
      <p:sp>
        <p:nvSpPr>
          <p:cNvPr id="24" name="Slide Number Placeholder 2">
            <a:extLst>
              <a:ext uri="{FF2B5EF4-FFF2-40B4-BE49-F238E27FC236}">
                <a16:creationId xmlns:a16="http://schemas.microsoft.com/office/drawing/2014/main" id="{2DA0D6E9-143B-4890-83EB-39888BCBC15E}"/>
              </a:ext>
            </a:extLst>
          </p:cNvPr>
          <p:cNvSpPr>
            <a:spLocks noGrp="1"/>
          </p:cNvSpPr>
          <p:nvPr>
            <p:ph type="sldNum" sz="quarter" idx="12"/>
          </p:nvPr>
        </p:nvSpPr>
        <p:spPr>
          <a:xfrm>
            <a:off x="7730836" y="6356351"/>
            <a:ext cx="784514" cy="365125"/>
          </a:xfrm>
        </p:spPr>
        <p:txBody>
          <a:bodyPr/>
          <a:lstStyle/>
          <a:p>
            <a:fld id="{3B2AEF64-9867-4B71-936B-C52248B5A961}" type="slidenum">
              <a:rPr lang="en-US" smtClean="0"/>
              <a:t>12</a:t>
            </a:fld>
            <a:endParaRPr lang="en-US" dirty="0"/>
          </a:p>
        </p:txBody>
      </p:sp>
      <p:pic>
        <p:nvPicPr>
          <p:cNvPr id="7" name="Picture 6" descr="http://blogs.adb.org/sites/blogs/files/file-attachments/Central%20Asia%20e-commerce.jpg">
            <a:extLst>
              <a:ext uri="{FF2B5EF4-FFF2-40B4-BE49-F238E27FC236}">
                <a16:creationId xmlns:a16="http://schemas.microsoft.com/office/drawing/2014/main" id="{FCD7EF2E-30D1-4018-8B5A-752E9AE05E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8145" y="1180406"/>
            <a:ext cx="7398328" cy="4538749"/>
          </a:xfrm>
          <a:prstGeom prst="rect">
            <a:avLst/>
          </a:prstGeom>
          <a:noFill/>
          <a:ln>
            <a:noFill/>
          </a:ln>
        </p:spPr>
      </p:pic>
    </p:spTree>
    <p:extLst>
      <p:ext uri="{BB962C8B-B14F-4D97-AF65-F5344CB8AC3E}">
        <p14:creationId xmlns:p14="http://schemas.microsoft.com/office/powerpoint/2010/main" val="197658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82B4-7323-4C16-AA24-88DF7C3517AD}"/>
              </a:ext>
            </a:extLst>
          </p:cNvPr>
          <p:cNvSpPr>
            <a:spLocks noGrp="1"/>
          </p:cNvSpPr>
          <p:nvPr>
            <p:ph type="title"/>
          </p:nvPr>
        </p:nvSpPr>
        <p:spPr>
          <a:xfrm>
            <a:off x="628650" y="138991"/>
            <a:ext cx="7886700" cy="663573"/>
          </a:xfrm>
        </p:spPr>
        <p:txBody>
          <a:bodyPr/>
          <a:lstStyle/>
          <a:p>
            <a:r>
              <a:rPr lang="en-US" dirty="0"/>
              <a:t>Cross border e-commerce: key issues</a:t>
            </a:r>
          </a:p>
        </p:txBody>
      </p:sp>
      <p:sp>
        <p:nvSpPr>
          <p:cNvPr id="3" name="Slide Number Placeholder 2">
            <a:extLst>
              <a:ext uri="{FF2B5EF4-FFF2-40B4-BE49-F238E27FC236}">
                <a16:creationId xmlns:a16="http://schemas.microsoft.com/office/drawing/2014/main" id="{E14738EB-1B59-42E4-A230-785EFCA46999}"/>
              </a:ext>
            </a:extLst>
          </p:cNvPr>
          <p:cNvSpPr>
            <a:spLocks noGrp="1"/>
          </p:cNvSpPr>
          <p:nvPr>
            <p:ph type="sldNum" sz="quarter" idx="12"/>
          </p:nvPr>
        </p:nvSpPr>
        <p:spPr/>
        <p:txBody>
          <a:bodyPr/>
          <a:lstStyle/>
          <a:p>
            <a:fld id="{3B2AEF64-9867-4B71-936B-C52248B5A961}" type="slidenum">
              <a:rPr lang="en-US" smtClean="0"/>
              <a:t>13</a:t>
            </a:fld>
            <a:endParaRPr lang="en-US" dirty="0"/>
          </a:p>
        </p:txBody>
      </p:sp>
      <p:sp>
        <p:nvSpPr>
          <p:cNvPr id="4" name="Content Placeholder 2">
            <a:extLst>
              <a:ext uri="{FF2B5EF4-FFF2-40B4-BE49-F238E27FC236}">
                <a16:creationId xmlns:a16="http://schemas.microsoft.com/office/drawing/2014/main" id="{4B8C2B27-C050-4362-B5D0-0CC7411E5578}"/>
              </a:ext>
            </a:extLst>
          </p:cNvPr>
          <p:cNvSpPr txBox="1">
            <a:spLocks/>
          </p:cNvSpPr>
          <p:nvPr/>
        </p:nvSpPr>
        <p:spPr>
          <a:xfrm>
            <a:off x="327489" y="802564"/>
            <a:ext cx="8489022" cy="5187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Aft>
                <a:spcPts val="1200"/>
              </a:spcAft>
            </a:pPr>
            <a:endParaRPr lang="en-US" sz="2000" b="1" dirty="0"/>
          </a:p>
          <a:p>
            <a:pPr marL="342900" lvl="1" indent="-342900">
              <a:lnSpc>
                <a:spcPct val="100000"/>
              </a:lnSpc>
              <a:spcAft>
                <a:spcPts val="1200"/>
              </a:spcAft>
            </a:pPr>
            <a:r>
              <a:rPr lang="en-US" sz="2000" b="1" dirty="0"/>
              <a:t>Market access:</a:t>
            </a:r>
            <a:r>
              <a:rPr lang="en-US" sz="2000" dirty="0"/>
              <a:t> contains a wide range of topics including customs duties, valuation issues, movement of natural persons and access to data;</a:t>
            </a:r>
          </a:p>
          <a:p>
            <a:pPr marL="342900" lvl="1" indent="-342900">
              <a:lnSpc>
                <a:spcPct val="100000"/>
              </a:lnSpc>
              <a:spcAft>
                <a:spcPts val="1200"/>
              </a:spcAft>
            </a:pPr>
            <a:r>
              <a:rPr lang="en-US" sz="2000" b="1" dirty="0"/>
              <a:t>Rules and regulations: </a:t>
            </a:r>
            <a:r>
              <a:rPr lang="en-US" sz="2000" dirty="0"/>
              <a:t>touch on different issues including intellectual property rights, protection of personal information, consumer protection and competition;</a:t>
            </a:r>
          </a:p>
          <a:p>
            <a:pPr marL="342900" lvl="1" indent="-342900">
              <a:lnSpc>
                <a:spcPct val="100000"/>
              </a:lnSpc>
              <a:spcAft>
                <a:spcPts val="1200"/>
              </a:spcAft>
            </a:pPr>
            <a:r>
              <a:rPr lang="en-US" sz="2000" b="1" dirty="0"/>
              <a:t>Facilitation:</a:t>
            </a:r>
            <a:r>
              <a:rPr lang="en-US" sz="2000" dirty="0"/>
              <a:t> covers areas on paperless trade, e-signatures and digital authentication. </a:t>
            </a:r>
          </a:p>
        </p:txBody>
      </p:sp>
    </p:spTree>
    <p:extLst>
      <p:ext uri="{BB962C8B-B14F-4D97-AF65-F5344CB8AC3E}">
        <p14:creationId xmlns:p14="http://schemas.microsoft.com/office/powerpoint/2010/main" val="111483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AA2C-7302-49B1-9D5E-F2E91D12886E}"/>
              </a:ext>
            </a:extLst>
          </p:cNvPr>
          <p:cNvSpPr>
            <a:spLocks noGrp="1"/>
          </p:cNvSpPr>
          <p:nvPr>
            <p:ph type="title"/>
          </p:nvPr>
        </p:nvSpPr>
        <p:spPr>
          <a:xfrm>
            <a:off x="628649" y="365127"/>
            <a:ext cx="8299219" cy="663573"/>
          </a:xfrm>
        </p:spPr>
        <p:txBody>
          <a:bodyPr>
            <a:normAutofit fontScale="90000"/>
          </a:bodyPr>
          <a:lstStyle/>
          <a:p>
            <a:r>
              <a:rPr lang="en-US" dirty="0"/>
              <a:t>Trade procedures also apply to e-commerce</a:t>
            </a:r>
          </a:p>
        </p:txBody>
      </p:sp>
      <p:sp>
        <p:nvSpPr>
          <p:cNvPr id="3" name="Slide Number Placeholder 2">
            <a:extLst>
              <a:ext uri="{FF2B5EF4-FFF2-40B4-BE49-F238E27FC236}">
                <a16:creationId xmlns:a16="http://schemas.microsoft.com/office/drawing/2014/main" id="{B223B3C8-DD69-4B24-8194-D8F50320D4DF}"/>
              </a:ext>
            </a:extLst>
          </p:cNvPr>
          <p:cNvSpPr>
            <a:spLocks noGrp="1"/>
          </p:cNvSpPr>
          <p:nvPr>
            <p:ph type="sldNum" sz="quarter" idx="12"/>
          </p:nvPr>
        </p:nvSpPr>
        <p:spPr/>
        <p:txBody>
          <a:bodyPr/>
          <a:lstStyle/>
          <a:p>
            <a:fld id="{3B2AEF64-9867-4B71-936B-C52248B5A961}" type="slidenum">
              <a:rPr lang="en-US" smtClean="0"/>
              <a:t>14</a:t>
            </a:fld>
            <a:endParaRPr lang="en-US" dirty="0"/>
          </a:p>
        </p:txBody>
      </p:sp>
      <p:pic>
        <p:nvPicPr>
          <p:cNvPr id="4" name="Picture 2">
            <a:extLst>
              <a:ext uri="{FF2B5EF4-FFF2-40B4-BE49-F238E27FC236}">
                <a16:creationId xmlns:a16="http://schemas.microsoft.com/office/drawing/2014/main" id="{2A704163-7B7A-440F-B6F9-E27884510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25" t="21732" r="19783" b="15118"/>
          <a:stretch>
            <a:fillRect/>
          </a:stretch>
        </p:blipFill>
        <p:spPr bwMode="auto">
          <a:xfrm>
            <a:off x="0" y="1244600"/>
            <a:ext cx="91440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0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6437"/>
          </a:xfrm>
        </p:spPr>
        <p:txBody>
          <a:bodyPr>
            <a:noAutofit/>
          </a:bodyPr>
          <a:lstStyle/>
          <a:p>
            <a:r>
              <a:rPr lang="en-US" sz="2800" dirty="0"/>
              <a:t>Overall implementation of trade facilitation measures in 44 Asia-Pacific economies surveyed</a:t>
            </a:r>
          </a:p>
        </p:txBody>
      </p:sp>
      <p:graphicFrame>
        <p:nvGraphicFramePr>
          <p:cNvPr id="4" name="Chart 3"/>
          <p:cNvGraphicFramePr>
            <a:graphicFrameLocks/>
          </p:cNvGraphicFramePr>
          <p:nvPr/>
        </p:nvGraphicFramePr>
        <p:xfrm>
          <a:off x="381000" y="1295400"/>
          <a:ext cx="8458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6"/>
          <p:cNvSpPr txBox="1">
            <a:spLocks noChangeArrowheads="1"/>
          </p:cNvSpPr>
          <p:nvPr/>
        </p:nvSpPr>
        <p:spPr bwMode="auto">
          <a:xfrm>
            <a:off x="762000" y="1524000"/>
            <a:ext cx="991870"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East and North-</a:t>
            </a:r>
            <a:endParaRPr lang="en-US" sz="1100">
              <a:effectLst/>
              <a:latin typeface="Calibri"/>
              <a:ea typeface="Times New Roman"/>
              <a:cs typeface="Cordia New"/>
            </a:endParaRPr>
          </a:p>
          <a:p>
            <a:pPr marL="0" marR="0" algn="ctr">
              <a:lnSpc>
                <a:spcPct val="115000"/>
              </a:lnSpc>
              <a:spcBef>
                <a:spcPts val="0"/>
              </a:spcBef>
              <a:spcAft>
                <a:spcPts val="0"/>
              </a:spcAft>
            </a:pPr>
            <a:r>
              <a:rPr lang="en-GB" sz="800">
                <a:effectLst/>
                <a:latin typeface="Times New Roman"/>
                <a:ea typeface="Times New Roman"/>
                <a:cs typeface="Cordia New"/>
              </a:rPr>
              <a:t>East Asia (69.6%)</a:t>
            </a:r>
            <a:r>
              <a:rPr lang="en-GB" sz="800" baseline="30000">
                <a:effectLst/>
                <a:latin typeface="Times New Roman"/>
                <a:ea typeface="Times New Roman"/>
                <a:cs typeface="Cordia New"/>
              </a:rPr>
              <a:t>a</a:t>
            </a:r>
            <a:endParaRPr lang="en-US" sz="1100">
              <a:effectLst/>
              <a:latin typeface="Calibri"/>
              <a:ea typeface="Times New Roman"/>
              <a:cs typeface="Cordia New"/>
            </a:endParaRPr>
          </a:p>
        </p:txBody>
      </p:sp>
      <p:sp>
        <p:nvSpPr>
          <p:cNvPr id="6" name="Text Box 290"/>
          <p:cNvSpPr txBox="1">
            <a:spLocks noChangeArrowheads="1"/>
          </p:cNvSpPr>
          <p:nvPr/>
        </p:nvSpPr>
        <p:spPr bwMode="auto">
          <a:xfrm>
            <a:off x="1790656" y="2514600"/>
            <a:ext cx="977900"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North and Central Asia (41.5%)</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
        <p:nvSpPr>
          <p:cNvPr id="7" name="Text Box 291"/>
          <p:cNvSpPr txBox="1">
            <a:spLocks noChangeArrowheads="1"/>
          </p:cNvSpPr>
          <p:nvPr/>
        </p:nvSpPr>
        <p:spPr bwMode="auto">
          <a:xfrm>
            <a:off x="3337537" y="3202621"/>
            <a:ext cx="1252855" cy="4527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Pacific Islands Developing Economies (25.2%)</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
        <p:nvSpPr>
          <p:cNvPr id="8" name="Text Box 292"/>
          <p:cNvSpPr txBox="1">
            <a:spLocks noChangeArrowheads="1"/>
          </p:cNvSpPr>
          <p:nvPr/>
        </p:nvSpPr>
        <p:spPr bwMode="auto">
          <a:xfrm>
            <a:off x="5110798" y="1981200"/>
            <a:ext cx="1077595"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South and South-West Asia (41.3%)</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
        <p:nvSpPr>
          <p:cNvPr id="9" name="Text Box 293"/>
          <p:cNvSpPr txBox="1">
            <a:spLocks noChangeArrowheads="1"/>
          </p:cNvSpPr>
          <p:nvPr/>
        </p:nvSpPr>
        <p:spPr bwMode="auto">
          <a:xfrm>
            <a:off x="5791200" y="1438275"/>
            <a:ext cx="1243965" cy="4273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Australia and New Zealand (86.6%)</a:t>
            </a:r>
            <a:r>
              <a:rPr lang="en-GB" sz="800" baseline="30000">
                <a:effectLst/>
                <a:latin typeface="Times New Roman"/>
                <a:ea typeface="Times New Roman"/>
                <a:cs typeface="Cordia New"/>
              </a:rPr>
              <a:t> a</a:t>
            </a:r>
            <a:endParaRPr lang="en-US" sz="1100">
              <a:effectLst/>
              <a:latin typeface="Calibri"/>
              <a:ea typeface="Times New Roman"/>
              <a:cs typeface="Cordia New"/>
            </a:endParaRPr>
          </a:p>
          <a:p>
            <a:pPr marL="0" marR="0" algn="ctr">
              <a:lnSpc>
                <a:spcPct val="115000"/>
              </a:lnSpc>
              <a:spcBef>
                <a:spcPts val="0"/>
              </a:spcBef>
              <a:spcAft>
                <a:spcPts val="0"/>
              </a:spcAft>
            </a:pPr>
            <a:r>
              <a:rPr lang="en-GB" sz="800">
                <a:effectLst/>
                <a:latin typeface="Times New Roman"/>
                <a:ea typeface="Times New Roman"/>
                <a:cs typeface="Cordia New"/>
              </a:rPr>
              <a:t> </a:t>
            </a:r>
            <a:endParaRPr lang="en-US" sz="1100">
              <a:effectLst/>
              <a:latin typeface="Calibri"/>
              <a:ea typeface="Times New Roman"/>
              <a:cs typeface="Cordia New"/>
            </a:endParaRPr>
          </a:p>
        </p:txBody>
      </p:sp>
      <p:sp>
        <p:nvSpPr>
          <p:cNvPr id="10" name="Text Box 294"/>
          <p:cNvSpPr txBox="1">
            <a:spLocks noChangeArrowheads="1"/>
          </p:cNvSpPr>
          <p:nvPr/>
        </p:nvSpPr>
        <p:spPr bwMode="auto">
          <a:xfrm>
            <a:off x="7467600" y="1432998"/>
            <a:ext cx="818515"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South-East Asia (56.1%)</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Tree>
    <p:extLst>
      <p:ext uri="{BB962C8B-B14F-4D97-AF65-F5344CB8AC3E}">
        <p14:creationId xmlns:p14="http://schemas.microsoft.com/office/powerpoint/2010/main" val="233976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CE710-95B2-401D-9CAD-FAD684ED285E}"/>
              </a:ext>
            </a:extLst>
          </p:cNvPr>
          <p:cNvSpPr>
            <a:spLocks noGrp="1"/>
          </p:cNvSpPr>
          <p:nvPr>
            <p:ph type="sldNum" sz="quarter" idx="12"/>
          </p:nvPr>
        </p:nvSpPr>
        <p:spPr/>
        <p:txBody>
          <a:bodyPr/>
          <a:lstStyle/>
          <a:p>
            <a:fld id="{3B2AEF64-9867-4B71-936B-C52248B5A961}" type="slidenum">
              <a:rPr lang="en-US" smtClean="0"/>
              <a:t>16</a:t>
            </a:fld>
            <a:endParaRPr lang="en-US" dirty="0"/>
          </a:p>
        </p:txBody>
      </p:sp>
      <p:pic>
        <p:nvPicPr>
          <p:cNvPr id="5" name="Picture 4">
            <a:extLst>
              <a:ext uri="{FF2B5EF4-FFF2-40B4-BE49-F238E27FC236}">
                <a16:creationId xmlns:a16="http://schemas.microsoft.com/office/drawing/2014/main" id="{534C2E94-504A-4B6C-A617-7D89C75B4EDB}"/>
              </a:ext>
            </a:extLst>
          </p:cNvPr>
          <p:cNvPicPr>
            <a:picLocks noChangeAspect="1"/>
          </p:cNvPicPr>
          <p:nvPr/>
        </p:nvPicPr>
        <p:blipFill>
          <a:blip r:embed="rId2"/>
          <a:stretch>
            <a:fillRect/>
          </a:stretch>
        </p:blipFill>
        <p:spPr>
          <a:xfrm>
            <a:off x="0" y="1313411"/>
            <a:ext cx="9144000" cy="6025586"/>
          </a:xfrm>
          <a:prstGeom prst="rect">
            <a:avLst/>
          </a:prstGeom>
        </p:spPr>
      </p:pic>
      <p:sp>
        <p:nvSpPr>
          <p:cNvPr id="8" name="Title 1">
            <a:extLst>
              <a:ext uri="{FF2B5EF4-FFF2-40B4-BE49-F238E27FC236}">
                <a16:creationId xmlns:a16="http://schemas.microsoft.com/office/drawing/2014/main" id="{816F21B4-7B4C-444A-9781-148B6FA7C5DB}"/>
              </a:ext>
            </a:extLst>
          </p:cNvPr>
          <p:cNvSpPr>
            <a:spLocks noGrp="1"/>
          </p:cNvSpPr>
          <p:nvPr>
            <p:ph type="title"/>
          </p:nvPr>
        </p:nvSpPr>
        <p:spPr>
          <a:xfrm>
            <a:off x="457200" y="152400"/>
            <a:ext cx="8229600" cy="706437"/>
          </a:xfrm>
        </p:spPr>
        <p:txBody>
          <a:bodyPr>
            <a:noAutofit/>
          </a:bodyPr>
          <a:lstStyle/>
          <a:p>
            <a:r>
              <a:rPr lang="en-US" sz="2800" i="1" dirty="0"/>
              <a:t>De Minimis Thresholds—Selected Asian Economies, as of April 2016</a:t>
            </a:r>
            <a:endParaRPr lang="en-US" sz="2800" dirty="0"/>
          </a:p>
        </p:txBody>
      </p:sp>
    </p:spTree>
    <p:extLst>
      <p:ext uri="{BB962C8B-B14F-4D97-AF65-F5344CB8AC3E}">
        <p14:creationId xmlns:p14="http://schemas.microsoft.com/office/powerpoint/2010/main" val="38845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2AEF64-9867-4B71-936B-C52248B5A961}" type="slidenum">
              <a:rPr lang="en-US" smtClean="0"/>
              <a:t>17</a:t>
            </a:fld>
            <a:endParaRPr lang="en-US" dirty="0"/>
          </a:p>
        </p:txBody>
      </p:sp>
      <p:sp>
        <p:nvSpPr>
          <p:cNvPr id="2" name="Rectangle 1">
            <a:extLst>
              <a:ext uri="{FF2B5EF4-FFF2-40B4-BE49-F238E27FC236}">
                <a16:creationId xmlns:a16="http://schemas.microsoft.com/office/drawing/2014/main" id="{B10F1498-89AE-4623-A683-7DF05EC4B1A7}"/>
              </a:ext>
            </a:extLst>
          </p:cNvPr>
          <p:cNvSpPr/>
          <p:nvPr/>
        </p:nvSpPr>
        <p:spPr>
          <a:xfrm>
            <a:off x="19607" y="147743"/>
            <a:ext cx="9124393" cy="830997"/>
          </a:xfrm>
          <a:prstGeom prst="rect">
            <a:avLst/>
          </a:prstGeom>
        </p:spPr>
        <p:txBody>
          <a:bodyPr wrap="square">
            <a:spAutoFit/>
          </a:bodyPr>
          <a:lstStyle/>
          <a:p>
            <a:pPr algn="ctr"/>
            <a:r>
              <a:rPr lang="en-PH" sz="2400" b="1" dirty="0">
                <a:solidFill>
                  <a:schemeClr val="accent5"/>
                </a:solidFill>
              </a:rPr>
              <a:t>To unlock the potential of digital trade and e-commerce, </a:t>
            </a:r>
          </a:p>
          <a:p>
            <a:pPr algn="ctr"/>
            <a:r>
              <a:rPr lang="en-PH" sz="2400" b="1" dirty="0">
                <a:solidFill>
                  <a:schemeClr val="accent5"/>
                </a:solidFill>
              </a:rPr>
              <a:t>it is imperative to take on the following measures</a:t>
            </a:r>
          </a:p>
        </p:txBody>
      </p:sp>
      <p:grpSp>
        <p:nvGrpSpPr>
          <p:cNvPr id="3" name="Group 2">
            <a:extLst>
              <a:ext uri="{FF2B5EF4-FFF2-40B4-BE49-F238E27FC236}">
                <a16:creationId xmlns:a16="http://schemas.microsoft.com/office/drawing/2014/main" id="{B3B78E5F-7E1A-4408-A350-90F85AF1E58E}"/>
              </a:ext>
            </a:extLst>
          </p:cNvPr>
          <p:cNvGrpSpPr/>
          <p:nvPr/>
        </p:nvGrpSpPr>
        <p:grpSpPr>
          <a:xfrm>
            <a:off x="331616" y="1660473"/>
            <a:ext cx="8527733" cy="3780393"/>
            <a:chOff x="331616" y="1660473"/>
            <a:chExt cx="8527733" cy="3780393"/>
          </a:xfrm>
        </p:grpSpPr>
        <p:sp>
          <p:nvSpPr>
            <p:cNvPr id="7" name="Rectangle 6"/>
            <p:cNvSpPr/>
            <p:nvPr/>
          </p:nvSpPr>
          <p:spPr>
            <a:xfrm>
              <a:off x="6268710" y="1692123"/>
              <a:ext cx="2590639" cy="1015663"/>
            </a:xfrm>
            <a:prstGeom prst="rect">
              <a:avLst/>
            </a:prstGeom>
          </p:spPr>
          <p:txBody>
            <a:bodyPr wrap="square">
              <a:spAutoFit/>
            </a:bodyPr>
            <a:lstStyle/>
            <a:p>
              <a:r>
                <a:rPr lang="en-PH" sz="2000" dirty="0"/>
                <a:t>Institute legal, regulatory and institutional reforms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941" y="3198651"/>
              <a:ext cx="1348152" cy="8616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268710" y="3101764"/>
              <a:ext cx="2590638" cy="1323439"/>
            </a:xfrm>
            <a:prstGeom prst="rect">
              <a:avLst/>
            </a:prstGeom>
          </p:spPr>
          <p:txBody>
            <a:bodyPr wrap="square">
              <a:spAutoFit/>
            </a:bodyPr>
            <a:lstStyle/>
            <a:p>
              <a:r>
                <a:rPr lang="en-PH" sz="2000" dirty="0"/>
                <a:t>Intensify regional efforts to modernize and harmonize regulations</a:t>
              </a:r>
            </a:p>
          </p:txBody>
        </p:sp>
        <p:sp>
          <p:nvSpPr>
            <p:cNvPr id="14" name="Rectangle 13">
              <a:extLst>
                <a:ext uri="{FF2B5EF4-FFF2-40B4-BE49-F238E27FC236}">
                  <a16:creationId xmlns:a16="http://schemas.microsoft.com/office/drawing/2014/main" id="{A2A47933-D061-4D27-800C-3998C7A72A5E}"/>
                </a:ext>
              </a:extLst>
            </p:cNvPr>
            <p:cNvSpPr/>
            <p:nvPr/>
          </p:nvSpPr>
          <p:spPr>
            <a:xfrm>
              <a:off x="1781777" y="1832238"/>
              <a:ext cx="2893910" cy="707886"/>
            </a:xfrm>
            <a:prstGeom prst="rect">
              <a:avLst/>
            </a:prstGeom>
          </p:spPr>
          <p:txBody>
            <a:bodyPr wrap="square">
              <a:spAutoFit/>
            </a:bodyPr>
            <a:lstStyle/>
            <a:p>
              <a:r>
                <a:rPr lang="en-PH" sz="2000" dirty="0"/>
                <a:t>Enhance affordability </a:t>
              </a:r>
            </a:p>
            <a:p>
              <a:r>
                <a:rPr lang="en-PH" sz="2000" dirty="0"/>
                <a:t>of and access to ICT</a:t>
              </a:r>
            </a:p>
          </p:txBody>
        </p:sp>
        <p:pic>
          <p:nvPicPr>
            <p:cNvPr id="15" name="Picture 12" descr="http://blog.commlabindia.com/wp-content/uploads/2011/12/importance-of-regulatory.jpg">
              <a:extLst>
                <a:ext uri="{FF2B5EF4-FFF2-40B4-BE49-F238E27FC236}">
                  <a16:creationId xmlns:a16="http://schemas.microsoft.com/office/drawing/2014/main" id="{3B714F8D-61F4-440F-8D5E-39E72609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162" y="1686865"/>
              <a:ext cx="1175710" cy="9405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57B8C2F-43E1-4ADB-8DFE-D2C22C1A55AF}"/>
                </a:ext>
              </a:extLst>
            </p:cNvPr>
            <p:cNvSpPr/>
            <p:nvPr/>
          </p:nvSpPr>
          <p:spPr>
            <a:xfrm>
              <a:off x="1781777" y="3214906"/>
              <a:ext cx="2893910" cy="707886"/>
            </a:xfrm>
            <a:prstGeom prst="rect">
              <a:avLst/>
            </a:prstGeom>
          </p:spPr>
          <p:txBody>
            <a:bodyPr wrap="square">
              <a:spAutoFit/>
            </a:bodyPr>
            <a:lstStyle/>
            <a:p>
              <a:r>
                <a:rPr lang="en-PH" sz="2000" dirty="0"/>
                <a:t>Improve logistics and delivery infrastructure</a:t>
              </a:r>
            </a:p>
          </p:txBody>
        </p:sp>
        <p:sp>
          <p:nvSpPr>
            <p:cNvPr id="21" name="Rectangle 20">
              <a:extLst>
                <a:ext uri="{FF2B5EF4-FFF2-40B4-BE49-F238E27FC236}">
                  <a16:creationId xmlns:a16="http://schemas.microsoft.com/office/drawing/2014/main" id="{7960A090-3168-43FF-83E3-EFCEE221E92B}"/>
                </a:ext>
              </a:extLst>
            </p:cNvPr>
            <p:cNvSpPr/>
            <p:nvPr/>
          </p:nvSpPr>
          <p:spPr>
            <a:xfrm>
              <a:off x="1836647" y="4425203"/>
              <a:ext cx="2515372" cy="1015663"/>
            </a:xfrm>
            <a:prstGeom prst="rect">
              <a:avLst/>
            </a:prstGeom>
          </p:spPr>
          <p:txBody>
            <a:bodyPr wrap="square">
              <a:spAutoFit/>
            </a:bodyPr>
            <a:lstStyle/>
            <a:p>
              <a:r>
                <a:rPr lang="en-PH" sz="2000" dirty="0"/>
                <a:t>Broaden the e-payment availability and options</a:t>
              </a:r>
            </a:p>
          </p:txBody>
        </p:sp>
        <p:pic>
          <p:nvPicPr>
            <p:cNvPr id="22" name="Picture 21">
              <a:extLst>
                <a:ext uri="{FF2B5EF4-FFF2-40B4-BE49-F238E27FC236}">
                  <a16:creationId xmlns:a16="http://schemas.microsoft.com/office/drawing/2014/main" id="{90714397-33F6-4B23-B9DC-95342FD4F0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47" y="3049381"/>
              <a:ext cx="1112954" cy="1012242"/>
            </a:xfrm>
            <a:prstGeom prst="rect">
              <a:avLst/>
            </a:prstGeom>
          </p:spPr>
        </p:pic>
        <p:pic>
          <p:nvPicPr>
            <p:cNvPr id="23" name="Picture 22">
              <a:extLst>
                <a:ext uri="{FF2B5EF4-FFF2-40B4-BE49-F238E27FC236}">
                  <a16:creationId xmlns:a16="http://schemas.microsoft.com/office/drawing/2014/main" id="{DA7E870B-F5D6-41D6-8B27-C1D077FDA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062" y="1660473"/>
              <a:ext cx="999273" cy="999273"/>
            </a:xfrm>
            <a:prstGeom prst="rect">
              <a:avLst/>
            </a:prstGeom>
          </p:spPr>
        </p:pic>
        <p:pic>
          <p:nvPicPr>
            <p:cNvPr id="24" name="Picture 23">
              <a:extLst>
                <a:ext uri="{FF2B5EF4-FFF2-40B4-BE49-F238E27FC236}">
                  <a16:creationId xmlns:a16="http://schemas.microsoft.com/office/drawing/2014/main" id="{B6EAC968-B90C-48EA-A8DA-9628E3B243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16" y="4425203"/>
              <a:ext cx="1505031" cy="924019"/>
            </a:xfrm>
            <a:prstGeom prst="rect">
              <a:avLst/>
            </a:prstGeom>
          </p:spPr>
        </p:pic>
      </p:grpSp>
    </p:spTree>
    <p:extLst>
      <p:ext uri="{BB962C8B-B14F-4D97-AF65-F5344CB8AC3E}">
        <p14:creationId xmlns:p14="http://schemas.microsoft.com/office/powerpoint/2010/main" val="361370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97E-6CF3-4258-8AF3-8D4A02E644DA}"/>
              </a:ext>
            </a:extLst>
          </p:cNvPr>
          <p:cNvSpPr>
            <a:spLocks noGrp="1"/>
          </p:cNvSpPr>
          <p:nvPr>
            <p:ph type="title"/>
          </p:nvPr>
        </p:nvSpPr>
        <p:spPr>
          <a:xfrm>
            <a:off x="304801" y="509404"/>
            <a:ext cx="8700654" cy="810530"/>
          </a:xfrm>
        </p:spPr>
        <p:txBody>
          <a:bodyPr>
            <a:noAutofit/>
          </a:bodyPr>
          <a:lstStyle/>
          <a:p>
            <a:r>
              <a:rPr lang="en-US" dirty="0"/>
              <a:t>Creating a Virtuous Cycle in E-marketplace Development</a:t>
            </a:r>
            <a:br>
              <a:rPr lang="en-US" dirty="0"/>
            </a:br>
            <a:endParaRPr lang="en-US" sz="2800" dirty="0"/>
          </a:p>
        </p:txBody>
      </p:sp>
      <p:sp>
        <p:nvSpPr>
          <p:cNvPr id="3" name="Slide Number Placeholder 2">
            <a:extLst>
              <a:ext uri="{FF2B5EF4-FFF2-40B4-BE49-F238E27FC236}">
                <a16:creationId xmlns:a16="http://schemas.microsoft.com/office/drawing/2014/main" id="{2DA0D6E9-143B-4890-83EB-39888BCBC15E}"/>
              </a:ext>
            </a:extLst>
          </p:cNvPr>
          <p:cNvSpPr>
            <a:spLocks noGrp="1"/>
          </p:cNvSpPr>
          <p:nvPr>
            <p:ph type="sldNum" sz="quarter" idx="12"/>
          </p:nvPr>
        </p:nvSpPr>
        <p:spPr/>
        <p:txBody>
          <a:bodyPr/>
          <a:lstStyle/>
          <a:p>
            <a:fld id="{3B2AEF64-9867-4B71-936B-C52248B5A961}" type="slidenum">
              <a:rPr lang="en-US" smtClean="0"/>
              <a:t>18</a:t>
            </a:fld>
            <a:endParaRPr lang="en-US" dirty="0"/>
          </a:p>
        </p:txBody>
      </p:sp>
      <p:sp>
        <p:nvSpPr>
          <p:cNvPr id="4" name="Rectangle 3">
            <a:extLst>
              <a:ext uri="{FF2B5EF4-FFF2-40B4-BE49-F238E27FC236}">
                <a16:creationId xmlns:a16="http://schemas.microsoft.com/office/drawing/2014/main" id="{0ABDEC7A-4219-4992-A44D-865E11A7CCAD}"/>
              </a:ext>
            </a:extLst>
          </p:cNvPr>
          <p:cNvSpPr/>
          <p:nvPr/>
        </p:nvSpPr>
        <p:spPr>
          <a:xfrm>
            <a:off x="501057" y="5800810"/>
            <a:ext cx="6862619" cy="245003"/>
          </a:xfrm>
          <a:prstGeom prst="rect">
            <a:avLst/>
          </a:prstGeom>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Source: ADB compilation based on  Albers‐Miller (1999), Ang </a:t>
            </a:r>
            <a:r>
              <a:rPr lang="en-US" sz="1000" i="1" dirty="0">
                <a:latin typeface="Arial" panose="020B0604020202020204" pitchFamily="34" charset="0"/>
                <a:ea typeface="Calibri" panose="020F0502020204030204" pitchFamily="34" charset="0"/>
                <a:cs typeface="Arial" panose="020B0604020202020204" pitchFamily="34" charset="0"/>
              </a:rPr>
              <a:t>et al. (</a:t>
            </a:r>
            <a:r>
              <a:rPr lang="en-US" sz="1000" dirty="0">
                <a:latin typeface="Arial" panose="020B0604020202020204" pitchFamily="34" charset="0"/>
                <a:ea typeface="Calibri" panose="020F0502020204030204" pitchFamily="34" charset="0"/>
                <a:cs typeface="Arial" panose="020B0604020202020204" pitchFamily="34" charset="0"/>
              </a:rPr>
              <a:t>2001), Levi (1998), and Zucker (1986).</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567558" y="1363848"/>
            <a:ext cx="8008883" cy="4228278"/>
            <a:chOff x="622528" y="337764"/>
            <a:chExt cx="11285721" cy="5947691"/>
          </a:xfrm>
        </p:grpSpPr>
        <p:grpSp>
          <p:nvGrpSpPr>
            <p:cNvPr id="24" name="Group 23"/>
            <p:cNvGrpSpPr/>
            <p:nvPr/>
          </p:nvGrpSpPr>
          <p:grpSpPr>
            <a:xfrm>
              <a:off x="622528" y="337764"/>
              <a:ext cx="11285721" cy="5947691"/>
              <a:chOff x="622528" y="337764"/>
              <a:chExt cx="11285721" cy="5947691"/>
            </a:xfrm>
          </p:grpSpPr>
          <p:sp>
            <p:nvSpPr>
              <p:cNvPr id="28" name="Oval 27"/>
              <p:cNvSpPr/>
              <p:nvPr/>
            </p:nvSpPr>
            <p:spPr>
              <a:xfrm>
                <a:off x="3331072" y="707171"/>
                <a:ext cx="5029200" cy="5029200"/>
              </a:xfrm>
              <a:prstGeom prst="ellipse">
                <a:avLst/>
              </a:prstGeom>
              <a:solidFill>
                <a:schemeClr val="bg1">
                  <a:lumMod val="95000"/>
                </a:schemeClr>
              </a:solidFill>
              <a:ln w="1270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16872" y="1392971"/>
                <a:ext cx="3657600" cy="3657600"/>
              </a:xfrm>
              <a:prstGeom prst="ellipse">
                <a:avLst/>
              </a:prstGeom>
              <a:solidFill>
                <a:srgbClr val="6DCFF6"/>
              </a:solidFill>
              <a:ln w="952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9A16138-7CEE-4FCA-9D06-86B08040F878}"/>
                  </a:ext>
                </a:extLst>
              </p:cNvPr>
              <p:cNvSpPr/>
              <p:nvPr/>
            </p:nvSpPr>
            <p:spPr>
              <a:xfrm>
                <a:off x="622529" y="4438668"/>
                <a:ext cx="4741520" cy="1846787"/>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Consumers </a:t>
                </a:r>
              </a:p>
              <a:p>
                <a:r>
                  <a:rPr lang="en-US" sz="1600" dirty="0">
                    <a:solidFill>
                      <a:schemeClr val="tx1"/>
                    </a:solidFill>
                  </a:rPr>
                  <a:t>Engage in ethical and responsible actions</a:t>
                </a:r>
              </a:p>
            </p:txBody>
          </p:sp>
          <p:sp>
            <p:nvSpPr>
              <p:cNvPr id="32" name="Rectangle 31">
                <a:extLst>
                  <a:ext uri="{FF2B5EF4-FFF2-40B4-BE49-F238E27FC236}">
                    <a16:creationId xmlns:a16="http://schemas.microsoft.com/office/drawing/2014/main" id="{89B2255D-18AE-4D05-B8EE-D32CC6F86791}"/>
                  </a:ext>
                </a:extLst>
              </p:cNvPr>
              <p:cNvSpPr/>
              <p:nvPr/>
            </p:nvSpPr>
            <p:spPr>
              <a:xfrm>
                <a:off x="622528" y="337764"/>
                <a:ext cx="4190948" cy="2110410"/>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Government agencies and</a:t>
                </a:r>
              </a:p>
              <a:p>
                <a:r>
                  <a:rPr lang="en-US" sz="1600" b="1" dirty="0">
                    <a:solidFill>
                      <a:schemeClr val="tx1"/>
                    </a:solidFill>
                  </a:rPr>
                  <a:t>trade associations </a:t>
                </a:r>
              </a:p>
              <a:p>
                <a:endParaRPr lang="en-US" sz="1100" dirty="0">
                  <a:solidFill>
                    <a:schemeClr val="tx1"/>
                  </a:solidFill>
                </a:endParaRPr>
              </a:p>
              <a:p>
                <a:r>
                  <a:rPr lang="en-US" sz="1600" dirty="0">
                    <a:solidFill>
                      <a:schemeClr val="tx1"/>
                    </a:solidFill>
                  </a:rPr>
                  <a:t>Create institution-based trust</a:t>
                </a:r>
              </a:p>
              <a:p>
                <a:endParaRPr lang="en-US" sz="1600" dirty="0">
                  <a:solidFill>
                    <a:schemeClr val="tx1"/>
                  </a:solidFill>
                </a:endParaRPr>
              </a:p>
              <a:p>
                <a:r>
                  <a:rPr lang="en-US" sz="1600" dirty="0">
                    <a:solidFill>
                      <a:schemeClr val="tx1"/>
                    </a:solidFill>
                  </a:rPr>
                  <a:t>Supplement government role</a:t>
                </a:r>
                <a:endParaRPr lang="en-US" sz="1600" b="1" dirty="0">
                  <a:solidFill>
                    <a:schemeClr val="tx1"/>
                  </a:solidFill>
                </a:endParaRPr>
              </a:p>
            </p:txBody>
          </p:sp>
          <p:cxnSp>
            <p:nvCxnSpPr>
              <p:cNvPr id="33" name="Straight Arrow Connector 32"/>
              <p:cNvCxnSpPr/>
              <p:nvPr/>
            </p:nvCxnSpPr>
            <p:spPr>
              <a:xfrm flipH="1">
                <a:off x="5989779" y="707171"/>
                <a:ext cx="1" cy="566928"/>
              </a:xfrm>
              <a:prstGeom prst="straightConnector1">
                <a:avLst/>
              </a:prstGeom>
              <a:ln w="50800">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40013" y="4930256"/>
                <a:ext cx="353209" cy="384048"/>
              </a:xfrm>
              <a:prstGeom prst="straightConnector1">
                <a:avLst/>
              </a:prstGeom>
              <a:ln w="5080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331072" y="3536275"/>
                <a:ext cx="582013" cy="0"/>
              </a:xfrm>
              <a:prstGeom prst="straightConnector1">
                <a:avLst/>
              </a:prstGeom>
              <a:ln w="5080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rot="14581036" flipH="1">
                <a:off x="5071419" y="2741666"/>
                <a:ext cx="2164669" cy="2540060"/>
              </a:xfrm>
              <a:prstGeom prst="arc">
                <a:avLst>
                  <a:gd name="adj1" fmla="val 17741199"/>
                  <a:gd name="adj2" fmla="val 3142243"/>
                </a:avLst>
              </a:prstGeom>
              <a:ln w="190500">
                <a:solidFill>
                  <a:srgbClr val="FDB515"/>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20581652" flipH="1">
                <a:off x="3225877" y="2259796"/>
                <a:ext cx="1767133" cy="2301708"/>
              </a:xfrm>
              <a:prstGeom prst="arc">
                <a:avLst>
                  <a:gd name="adj1" fmla="val 16995774"/>
                  <a:gd name="adj2" fmla="val 3775461"/>
                </a:avLst>
              </a:prstGeom>
              <a:ln w="190500">
                <a:solidFill>
                  <a:srgbClr val="8DC63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5188554" flipH="1">
                <a:off x="4799048" y="80873"/>
                <a:ext cx="2229289" cy="3302901"/>
              </a:xfrm>
              <a:prstGeom prst="arc">
                <a:avLst>
                  <a:gd name="adj1" fmla="val 16563289"/>
                  <a:gd name="adj2" fmla="val 3110189"/>
                </a:avLst>
              </a:prstGeom>
              <a:ln w="190500">
                <a:solidFill>
                  <a:srgbClr val="8DC63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14581036" flipH="1">
                <a:off x="4605106" y="2049370"/>
                <a:ext cx="3361135" cy="3833724"/>
              </a:xfrm>
              <a:prstGeom prst="arc">
                <a:avLst>
                  <a:gd name="adj1" fmla="val 18211205"/>
                  <a:gd name="adj2" fmla="val 2948737"/>
                </a:avLst>
              </a:prstGeom>
              <a:ln w="190500">
                <a:solidFill>
                  <a:srgbClr val="8DC63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a:extLst>
                  <a:ext uri="{FF2B5EF4-FFF2-40B4-BE49-F238E27FC236}">
                    <a16:creationId xmlns:a16="http://schemas.microsoft.com/office/drawing/2014/main" id="{88887264-4CD6-44C4-B048-8699DE6EFBBA}"/>
                  </a:ext>
                </a:extLst>
              </p:cNvPr>
              <p:cNvSpPr/>
              <p:nvPr/>
            </p:nvSpPr>
            <p:spPr>
              <a:xfrm>
                <a:off x="7293955" y="1461612"/>
                <a:ext cx="4614294" cy="2997573"/>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sz="1600" b="1" dirty="0">
                  <a:solidFill>
                    <a:schemeClr val="tx1"/>
                  </a:solidFill>
                </a:endParaRPr>
              </a:p>
              <a:p>
                <a:r>
                  <a:rPr lang="en-US" sz="1600" b="1" dirty="0">
                    <a:solidFill>
                      <a:schemeClr val="tx1"/>
                    </a:solidFill>
                  </a:rPr>
                  <a:t>	E-commerce vendors </a:t>
                </a:r>
              </a:p>
              <a:p>
                <a:r>
                  <a:rPr lang="en-US" sz="1600" b="1" dirty="0">
                    <a:solidFill>
                      <a:schemeClr val="tx1"/>
                    </a:solidFill>
                  </a:rPr>
                  <a:t>	and businesses</a:t>
                </a:r>
              </a:p>
              <a:p>
                <a:r>
                  <a:rPr lang="en-US" sz="1600" dirty="0">
                    <a:solidFill>
                      <a:schemeClr val="tx1"/>
                    </a:solidFill>
                  </a:rPr>
                  <a:t>		</a:t>
                </a:r>
              </a:p>
              <a:p>
                <a:r>
                  <a:rPr lang="en-US" sz="1600" dirty="0">
                    <a:solidFill>
                      <a:schemeClr val="tx1"/>
                    </a:solidFill>
                  </a:rPr>
                  <a:t>	Create trust</a:t>
                </a:r>
              </a:p>
              <a:p>
                <a:pPr marL="742950" lvl="1" indent="-285750">
                  <a:buFont typeface="Arial" panose="020B0604020202020204" pitchFamily="34" charset="0"/>
                  <a:buChar char="•"/>
                </a:pPr>
                <a:r>
                  <a:rPr lang="en-US" sz="1600" dirty="0">
                    <a:solidFill>
                      <a:schemeClr val="tx1"/>
                    </a:solidFill>
                  </a:rPr>
                  <a:t>Characteristic-based trust</a:t>
                </a:r>
              </a:p>
              <a:p>
                <a:pPr marL="742950" lvl="1" indent="-285750">
                  <a:buFont typeface="Arial" panose="020B0604020202020204" pitchFamily="34" charset="0"/>
                  <a:buChar char="•"/>
                </a:pPr>
                <a:r>
                  <a:rPr lang="en-US" sz="1600" dirty="0">
                    <a:solidFill>
                      <a:schemeClr val="tx1"/>
                    </a:solidFill>
                  </a:rPr>
                  <a:t>Process-based trust</a:t>
                </a:r>
              </a:p>
              <a:p>
                <a:pPr lvl="1"/>
                <a:r>
                  <a:rPr lang="en-US" sz="1600" dirty="0">
                    <a:solidFill>
                      <a:schemeClr val="tx1"/>
                    </a:solidFill>
                  </a:rPr>
                  <a:t>Innovate</a:t>
                </a:r>
              </a:p>
              <a:p>
                <a:pPr marL="285750" indent="-285750" algn="ctr">
                  <a:buFont typeface="Arial" panose="020B0604020202020204" pitchFamily="34" charset="0"/>
                  <a:buChar char="•"/>
                </a:pPr>
                <a:endParaRPr lang="en-US" dirty="0">
                  <a:solidFill>
                    <a:schemeClr val="tx1"/>
                  </a:solidFill>
                </a:endParaRPr>
              </a:p>
              <a:p>
                <a:pPr algn="ctr"/>
                <a:endParaRPr lang="en-US" dirty="0">
                  <a:solidFill>
                    <a:schemeClr val="tx1"/>
                  </a:solidFill>
                </a:endParaRPr>
              </a:p>
            </p:txBody>
          </p:sp>
        </p:grpSp>
        <p:sp>
          <p:nvSpPr>
            <p:cNvPr id="25" name="Rectangle 24">
              <a:extLst>
                <a:ext uri="{FF2B5EF4-FFF2-40B4-BE49-F238E27FC236}">
                  <a16:creationId xmlns:a16="http://schemas.microsoft.com/office/drawing/2014/main" id="{CFC28781-AAA3-4D15-97BC-9ACCEC680852}"/>
                </a:ext>
              </a:extLst>
            </p:cNvPr>
            <p:cNvSpPr/>
            <p:nvPr/>
          </p:nvSpPr>
          <p:spPr>
            <a:xfrm>
              <a:off x="4109443" y="2389901"/>
              <a:ext cx="3521093" cy="1736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effectLst>
                    <a:glow rad="12700">
                      <a:schemeClr val="accent1">
                        <a:alpha val="40000"/>
                      </a:schemeClr>
                    </a:glow>
                  </a:effectLst>
                </a:rPr>
                <a:t>Social Willingness </a:t>
              </a:r>
            </a:p>
            <a:p>
              <a:pPr algn="ctr"/>
              <a:r>
                <a:rPr lang="en-US" sz="1600" b="1" i="1" dirty="0">
                  <a:solidFill>
                    <a:schemeClr val="tx1"/>
                  </a:solidFill>
                  <a:effectLst>
                    <a:glow rad="12700">
                      <a:schemeClr val="accent1">
                        <a:alpha val="40000"/>
                      </a:schemeClr>
                    </a:glow>
                  </a:effectLst>
                </a:rPr>
                <a:t>to Participate in </a:t>
              </a:r>
            </a:p>
            <a:p>
              <a:pPr algn="ctr"/>
              <a:r>
                <a:rPr lang="en-US" sz="1600" b="1" i="1" dirty="0">
                  <a:solidFill>
                    <a:schemeClr val="tx1"/>
                  </a:solidFill>
                  <a:effectLst>
                    <a:glow rad="12700">
                      <a:schemeClr val="accent1">
                        <a:alpha val="40000"/>
                      </a:schemeClr>
                    </a:glow>
                  </a:effectLst>
                </a:rPr>
                <a:t>The E-marketplace </a:t>
              </a:r>
            </a:p>
          </p:txBody>
        </p:sp>
        <p:sp>
          <p:nvSpPr>
            <p:cNvPr id="26" name="Arc 25"/>
            <p:cNvSpPr/>
            <p:nvPr/>
          </p:nvSpPr>
          <p:spPr>
            <a:xfrm rot="20581652" flipH="1">
              <a:off x="3939745" y="2251774"/>
              <a:ext cx="1767133" cy="2301708"/>
            </a:xfrm>
            <a:prstGeom prst="arc">
              <a:avLst>
                <a:gd name="adj1" fmla="val 16995774"/>
                <a:gd name="adj2" fmla="val 3775461"/>
              </a:avLst>
            </a:prstGeom>
            <a:ln w="190500">
              <a:solidFill>
                <a:srgbClr val="FDB515"/>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4903927" flipH="1">
              <a:off x="4700166" y="1011008"/>
              <a:ext cx="2229288" cy="2924744"/>
            </a:xfrm>
            <a:prstGeom prst="arc">
              <a:avLst>
                <a:gd name="adj1" fmla="val 16138241"/>
                <a:gd name="adj2" fmla="val 2767415"/>
              </a:avLst>
            </a:prstGeom>
            <a:ln w="190500">
              <a:solidFill>
                <a:srgbClr val="FDB515"/>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3892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3DD0-FF56-4996-8EC0-BF6544EAC68A}"/>
              </a:ext>
            </a:extLst>
          </p:cNvPr>
          <p:cNvSpPr>
            <a:spLocks noGrp="1"/>
          </p:cNvSpPr>
          <p:nvPr>
            <p:ph type="title"/>
          </p:nvPr>
        </p:nvSpPr>
        <p:spPr/>
        <p:txBody>
          <a:bodyPr>
            <a:normAutofit fontScale="90000"/>
          </a:bodyPr>
          <a:lstStyle/>
          <a:p>
            <a:r>
              <a:rPr lang="en-US" dirty="0"/>
              <a:t>2030 agenda for sustainable development</a:t>
            </a:r>
          </a:p>
        </p:txBody>
      </p:sp>
      <p:sp>
        <p:nvSpPr>
          <p:cNvPr id="3" name="Slide Number Placeholder 2">
            <a:extLst>
              <a:ext uri="{FF2B5EF4-FFF2-40B4-BE49-F238E27FC236}">
                <a16:creationId xmlns:a16="http://schemas.microsoft.com/office/drawing/2014/main" id="{1760796A-8F36-4D29-A963-B4BAE3F9DF50}"/>
              </a:ext>
            </a:extLst>
          </p:cNvPr>
          <p:cNvSpPr>
            <a:spLocks noGrp="1"/>
          </p:cNvSpPr>
          <p:nvPr>
            <p:ph type="sldNum" sz="quarter" idx="12"/>
          </p:nvPr>
        </p:nvSpPr>
        <p:spPr/>
        <p:txBody>
          <a:bodyPr/>
          <a:lstStyle/>
          <a:p>
            <a:fld id="{3B2AEF64-9867-4B71-936B-C52248B5A961}" type="slidenum">
              <a:rPr lang="en-US" smtClean="0"/>
              <a:t>19</a:t>
            </a:fld>
            <a:endParaRPr lang="en-US" dirty="0"/>
          </a:p>
        </p:txBody>
      </p:sp>
      <p:pic>
        <p:nvPicPr>
          <p:cNvPr id="4" name="Picture 3">
            <a:extLst>
              <a:ext uri="{FF2B5EF4-FFF2-40B4-BE49-F238E27FC236}">
                <a16:creationId xmlns:a16="http://schemas.microsoft.com/office/drawing/2014/main" id="{2BFABD8A-C86D-47AD-8F23-64CBC22DFD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480426"/>
            <a:ext cx="3707960" cy="2095693"/>
          </a:xfrm>
          <a:prstGeom prst="rect">
            <a:avLst/>
          </a:prstGeom>
          <a:noFill/>
          <a:ln>
            <a:noFill/>
          </a:ln>
        </p:spPr>
      </p:pic>
      <p:pic>
        <p:nvPicPr>
          <p:cNvPr id="5" name="Picture 4">
            <a:extLst>
              <a:ext uri="{FF2B5EF4-FFF2-40B4-BE49-F238E27FC236}">
                <a16:creationId xmlns:a16="http://schemas.microsoft.com/office/drawing/2014/main" id="{2568C959-D067-443F-B3F4-A472D1541F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5134" y="3101305"/>
            <a:ext cx="3707959" cy="1905261"/>
          </a:xfrm>
          <a:prstGeom prst="rect">
            <a:avLst/>
          </a:prstGeom>
          <a:noFill/>
        </p:spPr>
      </p:pic>
      <p:sp>
        <p:nvSpPr>
          <p:cNvPr id="6" name="Title 1">
            <a:extLst>
              <a:ext uri="{FF2B5EF4-FFF2-40B4-BE49-F238E27FC236}">
                <a16:creationId xmlns:a16="http://schemas.microsoft.com/office/drawing/2014/main" id="{0BA25C39-64B9-4483-A3DC-C0EBB746350D}"/>
              </a:ext>
            </a:extLst>
          </p:cNvPr>
          <p:cNvSpPr txBox="1">
            <a:spLocks/>
          </p:cNvSpPr>
          <p:nvPr/>
        </p:nvSpPr>
        <p:spPr>
          <a:xfrm>
            <a:off x="1020907" y="5045787"/>
            <a:ext cx="7886700" cy="6635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t>E-commerce for inclusive development</a:t>
            </a:r>
            <a:endParaRPr lang="en-US" dirty="0"/>
          </a:p>
        </p:txBody>
      </p:sp>
    </p:spTree>
    <p:extLst>
      <p:ext uri="{BB962C8B-B14F-4D97-AF65-F5344CB8AC3E}">
        <p14:creationId xmlns:p14="http://schemas.microsoft.com/office/powerpoint/2010/main" val="12305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542"/>
            <a:ext cx="7886700" cy="670043"/>
          </a:xfrm>
        </p:spPr>
        <p:txBody>
          <a:bodyPr>
            <a:normAutofit/>
          </a:bodyPr>
          <a:lstStyle/>
          <a:p>
            <a:pPr algn="ctr"/>
            <a:r>
              <a:rPr lang="en-US" sz="3600" b="1" dirty="0"/>
              <a:t>Key messages</a:t>
            </a:r>
          </a:p>
        </p:txBody>
      </p:sp>
      <p:sp>
        <p:nvSpPr>
          <p:cNvPr id="3" name="Content Placeholder 2"/>
          <p:cNvSpPr>
            <a:spLocks noGrp="1"/>
          </p:cNvSpPr>
          <p:nvPr>
            <p:ph idx="1"/>
          </p:nvPr>
        </p:nvSpPr>
        <p:spPr>
          <a:xfrm>
            <a:off x="327489" y="837343"/>
            <a:ext cx="8489022" cy="5269523"/>
          </a:xfrm>
        </p:spPr>
        <p:txBody>
          <a:bodyPr>
            <a:noAutofit/>
          </a:bodyPr>
          <a:lstStyle/>
          <a:p>
            <a:pPr marL="285750" lvl="1" indent="-285750">
              <a:lnSpc>
                <a:spcPct val="100000"/>
              </a:lnSpc>
              <a:spcAft>
                <a:spcPts val="1200"/>
              </a:spcAft>
              <a:buFont typeface="Wingdings" panose="05000000000000000000" pitchFamily="2" charset="2"/>
              <a:buChar char="§"/>
            </a:pPr>
            <a:r>
              <a:rPr lang="en-US" sz="2000" dirty="0"/>
              <a:t>E-commerce is moving ahead, whether we like it or not.</a:t>
            </a:r>
          </a:p>
          <a:p>
            <a:pPr marL="285750" lvl="1" indent="-285750">
              <a:lnSpc>
                <a:spcPct val="100000"/>
              </a:lnSpc>
              <a:spcAft>
                <a:spcPts val="1200"/>
              </a:spcAft>
              <a:buFont typeface="Wingdings" panose="05000000000000000000" pitchFamily="2" charset="2"/>
              <a:buChar char="§"/>
            </a:pPr>
            <a:r>
              <a:rPr lang="en-US" sz="2000" dirty="0"/>
              <a:t>E-commerce revolution in Asia and the Pacific (including CAREC) presents vast economic potential.</a:t>
            </a:r>
          </a:p>
          <a:p>
            <a:pPr marL="285750" lvl="1" indent="-285750">
              <a:lnSpc>
                <a:spcPct val="100000"/>
              </a:lnSpc>
              <a:spcAft>
                <a:spcPts val="1200"/>
              </a:spcAft>
              <a:buFont typeface="Wingdings" panose="05000000000000000000" pitchFamily="2" charset="2"/>
              <a:buChar char="§"/>
            </a:pPr>
            <a:r>
              <a:rPr lang="en-US" sz="2000" dirty="0"/>
              <a:t>E-commerce market in the region remains highly heterogeneous in (</a:t>
            </a:r>
            <a:r>
              <a:rPr lang="en-US" sz="2000" dirty="0" err="1"/>
              <a:t>i</a:t>
            </a:r>
            <a:r>
              <a:rPr lang="en-US" sz="2000" dirty="0"/>
              <a:t>) economic factors and conditions, (ii) legal and institutional environment and (iii) social acceptance </a:t>
            </a:r>
          </a:p>
          <a:p>
            <a:pPr marL="285750" lvl="1" indent="-285750">
              <a:lnSpc>
                <a:spcPct val="100000"/>
              </a:lnSpc>
              <a:spcAft>
                <a:spcPts val="1200"/>
              </a:spcAft>
              <a:buFont typeface="Wingdings" panose="05000000000000000000" pitchFamily="2" charset="2"/>
              <a:buChar char="§"/>
            </a:pPr>
            <a:r>
              <a:rPr lang="en-US" sz="2000" dirty="0"/>
              <a:t>Developing an e-commerce ecosystem requires a holistic approach and concerted efforts by all stakeholders</a:t>
            </a:r>
          </a:p>
          <a:p>
            <a:pPr marL="285750" lvl="1" indent="-285750">
              <a:lnSpc>
                <a:spcPct val="100000"/>
              </a:lnSpc>
              <a:spcAft>
                <a:spcPts val="1200"/>
              </a:spcAft>
              <a:buFont typeface="Wingdings" panose="05000000000000000000" pitchFamily="2" charset="2"/>
              <a:buChar char="§"/>
            </a:pPr>
            <a:r>
              <a:rPr lang="en-US" sz="2000" dirty="0"/>
              <a:t>Partnership including partnering with regional e-commerce platforms is key to support developing countries and the least developed countries and make e-commerce inclusive</a:t>
            </a:r>
          </a:p>
          <a:p>
            <a:pPr marL="285750" lvl="1" indent="-285750">
              <a:lnSpc>
                <a:spcPct val="100000"/>
              </a:lnSpc>
              <a:spcAft>
                <a:spcPts val="1200"/>
              </a:spcAft>
              <a:buFont typeface="Wingdings" panose="05000000000000000000" pitchFamily="2" charset="2"/>
              <a:buChar char="§"/>
            </a:pPr>
            <a:endParaRPr lang="en-US" sz="2000" dirty="0"/>
          </a:p>
        </p:txBody>
      </p:sp>
      <p:sp>
        <p:nvSpPr>
          <p:cNvPr id="4" name="Slide Number Placeholder 3"/>
          <p:cNvSpPr>
            <a:spLocks noGrp="1"/>
          </p:cNvSpPr>
          <p:nvPr>
            <p:ph type="sldNum" sz="quarter" idx="12"/>
          </p:nvPr>
        </p:nvSpPr>
        <p:spPr/>
        <p:txBody>
          <a:bodyPr/>
          <a:lstStyle/>
          <a:p>
            <a:pPr>
              <a:defRPr/>
            </a:pPr>
            <a:fld id="{3B2AEF64-9867-4B71-936B-C52248B5A961}" type="slidenum">
              <a:rPr lang="en-US"/>
              <a:pPr>
                <a:defRPr/>
              </a:pPr>
              <a:t>2</a:t>
            </a:fld>
            <a:endParaRPr lang="en-US" dirty="0"/>
          </a:p>
        </p:txBody>
      </p:sp>
    </p:spTree>
    <p:extLst>
      <p:ext uri="{BB962C8B-B14F-4D97-AF65-F5344CB8AC3E}">
        <p14:creationId xmlns:p14="http://schemas.microsoft.com/office/powerpoint/2010/main" val="406848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3B12-4728-4CF0-B1A6-8D61E8E3F487}"/>
              </a:ext>
            </a:extLst>
          </p:cNvPr>
          <p:cNvSpPr>
            <a:spLocks noGrp="1"/>
          </p:cNvSpPr>
          <p:nvPr>
            <p:ph type="title"/>
          </p:nvPr>
        </p:nvSpPr>
        <p:spPr/>
        <p:txBody>
          <a:bodyPr>
            <a:normAutofit fontScale="90000"/>
          </a:bodyPr>
          <a:lstStyle/>
          <a:p>
            <a:r>
              <a:rPr lang="en-US" dirty="0"/>
              <a:t>Cross-border e-commerce for rural development and SMEs?</a:t>
            </a:r>
          </a:p>
        </p:txBody>
      </p:sp>
      <p:sp>
        <p:nvSpPr>
          <p:cNvPr id="3" name="Slide Number Placeholder 2">
            <a:extLst>
              <a:ext uri="{FF2B5EF4-FFF2-40B4-BE49-F238E27FC236}">
                <a16:creationId xmlns:a16="http://schemas.microsoft.com/office/drawing/2014/main" id="{CE0953DB-ACD5-4D68-95D1-F59CC0FBD872}"/>
              </a:ext>
            </a:extLst>
          </p:cNvPr>
          <p:cNvSpPr>
            <a:spLocks noGrp="1"/>
          </p:cNvSpPr>
          <p:nvPr>
            <p:ph type="sldNum" sz="quarter" idx="12"/>
          </p:nvPr>
        </p:nvSpPr>
        <p:spPr/>
        <p:txBody>
          <a:bodyPr/>
          <a:lstStyle/>
          <a:p>
            <a:fld id="{3B2AEF64-9867-4B71-936B-C52248B5A961}" type="slidenum">
              <a:rPr lang="en-US" smtClean="0"/>
              <a:t>20</a:t>
            </a:fld>
            <a:endParaRPr lang="en-US" dirty="0"/>
          </a:p>
        </p:txBody>
      </p:sp>
      <p:pic>
        <p:nvPicPr>
          <p:cNvPr id="4" name="Picture 3">
            <a:extLst>
              <a:ext uri="{FF2B5EF4-FFF2-40B4-BE49-F238E27FC236}">
                <a16:creationId xmlns:a16="http://schemas.microsoft.com/office/drawing/2014/main" id="{7505AD21-B75E-490F-9712-B94642D03CC8}"/>
              </a:ext>
            </a:extLst>
          </p:cNvPr>
          <p:cNvPicPr/>
          <p:nvPr/>
        </p:nvPicPr>
        <p:blipFill>
          <a:blip r:embed="rId2"/>
          <a:stretch>
            <a:fillRect/>
          </a:stretch>
        </p:blipFill>
        <p:spPr>
          <a:xfrm>
            <a:off x="1840905" y="1363054"/>
            <a:ext cx="6039559" cy="3558081"/>
          </a:xfrm>
          <a:prstGeom prst="rect">
            <a:avLst/>
          </a:prstGeom>
        </p:spPr>
      </p:pic>
      <p:sp>
        <p:nvSpPr>
          <p:cNvPr id="5" name="TextBox 4">
            <a:extLst>
              <a:ext uri="{FF2B5EF4-FFF2-40B4-BE49-F238E27FC236}">
                <a16:creationId xmlns:a16="http://schemas.microsoft.com/office/drawing/2014/main" id="{7AAC6B7F-F854-4549-B265-2D2963A5BE38}"/>
              </a:ext>
            </a:extLst>
          </p:cNvPr>
          <p:cNvSpPr txBox="1"/>
          <p:nvPr/>
        </p:nvSpPr>
        <p:spPr>
          <a:xfrm>
            <a:off x="2411230" y="4978211"/>
            <a:ext cx="4288290" cy="954107"/>
          </a:xfrm>
          <a:prstGeom prst="rect">
            <a:avLst/>
          </a:prstGeom>
          <a:noFill/>
        </p:spPr>
        <p:txBody>
          <a:bodyPr wrap="none" rtlCol="0">
            <a:spAutoFit/>
          </a:bodyPr>
          <a:lstStyle/>
          <a:p>
            <a:r>
              <a:rPr lang="en-US" sz="1400" dirty="0"/>
              <a:t>A subsidiary of Alibaba Group signed a purchase</a:t>
            </a:r>
          </a:p>
          <a:p>
            <a:r>
              <a:rPr lang="en-US" sz="1400" dirty="0"/>
              <a:t>deal for at least 800,000 durians from farmers’ </a:t>
            </a:r>
          </a:p>
          <a:p>
            <a:r>
              <a:rPr lang="en-US" sz="1400" dirty="0"/>
              <a:t>cooperatives  in three eastern provinces of Thailand</a:t>
            </a:r>
          </a:p>
          <a:p>
            <a:r>
              <a:rPr lang="en-US" sz="1400" dirty="0"/>
              <a:t>for sale in China in 2019.</a:t>
            </a:r>
          </a:p>
        </p:txBody>
      </p:sp>
    </p:spTree>
    <p:extLst>
      <p:ext uri="{BB962C8B-B14F-4D97-AF65-F5344CB8AC3E}">
        <p14:creationId xmlns:p14="http://schemas.microsoft.com/office/powerpoint/2010/main" val="243744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3C92-E864-448B-9B00-EC6197BCEF3D}"/>
              </a:ext>
            </a:extLst>
          </p:cNvPr>
          <p:cNvSpPr>
            <a:spLocks noGrp="1"/>
          </p:cNvSpPr>
          <p:nvPr>
            <p:ph type="title"/>
          </p:nvPr>
        </p:nvSpPr>
        <p:spPr/>
        <p:txBody>
          <a:bodyPr>
            <a:normAutofit fontScale="90000"/>
          </a:bodyPr>
          <a:lstStyle/>
          <a:p>
            <a:r>
              <a:rPr lang="en-US" dirty="0"/>
              <a:t>A journey of a thousand miles begins with a single step</a:t>
            </a:r>
            <a:endParaRPr lang="en-GB" dirty="0"/>
          </a:p>
        </p:txBody>
      </p:sp>
      <p:sp>
        <p:nvSpPr>
          <p:cNvPr id="3" name="Slide Number Placeholder 2">
            <a:extLst>
              <a:ext uri="{FF2B5EF4-FFF2-40B4-BE49-F238E27FC236}">
                <a16:creationId xmlns:a16="http://schemas.microsoft.com/office/drawing/2014/main" id="{E8CBD3BC-CA8D-441E-8E97-57D571710EFF}"/>
              </a:ext>
            </a:extLst>
          </p:cNvPr>
          <p:cNvSpPr>
            <a:spLocks noGrp="1"/>
          </p:cNvSpPr>
          <p:nvPr>
            <p:ph type="sldNum" sz="quarter" idx="12"/>
          </p:nvPr>
        </p:nvSpPr>
        <p:spPr/>
        <p:txBody>
          <a:bodyPr/>
          <a:lstStyle/>
          <a:p>
            <a:fld id="{3B2AEF64-9867-4B71-936B-C52248B5A961}" type="slidenum">
              <a:rPr lang="en-US" smtClean="0"/>
              <a:t>21</a:t>
            </a:fld>
            <a:endParaRPr lang="en-US" dirty="0"/>
          </a:p>
        </p:txBody>
      </p:sp>
      <p:sp>
        <p:nvSpPr>
          <p:cNvPr id="4" name="Content Placeholder 2">
            <a:extLst>
              <a:ext uri="{FF2B5EF4-FFF2-40B4-BE49-F238E27FC236}">
                <a16:creationId xmlns:a16="http://schemas.microsoft.com/office/drawing/2014/main" id="{A36D1A86-EC1A-479B-8F50-1A210058F446}"/>
              </a:ext>
            </a:extLst>
          </p:cNvPr>
          <p:cNvSpPr txBox="1">
            <a:spLocks/>
          </p:cNvSpPr>
          <p:nvPr/>
        </p:nvSpPr>
        <p:spPr>
          <a:xfrm>
            <a:off x="502920" y="1535435"/>
            <a:ext cx="7777480" cy="3215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Partners: ADB, ESCAP, CAREC Institute, World Bank, UNCTAD, World Customs Organizations…</a:t>
            </a:r>
          </a:p>
          <a:p>
            <a:pPr marL="285750" indent="-285750"/>
            <a:r>
              <a:rPr lang="en-US" dirty="0"/>
              <a:t>Work with regional e-commerce platforms to sell national products to overseas markets. Such cooperation will have spill over effects: the least developed countries may also learn the advanced knowledge on cross-border e-commerce; build their capacities in developing e-commerce; and identify more business opportunities. </a:t>
            </a:r>
          </a:p>
          <a:p>
            <a:pPr marL="285750" indent="-285750"/>
            <a:endParaRPr lang="en-US" dirty="0"/>
          </a:p>
        </p:txBody>
      </p:sp>
    </p:spTree>
    <p:extLst>
      <p:ext uri="{BB962C8B-B14F-4D97-AF65-F5344CB8AC3E}">
        <p14:creationId xmlns:p14="http://schemas.microsoft.com/office/powerpoint/2010/main" val="319314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F9F3-A244-4435-9A3D-6FC75D651A3B}"/>
              </a:ext>
            </a:extLst>
          </p:cNvPr>
          <p:cNvSpPr>
            <a:spLocks noGrp="1"/>
          </p:cNvSpPr>
          <p:nvPr>
            <p:ph type="title"/>
          </p:nvPr>
        </p:nvSpPr>
        <p:spPr/>
        <p:txBody>
          <a:bodyPr>
            <a:normAutofit fontScale="90000"/>
          </a:bodyPr>
          <a:lstStyle/>
          <a:p>
            <a:r>
              <a:rPr lang="en-US" dirty="0"/>
              <a:t>A few questions in the context of CAREC</a:t>
            </a:r>
          </a:p>
        </p:txBody>
      </p:sp>
      <p:sp>
        <p:nvSpPr>
          <p:cNvPr id="3" name="Slide Number Placeholder 2">
            <a:extLst>
              <a:ext uri="{FF2B5EF4-FFF2-40B4-BE49-F238E27FC236}">
                <a16:creationId xmlns:a16="http://schemas.microsoft.com/office/drawing/2014/main" id="{1C6F5547-EE12-45F0-A12C-E732BBCB52FE}"/>
              </a:ext>
            </a:extLst>
          </p:cNvPr>
          <p:cNvSpPr>
            <a:spLocks noGrp="1"/>
          </p:cNvSpPr>
          <p:nvPr>
            <p:ph type="sldNum" sz="quarter" idx="12"/>
          </p:nvPr>
        </p:nvSpPr>
        <p:spPr/>
        <p:txBody>
          <a:bodyPr/>
          <a:lstStyle/>
          <a:p>
            <a:fld id="{3B2AEF64-9867-4B71-936B-C52248B5A961}" type="slidenum">
              <a:rPr lang="en-US" smtClean="0"/>
              <a:t>22</a:t>
            </a:fld>
            <a:endParaRPr lang="en-US" dirty="0"/>
          </a:p>
        </p:txBody>
      </p:sp>
      <p:sp>
        <p:nvSpPr>
          <p:cNvPr id="5" name="Content Placeholder 2">
            <a:extLst>
              <a:ext uri="{FF2B5EF4-FFF2-40B4-BE49-F238E27FC236}">
                <a16:creationId xmlns:a16="http://schemas.microsoft.com/office/drawing/2014/main" id="{AA2A2DF7-5653-4785-9671-A6519FAA63F4}"/>
              </a:ext>
            </a:extLst>
          </p:cNvPr>
          <p:cNvSpPr txBox="1">
            <a:spLocks/>
          </p:cNvSpPr>
          <p:nvPr/>
        </p:nvSpPr>
        <p:spPr>
          <a:xfrm>
            <a:off x="502920" y="1186305"/>
            <a:ext cx="8158942" cy="3215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pPr>
            <a:r>
              <a:rPr lang="en-US" sz="2400" dirty="0"/>
              <a:t>What are the drivers of e-commerce at the national level, and what kind of public-private partnerships can be leveraged to promote e-commerce in least developed countries and developing countries?</a:t>
            </a:r>
          </a:p>
          <a:p>
            <a:pPr marL="514350" indent="-514350">
              <a:buFont typeface="+mj-lt"/>
              <a:buAutoNum type="arabicParenR"/>
            </a:pPr>
            <a:r>
              <a:rPr lang="en-US" sz="2400" dirty="0"/>
              <a:t>What critical regulatory and policy framework should be put in place to support developing and the least developed countries to build up their competitiveness in goods and services through e-commerce?</a:t>
            </a:r>
          </a:p>
          <a:p>
            <a:pPr marL="514350" indent="-514350">
              <a:buFont typeface="+mj-lt"/>
              <a:buAutoNum type="arabicParenR"/>
            </a:pPr>
            <a:r>
              <a:rPr lang="en-US" sz="2400" dirty="0"/>
              <a:t>How can the work of donors and partners play a role in prioritizing the agenda for e-commerce development?</a:t>
            </a:r>
          </a:p>
          <a:p>
            <a:pPr marL="514350" indent="-514350">
              <a:buFont typeface="+mj-lt"/>
              <a:buAutoNum type="arabicParenR"/>
            </a:pPr>
            <a:r>
              <a:rPr lang="en-US" sz="2400" dirty="0"/>
              <a:t>As data on the digital economy and electronic commerce underpin evidence-based policymaking, what are the solutions to collect such data.</a:t>
            </a:r>
          </a:p>
        </p:txBody>
      </p:sp>
    </p:spTree>
    <p:extLst>
      <p:ext uri="{BB962C8B-B14F-4D97-AF65-F5344CB8AC3E}">
        <p14:creationId xmlns:p14="http://schemas.microsoft.com/office/powerpoint/2010/main" val="45869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ctrTitle"/>
          </p:nvPr>
        </p:nvSpPr>
        <p:spPr>
          <a:xfrm>
            <a:off x="603363" y="4267832"/>
            <a:ext cx="3604497" cy="1297115"/>
          </a:xfrm>
        </p:spPr>
        <p:txBody>
          <a:bodyPr anchor="t">
            <a:normAutofit/>
          </a:bodyPr>
          <a:lstStyle/>
          <a:p>
            <a:pPr algn="l"/>
            <a:r>
              <a:rPr lang="en-US" sz="3800" b="1">
                <a:solidFill>
                  <a:srgbClr val="000000"/>
                </a:solidFill>
              </a:rPr>
              <a:t>Thank you!</a:t>
            </a: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hlinkClick r:id="rId4"/>
            <a:extLst>
              <a:ext uri="{FF2B5EF4-FFF2-40B4-BE49-F238E27FC236}">
                <a16:creationId xmlns:a16="http://schemas.microsoft.com/office/drawing/2014/main" id="{2E8685BF-B72C-4CA7-A764-A9C102851898}"/>
              </a:ext>
            </a:extLst>
          </p:cNvPr>
          <p:cNvPicPr>
            <a:picLocks noChangeAspect="1"/>
          </p:cNvPicPr>
          <p:nvPr/>
        </p:nvPicPr>
        <p:blipFill>
          <a:blip r:embed="rId5"/>
          <a:stretch>
            <a:fillRect/>
          </a:stretch>
        </p:blipFill>
        <p:spPr>
          <a:xfrm>
            <a:off x="5782327" y="1889883"/>
            <a:ext cx="3106320" cy="3992634"/>
          </a:xfrm>
          <a:prstGeom prst="rect">
            <a:avLst/>
          </a:prstGeom>
        </p:spPr>
      </p:pic>
      <p:sp>
        <p:nvSpPr>
          <p:cNvPr id="4" name="Slide Number Placeholder 3"/>
          <p:cNvSpPr>
            <a:spLocks noGrp="1"/>
          </p:cNvSpPr>
          <p:nvPr>
            <p:ph type="sldNum" sz="quarter" idx="12"/>
          </p:nvPr>
        </p:nvSpPr>
        <p:spPr>
          <a:xfrm>
            <a:off x="8119447" y="6223702"/>
            <a:ext cx="428046" cy="314067"/>
          </a:xfrm>
        </p:spPr>
        <p:txBody>
          <a:bodyPr>
            <a:normAutofit/>
          </a:bodyPr>
          <a:lstStyle/>
          <a:p>
            <a:pPr marL="0" marR="0" lvl="0" indent="0" defTabSz="914400" eaLnBrk="1" fontAlgn="auto" latinLnBrk="0" hangingPunct="1">
              <a:spcBef>
                <a:spcPts val="0"/>
              </a:spcBef>
              <a:spcAft>
                <a:spcPts val="600"/>
              </a:spcAft>
              <a:buClrTx/>
              <a:buSzTx/>
              <a:buFontTx/>
              <a:buNone/>
              <a:tabLst/>
              <a:defRPr/>
            </a:pPr>
            <a:fld id="{3B2AEF64-9867-4B71-936B-C52248B5A961}" type="slidenum">
              <a:rPr lang="en-US" sz="1000">
                <a:solidFill>
                  <a:srgbClr val="898989"/>
                </a:solidFill>
              </a:rPr>
              <a:pPr marL="0" marR="0" lvl="0" indent="0" defTabSz="914400" eaLnBrk="1" fontAlgn="auto" latinLnBrk="0" hangingPunct="1">
                <a:spcBef>
                  <a:spcPts val="0"/>
                </a:spcBef>
                <a:spcAft>
                  <a:spcPts val="600"/>
                </a:spcAft>
                <a:buClrTx/>
                <a:buSzTx/>
                <a:buFontTx/>
                <a:buNone/>
                <a:tabLst/>
                <a:defRPr/>
              </a:pPr>
              <a:t>23</a:t>
            </a:fld>
            <a:endParaRPr lang="en-US" sz="1000">
              <a:solidFill>
                <a:srgbClr val="898989"/>
              </a:solidFill>
            </a:endParaRPr>
          </a:p>
        </p:txBody>
      </p:sp>
      <p:sp>
        <p:nvSpPr>
          <p:cNvPr id="10" name="TextBox 9">
            <a:extLst>
              <a:ext uri="{FF2B5EF4-FFF2-40B4-BE49-F238E27FC236}">
                <a16:creationId xmlns:a16="http://schemas.microsoft.com/office/drawing/2014/main" id="{CAB0871E-063D-4562-84FD-B5AA0EA3A05A}"/>
              </a:ext>
            </a:extLst>
          </p:cNvPr>
          <p:cNvSpPr txBox="1"/>
          <p:nvPr/>
        </p:nvSpPr>
        <p:spPr>
          <a:xfrm>
            <a:off x="407866" y="831388"/>
            <a:ext cx="4432175" cy="646331"/>
          </a:xfrm>
          <a:prstGeom prst="rect">
            <a:avLst/>
          </a:prstGeom>
          <a:noFill/>
        </p:spPr>
        <p:txBody>
          <a:bodyPr wrap="none" rtlCol="0">
            <a:spAutoFit/>
          </a:bodyPr>
          <a:lstStyle/>
          <a:p>
            <a:r>
              <a:rPr lang="en-US" sz="1200" dirty="0"/>
              <a:t>http://www.unescap.org/</a:t>
            </a:r>
          </a:p>
          <a:p>
            <a:r>
              <a:rPr lang="en-US" sz="1200" dirty="0"/>
              <a:t>https://www.unescap.org/our-work/trade-investment-innovation</a:t>
            </a:r>
          </a:p>
          <a:p>
            <a:r>
              <a:rPr lang="en-US" sz="1200" dirty="0"/>
              <a:t>https://artnet.unescap.org/sti</a:t>
            </a:r>
          </a:p>
        </p:txBody>
      </p:sp>
    </p:spTree>
    <p:extLst>
      <p:ext uri="{BB962C8B-B14F-4D97-AF65-F5344CB8AC3E}">
        <p14:creationId xmlns:p14="http://schemas.microsoft.com/office/powerpoint/2010/main" val="361242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97E-6CF3-4258-8AF3-8D4A02E644DA}"/>
              </a:ext>
            </a:extLst>
          </p:cNvPr>
          <p:cNvSpPr>
            <a:spLocks noGrp="1"/>
          </p:cNvSpPr>
          <p:nvPr>
            <p:ph type="title"/>
          </p:nvPr>
        </p:nvSpPr>
        <p:spPr>
          <a:xfrm>
            <a:off x="628650" y="514888"/>
            <a:ext cx="7886700" cy="810530"/>
          </a:xfrm>
        </p:spPr>
        <p:txBody>
          <a:bodyPr>
            <a:noAutofit/>
          </a:bodyPr>
          <a:lstStyle/>
          <a:p>
            <a:r>
              <a:rPr lang="en-US" altLang="en-US" dirty="0">
                <a:ea typeface="Calibri" panose="020F0502020204030204" pitchFamily="34" charset="0"/>
                <a:cs typeface="Calibri" panose="020F0502020204030204" pitchFamily="34" charset="0"/>
              </a:rPr>
              <a:t>Factors Affecting the Development of  E-marketplace</a:t>
            </a:r>
            <a:br>
              <a:rPr lang="en-US" altLang="en-US" sz="800" b="0" dirty="0"/>
            </a:br>
            <a:endParaRPr lang="en-US" dirty="0"/>
          </a:p>
        </p:txBody>
      </p:sp>
      <p:sp>
        <p:nvSpPr>
          <p:cNvPr id="3" name="Slide Number Placeholder 2">
            <a:extLst>
              <a:ext uri="{FF2B5EF4-FFF2-40B4-BE49-F238E27FC236}">
                <a16:creationId xmlns:a16="http://schemas.microsoft.com/office/drawing/2014/main" id="{2DA0D6E9-143B-4890-83EB-39888BCBC15E}"/>
              </a:ext>
            </a:extLst>
          </p:cNvPr>
          <p:cNvSpPr>
            <a:spLocks noGrp="1"/>
          </p:cNvSpPr>
          <p:nvPr>
            <p:ph type="sldNum" sz="quarter" idx="12"/>
          </p:nvPr>
        </p:nvSpPr>
        <p:spPr/>
        <p:txBody>
          <a:bodyPr/>
          <a:lstStyle/>
          <a:p>
            <a:fld id="{3B2AEF64-9867-4B71-936B-C52248B5A961}" type="slidenum">
              <a:rPr lang="en-US" smtClean="0"/>
              <a:t>3</a:t>
            </a:fld>
            <a:endParaRPr lang="en-US" dirty="0"/>
          </a:p>
        </p:txBody>
      </p:sp>
      <p:sp>
        <p:nvSpPr>
          <p:cNvPr id="7" name="Rectangle 6">
            <a:extLst>
              <a:ext uri="{FF2B5EF4-FFF2-40B4-BE49-F238E27FC236}">
                <a16:creationId xmlns:a16="http://schemas.microsoft.com/office/drawing/2014/main" id="{0F2AE975-6EDC-4A6F-A222-EA6EB7DAF30D}"/>
              </a:ext>
            </a:extLst>
          </p:cNvPr>
          <p:cNvSpPr/>
          <p:nvPr/>
        </p:nvSpPr>
        <p:spPr>
          <a:xfrm>
            <a:off x="590151" y="5624069"/>
            <a:ext cx="8158478" cy="409664"/>
          </a:xfrm>
          <a:prstGeom prst="rect">
            <a:avLst/>
          </a:prstGeom>
        </p:spPr>
        <p:txBody>
          <a:bodyPr wrap="square">
            <a:spAutoFit/>
          </a:bodyPr>
          <a:lstStyle/>
          <a:p>
            <a:pPr>
              <a:lnSpc>
                <a:spcPct val="107000"/>
              </a:lnSpc>
            </a:pPr>
            <a:r>
              <a:rPr lang="en-US" sz="1000" dirty="0">
                <a:latin typeface="Arial" panose="020B0604020202020204" pitchFamily="34" charset="0"/>
                <a:ea typeface="Calibri" panose="020F0502020204030204" pitchFamily="34" charset="0"/>
                <a:cs typeface="Arial" panose="020B0604020202020204" pitchFamily="34" charset="0"/>
              </a:rPr>
              <a:t>ICT = information and communications technology.</a:t>
            </a:r>
          </a:p>
          <a:p>
            <a:pPr>
              <a:lnSpc>
                <a:spcPct val="107000"/>
              </a:lnSpc>
            </a:pPr>
            <a:r>
              <a:rPr lang="en-US" sz="1000" dirty="0">
                <a:latin typeface="Arial" panose="020B0604020202020204" pitchFamily="34" charset="0"/>
                <a:ea typeface="Calibri" panose="020F0502020204030204" pitchFamily="34" charset="0"/>
                <a:cs typeface="Arial" panose="020B0604020202020204" pitchFamily="34" charset="0"/>
              </a:rPr>
              <a:t>Source: ADB compilation based on </a:t>
            </a:r>
            <a:r>
              <a:rPr lang="en-US" sz="1000" dirty="0" err="1">
                <a:latin typeface="Arial" panose="020B0604020202020204" pitchFamily="34" charset="0"/>
                <a:ea typeface="Calibri" panose="020F0502020204030204" pitchFamily="34" charset="0"/>
                <a:cs typeface="Arial" panose="020B0604020202020204" pitchFamily="34" charset="0"/>
              </a:rPr>
              <a:t>Kshetri</a:t>
            </a:r>
            <a:r>
              <a:rPr lang="en-US" sz="1000" dirty="0">
                <a:latin typeface="Arial" panose="020B0604020202020204" pitchFamily="34" charset="0"/>
                <a:ea typeface="Calibri" panose="020F0502020204030204" pitchFamily="34" charset="0"/>
                <a:cs typeface="Arial" panose="020B0604020202020204" pitchFamily="34" charset="0"/>
              </a:rPr>
              <a:t> (2007a, 2018a), North (1996), </a:t>
            </a:r>
            <a:r>
              <a:rPr lang="en-US" sz="1000" dirty="0" err="1">
                <a:latin typeface="Arial" panose="020B0604020202020204" pitchFamily="34" charset="0"/>
                <a:ea typeface="Calibri" panose="020F0502020204030204" pitchFamily="34" charset="0"/>
                <a:cs typeface="Arial" panose="020B0604020202020204" pitchFamily="34" charset="0"/>
              </a:rPr>
              <a:t>Parto</a:t>
            </a:r>
            <a:r>
              <a:rPr lang="en-US" sz="1000" dirty="0">
                <a:latin typeface="Arial" panose="020B0604020202020204" pitchFamily="34" charset="0"/>
                <a:ea typeface="Calibri" panose="020F0502020204030204" pitchFamily="34" charset="0"/>
                <a:cs typeface="Arial" panose="020B0604020202020204" pitchFamily="34" charset="0"/>
              </a:rPr>
              <a:t> (2005), Scott (1995, 2001), and World Bank (2016a).</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2" name="Group 51"/>
          <p:cNvGrpSpPr/>
          <p:nvPr/>
        </p:nvGrpSpPr>
        <p:grpSpPr>
          <a:xfrm>
            <a:off x="291974" y="1365242"/>
            <a:ext cx="8552478" cy="4217129"/>
            <a:chOff x="365246" y="41331"/>
            <a:chExt cx="11854050" cy="6810781"/>
          </a:xfrm>
        </p:grpSpPr>
        <p:sp>
          <p:nvSpPr>
            <p:cNvPr id="53" name="Oval 52"/>
            <p:cNvSpPr/>
            <p:nvPr/>
          </p:nvSpPr>
          <p:spPr>
            <a:xfrm>
              <a:off x="3808134" y="68403"/>
              <a:ext cx="7664637" cy="4054064"/>
            </a:xfrm>
            <a:prstGeom prst="ellipse">
              <a:avLst/>
            </a:prstGeom>
            <a:solidFill>
              <a:srgbClr val="F7DE2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Ideal Sans Light" pitchFamily="50" charset="0"/>
                <a:cs typeface="Ideal Sans Light" pitchFamily="50" charset="0"/>
              </a:endParaRPr>
            </a:p>
          </p:txBody>
        </p:sp>
        <p:sp>
          <p:nvSpPr>
            <p:cNvPr id="54" name="Oval 53"/>
            <p:cNvSpPr/>
            <p:nvPr/>
          </p:nvSpPr>
          <p:spPr>
            <a:xfrm>
              <a:off x="365246" y="41331"/>
              <a:ext cx="5039261" cy="3766393"/>
            </a:xfrm>
            <a:prstGeom prst="ellipse">
              <a:avLst/>
            </a:prstGeom>
            <a:solidFill>
              <a:srgbClr val="75B6E5">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Ideal Sans Light" pitchFamily="50" charset="0"/>
                <a:cs typeface="Ideal Sans Light" pitchFamily="50" charset="0"/>
              </a:endParaRPr>
            </a:p>
          </p:txBody>
        </p:sp>
        <p:sp>
          <p:nvSpPr>
            <p:cNvPr id="55" name="Rectangle 54"/>
            <p:cNvSpPr/>
            <p:nvPr/>
          </p:nvSpPr>
          <p:spPr>
            <a:xfrm>
              <a:off x="793893" y="646882"/>
              <a:ext cx="3257264" cy="1888857"/>
            </a:xfrm>
            <a:prstGeom prst="rect">
              <a:avLst/>
            </a:prstGeom>
          </p:spPr>
          <p:txBody>
            <a:bodyPr wrap="square">
              <a:spAutoFit/>
            </a:bodyPr>
            <a:lstStyle/>
            <a:p>
              <a:pPr lvl="0" defTabSz="284163"/>
              <a:r>
                <a:rPr lang="en-US" sz="1000" b="1" dirty="0">
                  <a:solidFill>
                    <a:sysClr val="windowText" lastClr="000000"/>
                  </a:solidFill>
                </a:rPr>
                <a:t>●</a:t>
              </a:r>
              <a:r>
                <a:rPr lang="en-US" sz="1000" dirty="0"/>
                <a:t>	</a:t>
              </a:r>
              <a:r>
                <a:rPr lang="en-US" sz="1000" dirty="0">
                  <a:latin typeface="Ideal Sans Light" pitchFamily="50" charset="0"/>
                  <a:cs typeface="Ideal Sans Light" pitchFamily="50" charset="0"/>
                </a:rPr>
                <a:t>Affordability and access to ICTs </a:t>
              </a:r>
            </a:p>
            <a:p>
              <a:pPr lvl="0">
                <a:tabLst>
                  <a:tab pos="284163" algn="l"/>
                </a:tabLst>
              </a:pPr>
              <a:r>
                <a:rPr lang="en-US" sz="1000" b="1" dirty="0">
                  <a:solidFill>
                    <a:sysClr val="windowText" lastClr="000000"/>
                  </a:solidFill>
                </a:rPr>
                <a:t>●</a:t>
              </a:r>
              <a:r>
                <a:rPr lang="en-US" sz="1000" dirty="0"/>
                <a:t>	</a:t>
              </a:r>
              <a:r>
                <a:rPr lang="en-US" sz="1000" dirty="0">
                  <a:latin typeface="Ideal Sans Light" pitchFamily="50" charset="0"/>
                  <a:cs typeface="Ideal Sans Light" pitchFamily="50" charset="0"/>
                </a:rPr>
                <a:t>B</a:t>
              </a:r>
              <a:r>
                <a:rPr lang="x-none" sz="1000">
                  <a:latin typeface="Ideal Sans Light" pitchFamily="50" charset="0"/>
                  <a:cs typeface="Ideal Sans Light" pitchFamily="50" charset="0"/>
                </a:rPr>
                <a:t>andwidth availability </a:t>
              </a:r>
              <a:endParaRPr lang="en-US" sz="1000" dirty="0">
                <a:latin typeface="Ideal Sans Light" pitchFamily="50" charset="0"/>
                <a:cs typeface="Ideal Sans Light" pitchFamily="50" charset="0"/>
              </a:endParaRP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Availability of online payment 	options</a:t>
              </a: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Delivery infrastructures </a:t>
              </a: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Economies of scale</a:t>
              </a:r>
            </a:p>
            <a:p>
              <a:pPr algn="ctr"/>
              <a:endParaRPr lang="en-US" sz="1000" dirty="0">
                <a:latin typeface="Ideal Sans Light" pitchFamily="50" charset="0"/>
                <a:cs typeface="Ideal Sans Light" pitchFamily="50" charset="0"/>
              </a:endParaRPr>
            </a:p>
          </p:txBody>
        </p:sp>
        <p:sp>
          <p:nvSpPr>
            <p:cNvPr id="56" name="Rectangle 55"/>
            <p:cNvSpPr/>
            <p:nvPr/>
          </p:nvSpPr>
          <p:spPr>
            <a:xfrm>
              <a:off x="1958071" y="292397"/>
              <a:ext cx="1192169" cy="422507"/>
            </a:xfrm>
            <a:prstGeom prst="rect">
              <a:avLst/>
            </a:prstGeom>
          </p:spPr>
          <p:txBody>
            <a:bodyPr wrap="none">
              <a:spAutoFit/>
            </a:bodyPr>
            <a:lstStyle/>
            <a:p>
              <a:pPr algn="ctr"/>
              <a:r>
                <a:rPr lang="en-US" sz="1050" b="1" dirty="0">
                  <a:latin typeface="Ideal Sans Light" pitchFamily="50" charset="0"/>
                  <a:cs typeface="Ideal Sans Light" pitchFamily="50" charset="0"/>
                </a:rPr>
                <a:t>E</a:t>
              </a:r>
              <a:r>
                <a:rPr lang="x-none" sz="1050" b="1">
                  <a:latin typeface="Ideal Sans Light" pitchFamily="50" charset="0"/>
                  <a:cs typeface="Ideal Sans Light" pitchFamily="50" charset="0"/>
                </a:rPr>
                <a:t>conomic</a:t>
              </a:r>
              <a:r>
                <a:rPr lang="en-US" sz="1050" b="1" dirty="0">
                  <a:latin typeface="Ideal Sans Light" pitchFamily="50" charset="0"/>
                  <a:cs typeface="Ideal Sans Light" pitchFamily="50" charset="0"/>
                </a:rPr>
                <a:t> </a:t>
              </a:r>
            </a:p>
          </p:txBody>
        </p:sp>
        <p:sp>
          <p:nvSpPr>
            <p:cNvPr id="57" name="Rectangle 56"/>
            <p:cNvSpPr/>
            <p:nvPr/>
          </p:nvSpPr>
          <p:spPr>
            <a:xfrm>
              <a:off x="4874756" y="315626"/>
              <a:ext cx="6096000" cy="422507"/>
            </a:xfrm>
            <a:prstGeom prst="rect">
              <a:avLst/>
            </a:prstGeom>
          </p:spPr>
          <p:txBody>
            <a:bodyPr>
              <a:spAutoFit/>
            </a:bodyPr>
            <a:lstStyle/>
            <a:p>
              <a:pPr algn="ctr"/>
              <a:r>
                <a:rPr lang="en-US" sz="1050" b="1" dirty="0">
                  <a:latin typeface="Ideal Sans Light" pitchFamily="50" charset="0"/>
                  <a:cs typeface="Ideal Sans Light" pitchFamily="50" charset="0"/>
                </a:rPr>
                <a:t>Social Acceptance and Awareness</a:t>
              </a:r>
            </a:p>
          </p:txBody>
        </p:sp>
        <p:sp>
          <p:nvSpPr>
            <p:cNvPr id="58" name="Rectangle 57"/>
            <p:cNvSpPr/>
            <p:nvPr/>
          </p:nvSpPr>
          <p:spPr>
            <a:xfrm>
              <a:off x="5375646" y="656363"/>
              <a:ext cx="2967095" cy="1640324"/>
            </a:xfrm>
            <a:prstGeom prst="rect">
              <a:avLst/>
            </a:prstGeom>
          </p:spPr>
          <p:txBody>
            <a:bodyPr wrap="square">
              <a:spAutoFit/>
            </a:bodyPr>
            <a:lstStyle/>
            <a:p>
              <a:pPr algn="ctr"/>
              <a:r>
                <a:rPr lang="en-US" sz="1000" i="1" dirty="0">
                  <a:latin typeface="Ideal Sans Light" pitchFamily="50" charset="0"/>
                  <a:cs typeface="Ideal Sans Light" pitchFamily="50" charset="0"/>
                </a:rPr>
                <a:t>Firm level</a:t>
              </a: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C</a:t>
              </a:r>
              <a:r>
                <a:rPr lang="x-none" sz="1000">
                  <a:latin typeface="Ideal Sans Light" pitchFamily="50" charset="0"/>
                  <a:cs typeface="Ideal Sans Light" pitchFamily="50" charset="0"/>
                </a:rPr>
                <a:t>onfidence</a:t>
              </a:r>
              <a:r>
                <a:rPr lang="en-US" sz="1000" dirty="0">
                  <a:latin typeface="Ideal Sans Light" pitchFamily="50" charset="0"/>
                  <a:cs typeface="Ideal Sans Light" pitchFamily="50" charset="0"/>
                </a:rPr>
                <a:t>, </a:t>
              </a:r>
              <a:r>
                <a:rPr lang="x-none" sz="1000">
                  <a:latin typeface="Ideal Sans Light" pitchFamily="50" charset="0"/>
                  <a:cs typeface="Ideal Sans Light" pitchFamily="50" charset="0"/>
                </a:rPr>
                <a:t>risk aversion</a:t>
              </a:r>
              <a:r>
                <a:rPr lang="en-US" sz="1000" dirty="0">
                  <a:latin typeface="Ideal Sans Light" pitchFamily="50" charset="0"/>
                  <a:cs typeface="Ideal Sans Light" pitchFamily="50" charset="0"/>
                </a:rPr>
                <a:t>,</a:t>
              </a:r>
              <a:r>
                <a:rPr lang="x-none" sz="1000">
                  <a:latin typeface="Ideal Sans Light" pitchFamily="50" charset="0"/>
                  <a:cs typeface="Ideal Sans Light" pitchFamily="50" charset="0"/>
                </a:rPr>
                <a:t> and </a:t>
              </a:r>
              <a:r>
                <a:rPr lang="en-US" sz="1000" dirty="0">
                  <a:latin typeface="Ideal Sans Light" pitchFamily="50" charset="0"/>
                  <a:cs typeface="Ideal Sans Light" pitchFamily="50" charset="0"/>
                </a:rPr>
                <a:t>	</a:t>
              </a:r>
              <a:r>
                <a:rPr lang="x-none" sz="1000">
                  <a:latin typeface="Ideal Sans Light" pitchFamily="50" charset="0"/>
                  <a:cs typeface="Ideal Sans Light" pitchFamily="50" charset="0"/>
                </a:rPr>
                <a:t>inertia</a:t>
              </a:r>
              <a:endParaRPr lang="en-US" sz="1000" dirty="0">
                <a:latin typeface="Ideal Sans Light" pitchFamily="50" charset="0"/>
                <a:cs typeface="Ideal Sans Light" pitchFamily="50" charset="0"/>
              </a:endParaRPr>
            </a:p>
            <a:p>
              <a:pPr defTabSz="284163"/>
              <a:r>
                <a:rPr lang="en-US" sz="1000" b="1" dirty="0">
                  <a:solidFill>
                    <a:sysClr val="windowText" lastClr="000000"/>
                  </a:solidFill>
                </a:rPr>
                <a:t>● 	</a:t>
              </a:r>
              <a:r>
                <a:rPr lang="en-US" sz="1000" dirty="0">
                  <a:latin typeface="Ideal Sans Light" pitchFamily="50" charset="0"/>
                  <a:cs typeface="Ideal Sans Light" pitchFamily="50" charset="0"/>
                </a:rPr>
                <a:t>A</a:t>
              </a:r>
              <a:r>
                <a:rPr lang="x-none" sz="1000">
                  <a:latin typeface="Ideal Sans Light" pitchFamily="50" charset="0"/>
                  <a:cs typeface="Ideal Sans Light" pitchFamily="50" charset="0"/>
                </a:rPr>
                <a:t>wareness</a:t>
              </a:r>
              <a:r>
                <a:rPr lang="en-US" sz="1000" dirty="0">
                  <a:latin typeface="Ideal Sans Light" pitchFamily="50" charset="0"/>
                  <a:cs typeface="Ideal Sans Light" pitchFamily="50" charset="0"/>
                </a:rPr>
                <a:t>, knowledge</a:t>
              </a:r>
              <a:r>
                <a:rPr lang="x-none" sz="1000">
                  <a:latin typeface="Ideal Sans Light" pitchFamily="50" charset="0"/>
                  <a:cs typeface="Ideal Sans Light" pitchFamily="50" charset="0"/>
                </a:rPr>
                <a:t> and </a:t>
              </a:r>
              <a:r>
                <a:rPr lang="en-US" sz="1000" dirty="0">
                  <a:latin typeface="Ideal Sans Light" pitchFamily="50" charset="0"/>
                  <a:cs typeface="Ideal Sans Light" pitchFamily="50" charset="0"/>
                </a:rPr>
                <a:t>	</a:t>
              </a:r>
              <a:r>
                <a:rPr lang="x-none" sz="1000">
                  <a:latin typeface="Ideal Sans Light" pitchFamily="50" charset="0"/>
                  <a:cs typeface="Ideal Sans Light" pitchFamily="50" charset="0"/>
                </a:rPr>
                <a:t>understanding</a:t>
              </a:r>
              <a:r>
                <a:rPr lang="en-US" sz="1000" dirty="0">
                  <a:latin typeface="Ideal Sans Light" pitchFamily="50" charset="0"/>
                  <a:cs typeface="Ideal Sans Light" pitchFamily="50" charset="0"/>
                </a:rPr>
                <a:t> of e-commerce 	</a:t>
              </a:r>
              <a:r>
                <a:rPr lang="x-none" sz="1000">
                  <a:latin typeface="Ideal Sans Light" pitchFamily="50" charset="0"/>
                  <a:cs typeface="Ideal Sans Light" pitchFamily="50" charset="0"/>
                </a:rPr>
                <a:t>opportunities</a:t>
              </a:r>
              <a:r>
                <a:rPr lang="en-US" sz="1000" dirty="0">
                  <a:latin typeface="Ideal Sans Light" pitchFamily="50" charset="0"/>
                  <a:cs typeface="Ideal Sans Light" pitchFamily="50" charset="0"/>
                </a:rPr>
                <a:t> </a:t>
              </a:r>
            </a:p>
          </p:txBody>
        </p:sp>
        <p:sp>
          <p:nvSpPr>
            <p:cNvPr id="59" name="Rectangle 58"/>
            <p:cNvSpPr/>
            <p:nvPr/>
          </p:nvSpPr>
          <p:spPr>
            <a:xfrm>
              <a:off x="8141126" y="656363"/>
              <a:ext cx="2785814" cy="2634459"/>
            </a:xfrm>
            <a:prstGeom prst="rect">
              <a:avLst/>
            </a:prstGeom>
          </p:spPr>
          <p:txBody>
            <a:bodyPr wrap="square">
              <a:spAutoFit/>
            </a:bodyPr>
            <a:lstStyle/>
            <a:p>
              <a:pPr algn="ctr"/>
              <a:r>
                <a:rPr lang="en-US" sz="1000" i="1" dirty="0">
                  <a:latin typeface="Ideal Sans Light" pitchFamily="50" charset="0"/>
                  <a:cs typeface="Ideal Sans Light" pitchFamily="50" charset="0"/>
                </a:rPr>
                <a:t>Consumer</a:t>
              </a:r>
              <a:r>
                <a:rPr lang="en-US" sz="1000" b="1" i="1" dirty="0">
                  <a:latin typeface="Ideal Sans Light" pitchFamily="50" charset="0"/>
                  <a:cs typeface="Ideal Sans Light" pitchFamily="50" charset="0"/>
                </a:rPr>
                <a:t> </a:t>
              </a:r>
              <a:r>
                <a:rPr lang="en-US" sz="1000" i="1" dirty="0">
                  <a:latin typeface="Ideal Sans Light" pitchFamily="50" charset="0"/>
                  <a:cs typeface="Ideal Sans Light" pitchFamily="50" charset="0"/>
                </a:rPr>
                <a:t>level</a:t>
              </a:r>
            </a:p>
            <a:p>
              <a:pPr defTabSz="284163">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A</a:t>
              </a:r>
              <a:r>
                <a:rPr lang="x-none" sz="1000">
                  <a:latin typeface="Ideal Sans Light" pitchFamily="50" charset="0"/>
                  <a:cs typeface="Ideal Sans Light" pitchFamily="50" charset="0"/>
                </a:rPr>
                <a:t>wareness and knowledge of </a:t>
              </a:r>
              <a:r>
                <a:rPr lang="en-US" sz="1000" dirty="0">
                  <a:latin typeface="Ideal Sans Light" pitchFamily="50" charset="0"/>
                  <a:cs typeface="Ideal Sans Light" pitchFamily="50" charset="0"/>
                </a:rPr>
                <a:t>	</a:t>
              </a:r>
              <a:r>
                <a:rPr lang="x-none" sz="1000">
                  <a:latin typeface="Ideal Sans Light" pitchFamily="50" charset="0"/>
                  <a:cs typeface="Ideal Sans Light" pitchFamily="50" charset="0"/>
                </a:rPr>
                <a:t>e-commerce benefits</a:t>
              </a:r>
              <a:endParaRPr lang="en-US" sz="1000" dirty="0">
                <a:latin typeface="Ideal Sans Light" pitchFamily="50" charset="0"/>
                <a:cs typeface="Ideal Sans Light" pitchFamily="50" charset="0"/>
              </a:endParaRP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General and computer 	literacy</a:t>
              </a: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English proficiency</a:t>
              </a:r>
            </a:p>
            <a:p>
              <a:pPr>
                <a:tabLst>
                  <a:tab pos="284163" algn="l"/>
                </a:tabLst>
              </a:pPr>
              <a:r>
                <a:rPr lang="en-US" sz="1000" b="1" dirty="0">
                  <a:solidFill>
                    <a:sysClr val="windowText" lastClr="000000"/>
                  </a:solidFill>
                </a:rPr>
                <a:t>● 	</a:t>
              </a:r>
              <a:r>
                <a:rPr lang="x-none" sz="1000">
                  <a:latin typeface="Ideal Sans Light" pitchFamily="50" charset="0"/>
                  <a:cs typeface="Ideal Sans Light" pitchFamily="50" charset="0"/>
                </a:rPr>
                <a:t>Trust in </a:t>
              </a:r>
              <a:r>
                <a:rPr lang="en-US" sz="1000" dirty="0">
                  <a:latin typeface="Ideal Sans Light" pitchFamily="50" charset="0"/>
                  <a:cs typeface="Ideal Sans Light" pitchFamily="50" charset="0"/>
                </a:rPr>
                <a:t>e-commerce 	vendors and </a:t>
              </a:r>
              <a:r>
                <a:rPr lang="x-none" sz="1000">
                  <a:latin typeface="Ideal Sans Light" pitchFamily="50" charset="0"/>
                  <a:cs typeface="Ideal Sans Light" pitchFamily="50" charset="0"/>
                </a:rPr>
                <a:t>postal services</a:t>
              </a:r>
              <a:r>
                <a:rPr lang="en-US" sz="1000" dirty="0">
                  <a:latin typeface="Ideal Sans Light" pitchFamily="50" charset="0"/>
                  <a:cs typeface="Ideal Sans Light" pitchFamily="50" charset="0"/>
                </a:rPr>
                <a:t> </a:t>
              </a:r>
            </a:p>
            <a:p>
              <a:pPr>
                <a:tabLst>
                  <a:tab pos="284163" algn="l"/>
                </a:tabLst>
              </a:pPr>
              <a:r>
                <a:rPr lang="en-US" sz="1000" b="1" dirty="0">
                  <a:solidFill>
                    <a:sysClr val="windowText" lastClr="000000"/>
                  </a:solidFill>
                </a:rPr>
                <a:t>● 	</a:t>
              </a:r>
              <a:r>
                <a:rPr lang="en-US" sz="1000" dirty="0">
                  <a:latin typeface="Ideal Sans Light" pitchFamily="50" charset="0"/>
                  <a:cs typeface="Ideal Sans Light" pitchFamily="50" charset="0"/>
                </a:rPr>
                <a:t>P</a:t>
              </a:r>
              <a:r>
                <a:rPr lang="x-none" sz="1000">
                  <a:latin typeface="Ideal Sans Light" pitchFamily="50" charset="0"/>
                  <a:cs typeface="Ideal Sans Light" pitchFamily="50" charset="0"/>
                </a:rPr>
                <a:t>erception of foreign </a:t>
              </a:r>
              <a:r>
                <a:rPr lang="en-US" sz="1000" dirty="0">
                  <a:latin typeface="Ideal Sans Light" pitchFamily="50" charset="0"/>
                  <a:cs typeface="Ideal Sans Light" pitchFamily="50" charset="0"/>
                </a:rPr>
                <a:t>	p</a:t>
              </a:r>
              <a:r>
                <a:rPr lang="x-none" sz="1000">
                  <a:latin typeface="Ideal Sans Light" pitchFamily="50" charset="0"/>
                  <a:cs typeface="Ideal Sans Light" pitchFamily="50" charset="0"/>
                </a:rPr>
                <a:t>roducts</a:t>
              </a:r>
              <a:r>
                <a:rPr lang="en-US" sz="1000" dirty="0">
                  <a:latin typeface="Ideal Sans Light" pitchFamily="50" charset="0"/>
                  <a:cs typeface="Ideal Sans Light" pitchFamily="50" charset="0"/>
                </a:rPr>
                <a:t>/vendors</a:t>
              </a:r>
            </a:p>
          </p:txBody>
        </p:sp>
        <p:sp>
          <p:nvSpPr>
            <p:cNvPr id="60" name="Oval 59"/>
            <p:cNvSpPr/>
            <p:nvPr/>
          </p:nvSpPr>
          <p:spPr>
            <a:xfrm>
              <a:off x="365246" y="2005984"/>
              <a:ext cx="7110484" cy="4796260"/>
            </a:xfrm>
            <a:prstGeom prst="ellips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Ideal Sans Light" pitchFamily="50" charset="0"/>
                <a:cs typeface="Ideal Sans Light" pitchFamily="50" charset="0"/>
              </a:endParaRPr>
            </a:p>
          </p:txBody>
        </p:sp>
        <p:sp>
          <p:nvSpPr>
            <p:cNvPr id="61" name="Rectangle 60"/>
            <p:cNvSpPr/>
            <p:nvPr/>
          </p:nvSpPr>
          <p:spPr>
            <a:xfrm>
              <a:off x="1931612" y="2646642"/>
              <a:ext cx="1770937" cy="932002"/>
            </a:xfrm>
            <a:prstGeom prst="rect">
              <a:avLst/>
            </a:prstGeom>
          </p:spPr>
          <p:txBody>
            <a:bodyPr wrap="none">
              <a:spAutoFit/>
            </a:bodyPr>
            <a:lstStyle/>
            <a:p>
              <a:pPr algn="ctr"/>
              <a:r>
                <a:rPr lang="en-US" sz="1050" b="1" dirty="0">
                  <a:latin typeface="Ideal Sans Light" pitchFamily="50" charset="0"/>
                  <a:cs typeface="Ideal Sans Light" pitchFamily="50" charset="0"/>
                </a:rPr>
                <a:t>Environmental </a:t>
              </a:r>
            </a:p>
            <a:p>
              <a:pPr algn="ctr"/>
              <a:r>
                <a:rPr lang="en-US" sz="1050" b="1" dirty="0">
                  <a:latin typeface="Ideal Sans Light" pitchFamily="50" charset="0"/>
                  <a:cs typeface="Ideal Sans Light" pitchFamily="50" charset="0"/>
                </a:rPr>
                <a:t>readiness </a:t>
              </a:r>
            </a:p>
            <a:p>
              <a:pPr algn="ctr"/>
              <a:r>
                <a:rPr lang="en-US" sz="1050" b="1" dirty="0">
                  <a:latin typeface="Ideal Sans Light" pitchFamily="50" charset="0"/>
                  <a:cs typeface="Ideal Sans Light" pitchFamily="50" charset="0"/>
                </a:rPr>
                <a:t>for e-commerce</a:t>
              </a:r>
              <a:r>
                <a:rPr lang="x-none" sz="1050" b="1">
                  <a:latin typeface="Ideal Sans Light" pitchFamily="50" charset="0"/>
                  <a:cs typeface="Ideal Sans Light" pitchFamily="50" charset="0"/>
                </a:rPr>
                <a:t> </a:t>
              </a:r>
              <a:r>
                <a:rPr lang="en-US" sz="1050" b="1" dirty="0">
                  <a:latin typeface="Ideal Sans Light" pitchFamily="50" charset="0"/>
                  <a:cs typeface="Ideal Sans Light" pitchFamily="50" charset="0"/>
                </a:rPr>
                <a:t> </a:t>
              </a:r>
              <a:r>
                <a:rPr lang="x-none" sz="1050" b="1">
                  <a:latin typeface="Ideal Sans Light" pitchFamily="50" charset="0"/>
                  <a:cs typeface="Ideal Sans Light" pitchFamily="50" charset="0"/>
                </a:rPr>
                <a:t> </a:t>
              </a:r>
              <a:endParaRPr lang="en-US" sz="1050" b="1" dirty="0">
                <a:latin typeface="Ideal Sans Light" pitchFamily="50" charset="0"/>
                <a:cs typeface="Ideal Sans Light" pitchFamily="50" charset="0"/>
              </a:endParaRPr>
            </a:p>
          </p:txBody>
        </p:sp>
        <p:sp>
          <p:nvSpPr>
            <p:cNvPr id="62" name="Rectangle 61"/>
            <p:cNvSpPr/>
            <p:nvPr/>
          </p:nvSpPr>
          <p:spPr>
            <a:xfrm>
              <a:off x="3775166" y="2171701"/>
              <a:ext cx="1606876" cy="695894"/>
            </a:xfrm>
            <a:prstGeom prst="rect">
              <a:avLst/>
            </a:prstGeom>
          </p:spPr>
          <p:txBody>
            <a:bodyPr wrap="none">
              <a:spAutoFit/>
            </a:bodyPr>
            <a:lstStyle/>
            <a:p>
              <a:pPr algn="ctr"/>
              <a:r>
                <a:rPr lang="en-US" sz="1050" b="1" dirty="0">
                  <a:latin typeface="Ideal Sans Light" pitchFamily="50" charset="0"/>
                  <a:cs typeface="Ideal Sans Light" pitchFamily="50" charset="0"/>
                </a:rPr>
                <a:t>E-marketplace </a:t>
              </a:r>
            </a:p>
            <a:p>
              <a:pPr algn="ctr"/>
              <a:r>
                <a:rPr lang="en-US" sz="1050" b="1" dirty="0">
                  <a:latin typeface="Ideal Sans Light" pitchFamily="50" charset="0"/>
                  <a:cs typeface="Ideal Sans Light" pitchFamily="50" charset="0"/>
                </a:rPr>
                <a:t>development</a:t>
              </a:r>
              <a:r>
                <a:rPr lang="x-none" sz="1050" b="1">
                  <a:latin typeface="Ideal Sans Light" pitchFamily="50" charset="0"/>
                  <a:cs typeface="Ideal Sans Light" pitchFamily="50" charset="0"/>
                </a:rPr>
                <a:t> </a:t>
              </a:r>
              <a:endParaRPr lang="en-US" sz="1050" b="1" dirty="0">
                <a:latin typeface="Ideal Sans Light" pitchFamily="50" charset="0"/>
                <a:cs typeface="Ideal Sans Light" pitchFamily="50" charset="0"/>
              </a:endParaRPr>
            </a:p>
          </p:txBody>
        </p:sp>
        <p:sp>
          <p:nvSpPr>
            <p:cNvPr id="63" name="Rectangle 62"/>
            <p:cNvSpPr/>
            <p:nvPr/>
          </p:nvSpPr>
          <p:spPr>
            <a:xfrm>
              <a:off x="872488" y="3867502"/>
              <a:ext cx="6096000" cy="422507"/>
            </a:xfrm>
            <a:prstGeom prst="rect">
              <a:avLst/>
            </a:prstGeom>
          </p:spPr>
          <p:txBody>
            <a:bodyPr>
              <a:spAutoFit/>
            </a:bodyPr>
            <a:lstStyle/>
            <a:p>
              <a:pPr algn="ctr"/>
              <a:r>
                <a:rPr lang="en-US" sz="1050" b="1" dirty="0">
                  <a:latin typeface="Ideal Sans Light" pitchFamily="50" charset="0"/>
                  <a:cs typeface="Ideal Sans Light" pitchFamily="50" charset="0"/>
                </a:rPr>
                <a:t>Legal and Institutional</a:t>
              </a:r>
            </a:p>
          </p:txBody>
        </p:sp>
        <p:sp>
          <p:nvSpPr>
            <p:cNvPr id="64" name="Rectangle 63"/>
            <p:cNvSpPr/>
            <p:nvPr/>
          </p:nvSpPr>
          <p:spPr>
            <a:xfrm>
              <a:off x="820835" y="4222559"/>
              <a:ext cx="2974050" cy="1640324"/>
            </a:xfrm>
            <a:prstGeom prst="rect">
              <a:avLst/>
            </a:prstGeom>
          </p:spPr>
          <p:txBody>
            <a:bodyPr wrap="square">
              <a:spAutoFit/>
            </a:bodyPr>
            <a:lstStyle/>
            <a:p>
              <a:pPr algn="ctr"/>
              <a:r>
                <a:rPr lang="x-none" sz="1000" i="1" dirty="0">
                  <a:latin typeface="Ideal Sans Light" pitchFamily="50" charset="0"/>
                  <a:cs typeface="Ideal Sans Light" pitchFamily="50" charset="0"/>
                </a:rPr>
                <a:t>Normative</a:t>
              </a:r>
              <a:r>
                <a:rPr lang="en-US" sz="1000" i="1" dirty="0">
                  <a:latin typeface="Ideal Sans Light" pitchFamily="50" charset="0"/>
                  <a:cs typeface="Ideal Sans Light" pitchFamily="50" charset="0"/>
                </a:rPr>
                <a:t> institutions</a:t>
              </a:r>
            </a:p>
            <a:p>
              <a:pPr defTabSz="284163"/>
              <a:r>
                <a:rPr lang="en-US" sz="1000" b="1" dirty="0">
                  <a:solidFill>
                    <a:sysClr val="windowText" lastClr="000000"/>
                  </a:solidFill>
                </a:rPr>
                <a:t>● 	</a:t>
              </a:r>
              <a:r>
                <a:rPr lang="en-US" sz="1000" dirty="0">
                  <a:latin typeface="Ideal Sans Light" pitchFamily="50" charset="0"/>
                  <a:cs typeface="Ideal Sans Light" pitchFamily="50" charset="0"/>
                </a:rPr>
                <a:t>Importance of personal 	</a:t>
              </a:r>
              <a:r>
                <a:rPr lang="x-none" sz="1000" dirty="0">
                  <a:latin typeface="Ideal Sans Light" pitchFamily="50" charset="0"/>
                  <a:cs typeface="Ideal Sans Light" pitchFamily="50" charset="0"/>
                </a:rPr>
                <a:t>relationships in </a:t>
              </a:r>
              <a:r>
                <a:rPr lang="en-US" sz="1000" dirty="0">
                  <a:latin typeface="Ideal Sans Light" pitchFamily="50" charset="0"/>
                  <a:cs typeface="Ideal Sans Light" pitchFamily="50" charset="0"/>
                </a:rPr>
                <a:t>b</a:t>
              </a:r>
              <a:r>
                <a:rPr lang="x-none" sz="1000" dirty="0">
                  <a:latin typeface="Ideal Sans Light" pitchFamily="50" charset="0"/>
                  <a:cs typeface="Ideal Sans Light" pitchFamily="50" charset="0"/>
                </a:rPr>
                <a:t>usiness</a:t>
              </a:r>
              <a:endParaRPr lang="en-US" sz="1000" dirty="0">
                <a:latin typeface="Ideal Sans Light" pitchFamily="50" charset="0"/>
                <a:cs typeface="Ideal Sans Light" pitchFamily="50" charset="0"/>
              </a:endParaRPr>
            </a:p>
            <a:p>
              <a:pPr defTabSz="284163"/>
              <a:r>
                <a:rPr lang="en-US" sz="1000" b="1" dirty="0">
                  <a:solidFill>
                    <a:sysClr val="windowText" lastClr="000000"/>
                  </a:solidFill>
                </a:rPr>
                <a:t>● 	</a:t>
              </a:r>
              <a:r>
                <a:rPr lang="en-US" sz="1000" dirty="0">
                  <a:latin typeface="Ideal Sans Light" pitchFamily="50" charset="0"/>
                  <a:cs typeface="Ideal Sans Light" pitchFamily="50" charset="0"/>
                </a:rPr>
                <a:t>Roles played by industry bodies 	and trade/professional 	associations</a:t>
              </a:r>
            </a:p>
          </p:txBody>
        </p:sp>
        <p:sp>
          <p:nvSpPr>
            <p:cNvPr id="65" name="TextBox 64"/>
            <p:cNvSpPr txBox="1"/>
            <p:nvPr/>
          </p:nvSpPr>
          <p:spPr>
            <a:xfrm>
              <a:off x="7423631" y="4305074"/>
              <a:ext cx="1259697" cy="397654"/>
            </a:xfrm>
            <a:prstGeom prst="rect">
              <a:avLst/>
            </a:prstGeom>
            <a:noFill/>
          </p:spPr>
          <p:txBody>
            <a:bodyPr wrap="square" rtlCol="0">
              <a:spAutoFit/>
            </a:bodyPr>
            <a:lstStyle/>
            <a:p>
              <a:pPr algn="ctr"/>
              <a:r>
                <a:rPr lang="en-US" sz="1000" b="1" dirty="0">
                  <a:latin typeface="Ideal Sans Light" pitchFamily="50" charset="0"/>
                  <a:cs typeface="Ideal Sans Light" pitchFamily="50" charset="0"/>
                </a:rPr>
                <a:t>Economic</a:t>
              </a:r>
              <a:endParaRPr lang="en-US" sz="1000" dirty="0">
                <a:latin typeface="Ideal Sans Light" pitchFamily="50" charset="0"/>
                <a:cs typeface="Ideal Sans Light" pitchFamily="50" charset="0"/>
              </a:endParaRPr>
            </a:p>
          </p:txBody>
        </p:sp>
        <p:sp>
          <p:nvSpPr>
            <p:cNvPr id="66" name="TextBox 65"/>
            <p:cNvSpPr txBox="1"/>
            <p:nvPr/>
          </p:nvSpPr>
          <p:spPr>
            <a:xfrm>
              <a:off x="8876682" y="4236831"/>
              <a:ext cx="1259697" cy="646189"/>
            </a:xfrm>
            <a:prstGeom prst="rect">
              <a:avLst/>
            </a:prstGeom>
            <a:noFill/>
          </p:spPr>
          <p:txBody>
            <a:bodyPr wrap="square" rtlCol="0">
              <a:spAutoFit/>
            </a:bodyPr>
            <a:lstStyle/>
            <a:p>
              <a:pPr algn="ctr"/>
              <a:r>
                <a:rPr lang="en-US" sz="1000" b="1" dirty="0">
                  <a:latin typeface="Ideal Sans Light" pitchFamily="50" charset="0"/>
                  <a:cs typeface="Ideal Sans Light" pitchFamily="50" charset="0"/>
                </a:rPr>
                <a:t>Legal and Institutional</a:t>
              </a:r>
              <a:endParaRPr lang="en-US" sz="1000" dirty="0">
                <a:latin typeface="Ideal Sans Light" pitchFamily="50" charset="0"/>
                <a:cs typeface="Ideal Sans Light" pitchFamily="50" charset="0"/>
              </a:endParaRPr>
            </a:p>
          </p:txBody>
        </p:sp>
        <p:sp>
          <p:nvSpPr>
            <p:cNvPr id="67" name="TextBox 66"/>
            <p:cNvSpPr txBox="1"/>
            <p:nvPr/>
          </p:nvSpPr>
          <p:spPr>
            <a:xfrm>
              <a:off x="10366569" y="4233005"/>
              <a:ext cx="1852727" cy="646189"/>
            </a:xfrm>
            <a:prstGeom prst="rect">
              <a:avLst/>
            </a:prstGeom>
            <a:noFill/>
          </p:spPr>
          <p:txBody>
            <a:bodyPr wrap="square" rtlCol="0">
              <a:spAutoFit/>
            </a:bodyPr>
            <a:lstStyle/>
            <a:p>
              <a:pPr algn="ctr"/>
              <a:r>
                <a:rPr lang="en-US" sz="1000" b="1" dirty="0">
                  <a:latin typeface="Ideal Sans Light" pitchFamily="50" charset="0"/>
                  <a:cs typeface="Ideal Sans Light" pitchFamily="50" charset="0"/>
                </a:rPr>
                <a:t>Social Acceptance and Awareness</a:t>
              </a:r>
              <a:endParaRPr lang="en-US" sz="1000" dirty="0">
                <a:latin typeface="Ideal Sans Light" pitchFamily="50" charset="0"/>
                <a:cs typeface="Ideal Sans Light" pitchFamily="50" charset="0"/>
              </a:endParaRPr>
            </a:p>
          </p:txBody>
        </p:sp>
        <p:sp>
          <p:nvSpPr>
            <p:cNvPr id="68" name="Rectangle 67"/>
            <p:cNvSpPr/>
            <p:nvPr/>
          </p:nvSpPr>
          <p:spPr>
            <a:xfrm>
              <a:off x="3630711" y="4206055"/>
              <a:ext cx="3337778" cy="2385926"/>
            </a:xfrm>
            <a:prstGeom prst="rect">
              <a:avLst/>
            </a:prstGeom>
          </p:spPr>
          <p:txBody>
            <a:bodyPr wrap="square">
              <a:spAutoFit/>
            </a:bodyPr>
            <a:lstStyle/>
            <a:p>
              <a:pPr algn="ctr"/>
              <a:r>
                <a:rPr lang="en-US" sz="1000" i="1" dirty="0">
                  <a:latin typeface="Ideal Sans Light" pitchFamily="50" charset="0"/>
                  <a:cs typeface="Ideal Sans Light" pitchFamily="50" charset="0"/>
                </a:rPr>
                <a:t>Regulative institutions</a:t>
              </a:r>
            </a:p>
            <a:p>
              <a:pPr defTabSz="284163"/>
              <a:r>
                <a:rPr lang="en-US" sz="1000" b="1" dirty="0">
                  <a:solidFill>
                    <a:sysClr val="windowText" lastClr="000000"/>
                  </a:solidFill>
                </a:rPr>
                <a:t>● 	</a:t>
              </a:r>
              <a:r>
                <a:rPr lang="x-none" sz="1000">
                  <a:latin typeface="Ideal Sans Light" pitchFamily="50" charset="0"/>
                  <a:cs typeface="Ideal Sans Light" pitchFamily="50" charset="0"/>
                </a:rPr>
                <a:t>Legislativ</a:t>
              </a:r>
              <a:r>
                <a:rPr lang="en-US" sz="1000" dirty="0">
                  <a:latin typeface="Ideal Sans Light" pitchFamily="50" charset="0"/>
                  <a:cs typeface="Ideal Sans Light" pitchFamily="50" charset="0"/>
                </a:rPr>
                <a:t>e measures related to</a:t>
              </a:r>
              <a:r>
                <a:rPr lang="x-none" sz="1000">
                  <a:latin typeface="Ideal Sans Light" pitchFamily="50" charset="0"/>
                  <a:cs typeface="Ideal Sans Light" pitchFamily="50" charset="0"/>
                </a:rPr>
                <a:t> </a:t>
              </a:r>
              <a:endParaRPr lang="en-US" sz="1000" dirty="0">
                <a:latin typeface="Ideal Sans Light" pitchFamily="50" charset="0"/>
                <a:cs typeface="Ideal Sans Light" pitchFamily="50" charset="0"/>
              </a:endParaRPr>
            </a:p>
            <a:p>
              <a:pPr defTabSz="284163"/>
              <a:r>
                <a:rPr lang="en-US" sz="1000" dirty="0">
                  <a:latin typeface="Ideal Sans Light" pitchFamily="50" charset="0"/>
                  <a:cs typeface="Ideal Sans Light" pitchFamily="50" charset="0"/>
                </a:rPr>
                <a:t>	</a:t>
              </a:r>
              <a:r>
                <a:rPr lang="x-none" sz="1000">
                  <a:latin typeface="Ideal Sans Light" pitchFamily="50" charset="0"/>
                  <a:cs typeface="Ideal Sans Light" pitchFamily="50" charset="0"/>
                </a:rPr>
                <a:t>e-commerce</a:t>
              </a:r>
              <a:endParaRPr lang="en-US" sz="1000" dirty="0">
                <a:latin typeface="Ideal Sans Light" pitchFamily="50" charset="0"/>
                <a:cs typeface="Ideal Sans Light" pitchFamily="50" charset="0"/>
              </a:endParaRPr>
            </a:p>
            <a:p>
              <a:pPr defTabSz="284163"/>
              <a:r>
                <a:rPr lang="en-US" sz="1000" b="1" dirty="0">
                  <a:solidFill>
                    <a:sysClr val="windowText" lastClr="000000"/>
                  </a:solidFill>
                </a:rPr>
                <a:t>● 	</a:t>
              </a:r>
              <a:r>
                <a:rPr lang="en-US" sz="1000" dirty="0">
                  <a:latin typeface="Ideal Sans Light" pitchFamily="50" charset="0"/>
                  <a:cs typeface="Ideal Sans Light" pitchFamily="50" charset="0"/>
                </a:rPr>
                <a:t>Mea</a:t>
              </a:r>
              <a:r>
                <a:rPr lang="x-none" sz="1000">
                  <a:latin typeface="Ideal Sans Light" pitchFamily="50" charset="0"/>
                  <a:cs typeface="Ideal Sans Light" pitchFamily="50" charset="0"/>
                </a:rPr>
                <a:t>sures </a:t>
              </a:r>
              <a:r>
                <a:rPr lang="en-US" sz="1000" dirty="0">
                  <a:latin typeface="Ideal Sans Light" pitchFamily="50" charset="0"/>
                  <a:cs typeface="Ideal Sans Light" pitchFamily="50" charset="0"/>
                </a:rPr>
                <a:t>making e-commerce 	affordable and accessible</a:t>
              </a:r>
            </a:p>
            <a:p>
              <a:pPr defTabSz="284163"/>
              <a:r>
                <a:rPr lang="en-US" sz="1000" b="1" dirty="0">
                  <a:solidFill>
                    <a:sysClr val="windowText" lastClr="000000"/>
                  </a:solidFill>
                </a:rPr>
                <a:t>● 	</a:t>
              </a:r>
              <a:r>
                <a:rPr lang="en-US" sz="1000" dirty="0">
                  <a:latin typeface="Ideal Sans Light" pitchFamily="50" charset="0"/>
                  <a:cs typeface="Ideal Sans Light" pitchFamily="50" charset="0"/>
                </a:rPr>
                <a:t>Policy </a:t>
              </a:r>
              <a:r>
                <a:rPr lang="en-US" sz="1000" dirty="0" err="1">
                  <a:latin typeface="Ideal Sans Light" pitchFamily="50" charset="0"/>
                  <a:cs typeface="Ideal Sans Light" pitchFamily="50" charset="0"/>
                </a:rPr>
                <a:t>i</a:t>
              </a:r>
              <a:r>
                <a:rPr lang="x-none" sz="1000">
                  <a:latin typeface="Ideal Sans Light" pitchFamily="50" charset="0"/>
                  <a:cs typeface="Ideal Sans Light" pitchFamily="50" charset="0"/>
                </a:rPr>
                <a:t>nitiatives</a:t>
              </a:r>
              <a:r>
                <a:rPr lang="en-US" sz="1000" dirty="0">
                  <a:latin typeface="Ideal Sans Light" pitchFamily="50" charset="0"/>
                  <a:cs typeface="Ideal Sans Light" pitchFamily="50" charset="0"/>
                </a:rPr>
                <a:t> that</a:t>
              </a:r>
              <a:r>
                <a:rPr lang="x-none" sz="1000">
                  <a:latin typeface="Ideal Sans Light" pitchFamily="50" charset="0"/>
                  <a:cs typeface="Ideal Sans Light" pitchFamily="50" charset="0"/>
                </a:rPr>
                <a:t> directly </a:t>
              </a:r>
              <a:r>
                <a:rPr lang="en-US" sz="1000" dirty="0">
                  <a:latin typeface="Ideal Sans Light" pitchFamily="50" charset="0"/>
                  <a:cs typeface="Ideal Sans Light" pitchFamily="50" charset="0"/>
                </a:rPr>
                <a:t>	</a:t>
              </a:r>
              <a:r>
                <a:rPr lang="x-none" sz="1000">
                  <a:latin typeface="Ideal Sans Light" pitchFamily="50" charset="0"/>
                  <a:cs typeface="Ideal Sans Light" pitchFamily="50" charset="0"/>
                </a:rPr>
                <a:t>facilitate e-commerce activities</a:t>
              </a:r>
              <a:endParaRPr lang="en-US" sz="1000" dirty="0">
                <a:latin typeface="Ideal Sans Light" pitchFamily="50" charset="0"/>
                <a:cs typeface="Ideal Sans Light" pitchFamily="50" charset="0"/>
              </a:endParaRPr>
            </a:p>
            <a:p>
              <a:pPr defTabSz="284163"/>
              <a:r>
                <a:rPr lang="en-US" sz="1000" b="1" dirty="0">
                  <a:solidFill>
                    <a:sysClr val="windowText" lastClr="000000"/>
                  </a:solidFill>
                </a:rPr>
                <a:t>● 	</a:t>
              </a:r>
              <a:r>
                <a:rPr lang="en-US" sz="1000" dirty="0">
                  <a:latin typeface="Ideal Sans Light" pitchFamily="50" charset="0"/>
                  <a:cs typeface="Ideal Sans Light" pitchFamily="50" charset="0"/>
                </a:rPr>
                <a:t>Public-private partnership </a:t>
              </a:r>
            </a:p>
            <a:p>
              <a:pPr defTabSz="284163"/>
              <a:r>
                <a:rPr lang="en-US" sz="1000" dirty="0">
                  <a:latin typeface="Ideal Sans Light" pitchFamily="50" charset="0"/>
                  <a:cs typeface="Ideal Sans Light" pitchFamily="50" charset="0"/>
                </a:rPr>
                <a:t>        programs</a:t>
              </a:r>
            </a:p>
          </p:txBody>
        </p:sp>
        <p:sp>
          <p:nvSpPr>
            <p:cNvPr id="69" name="Rectangle 68"/>
            <p:cNvSpPr/>
            <p:nvPr/>
          </p:nvSpPr>
          <p:spPr>
            <a:xfrm>
              <a:off x="7372069" y="4714721"/>
              <a:ext cx="1641091" cy="1888857"/>
            </a:xfrm>
            <a:prstGeom prst="rect">
              <a:avLst/>
            </a:prstGeom>
          </p:spPr>
          <p:txBody>
            <a:bodyPr wrap="square">
              <a:spAutoFit/>
            </a:bodyPr>
            <a:lstStyle/>
            <a:p>
              <a:r>
                <a:rPr lang="en-US" sz="1000" dirty="0">
                  <a:latin typeface="Ideal Sans Light" pitchFamily="50" charset="0"/>
                  <a:cs typeface="Ideal Sans Light" pitchFamily="50" charset="0"/>
                </a:rPr>
                <a:t>Economic environment that affects accessibility and viability of </a:t>
              </a:r>
            </a:p>
            <a:p>
              <a:r>
                <a:rPr lang="en-US" sz="1000" dirty="0">
                  <a:latin typeface="Ideal Sans Light" pitchFamily="50" charset="0"/>
                  <a:cs typeface="Ideal Sans Light" pitchFamily="50" charset="0"/>
                </a:rPr>
                <a:t>e-commerce activities</a:t>
              </a:r>
              <a:endParaRPr lang="x-none" sz="1000">
                <a:latin typeface="Ideal Sans Light" pitchFamily="50" charset="0"/>
                <a:cs typeface="Ideal Sans Light" pitchFamily="50" charset="0"/>
              </a:endParaRPr>
            </a:p>
          </p:txBody>
        </p:sp>
        <p:sp>
          <p:nvSpPr>
            <p:cNvPr id="70" name="Rectangle 69"/>
            <p:cNvSpPr/>
            <p:nvPr/>
          </p:nvSpPr>
          <p:spPr>
            <a:xfrm>
              <a:off x="10393865" y="4714721"/>
              <a:ext cx="1825431" cy="1888857"/>
            </a:xfrm>
            <a:prstGeom prst="rect">
              <a:avLst/>
            </a:prstGeom>
          </p:spPr>
          <p:txBody>
            <a:bodyPr wrap="square">
              <a:spAutoFit/>
            </a:bodyPr>
            <a:lstStyle/>
            <a:p>
              <a:r>
                <a:rPr lang="en-US" sz="1000" dirty="0">
                  <a:latin typeface="Ideal Sans Light" pitchFamily="50" charset="0"/>
                  <a:cs typeface="Ideal Sans Light" pitchFamily="50" charset="0"/>
                </a:rPr>
                <a:t>Internalized norms that affect </a:t>
              </a:r>
            </a:p>
            <a:p>
              <a:r>
                <a:rPr lang="en-US" sz="1000" dirty="0">
                  <a:latin typeface="Ideal Sans Light" pitchFamily="50" charset="0"/>
                  <a:cs typeface="Ideal Sans Light" pitchFamily="50" charset="0"/>
                </a:rPr>
                <a:t>e-commerce-related behaviors of individuals and organizational decision-makers</a:t>
              </a:r>
              <a:endParaRPr lang="x-none" sz="1000">
                <a:latin typeface="Ideal Sans Light" pitchFamily="50" charset="0"/>
                <a:cs typeface="Ideal Sans Light" pitchFamily="50" charset="0"/>
              </a:endParaRPr>
            </a:p>
          </p:txBody>
        </p:sp>
        <p:sp>
          <p:nvSpPr>
            <p:cNvPr id="71" name="Rectangle 70"/>
            <p:cNvSpPr/>
            <p:nvPr/>
          </p:nvSpPr>
          <p:spPr>
            <a:xfrm>
              <a:off x="8863035" y="4714721"/>
              <a:ext cx="1597812" cy="2137391"/>
            </a:xfrm>
            <a:prstGeom prst="rect">
              <a:avLst/>
            </a:prstGeom>
          </p:spPr>
          <p:txBody>
            <a:bodyPr wrap="square">
              <a:spAutoFit/>
            </a:bodyPr>
            <a:lstStyle/>
            <a:p>
              <a:r>
                <a:rPr lang="en-US" sz="1000" dirty="0">
                  <a:latin typeface="Ideal Sans Light" pitchFamily="50" charset="0"/>
                  <a:cs typeface="Ideal Sans Light" pitchFamily="50" charset="0"/>
                </a:rPr>
                <a:t>Social and political environment that plays roles in the evolution of the legitimacy of e-commerce-related activities</a:t>
              </a:r>
            </a:p>
          </p:txBody>
        </p:sp>
        <p:sp>
          <p:nvSpPr>
            <p:cNvPr id="72" name="Rectangle 71"/>
            <p:cNvSpPr/>
            <p:nvPr/>
          </p:nvSpPr>
          <p:spPr>
            <a:xfrm>
              <a:off x="5192498" y="2856514"/>
              <a:ext cx="1454208" cy="932002"/>
            </a:xfrm>
            <a:prstGeom prst="rect">
              <a:avLst/>
            </a:prstGeom>
          </p:spPr>
          <p:txBody>
            <a:bodyPr wrap="none">
              <a:spAutoFit/>
            </a:bodyPr>
            <a:lstStyle/>
            <a:p>
              <a:pPr algn="ctr"/>
              <a:r>
                <a:rPr lang="en-US" sz="1050" b="1" dirty="0">
                  <a:latin typeface="Ideal Sans Light" pitchFamily="50" charset="0"/>
                  <a:cs typeface="Ideal Sans Light" pitchFamily="50" charset="0"/>
                </a:rPr>
                <a:t>Legitimacy to </a:t>
              </a:r>
            </a:p>
            <a:p>
              <a:pPr algn="ctr"/>
              <a:r>
                <a:rPr lang="en-US" sz="1050" b="1" dirty="0">
                  <a:latin typeface="Ideal Sans Light" pitchFamily="50" charset="0"/>
                  <a:cs typeface="Ideal Sans Light" pitchFamily="50" charset="0"/>
                </a:rPr>
                <a:t>participate in </a:t>
              </a:r>
            </a:p>
            <a:p>
              <a:pPr algn="ctr"/>
              <a:r>
                <a:rPr lang="en-US" sz="1050" b="1" dirty="0">
                  <a:latin typeface="Ideal Sans Light" pitchFamily="50" charset="0"/>
                  <a:cs typeface="Ideal Sans Light" pitchFamily="50" charset="0"/>
                </a:rPr>
                <a:t>e-commerce</a:t>
              </a:r>
            </a:p>
          </p:txBody>
        </p:sp>
        <p:sp>
          <p:nvSpPr>
            <p:cNvPr id="73" name="Rectangle 72"/>
            <p:cNvSpPr/>
            <p:nvPr/>
          </p:nvSpPr>
          <p:spPr>
            <a:xfrm>
              <a:off x="3818278" y="1162895"/>
              <a:ext cx="1679792" cy="932002"/>
            </a:xfrm>
            <a:prstGeom prst="rect">
              <a:avLst/>
            </a:prstGeom>
          </p:spPr>
          <p:txBody>
            <a:bodyPr wrap="none">
              <a:spAutoFit/>
            </a:bodyPr>
            <a:lstStyle/>
            <a:p>
              <a:pPr algn="ctr"/>
              <a:r>
                <a:rPr lang="en-US" sz="1050" b="1" dirty="0">
                  <a:latin typeface="Ideal Sans Light" pitchFamily="50" charset="0"/>
                  <a:cs typeface="Ideal Sans Light" pitchFamily="50" charset="0"/>
                </a:rPr>
                <a:t>Individual </a:t>
              </a:r>
            </a:p>
            <a:p>
              <a:pPr algn="ctr"/>
              <a:r>
                <a:rPr lang="en-US" sz="1050" b="1" dirty="0">
                  <a:latin typeface="Ideal Sans Light" pitchFamily="50" charset="0"/>
                  <a:cs typeface="Ideal Sans Light" pitchFamily="50" charset="0"/>
                </a:rPr>
                <a:t>readiness </a:t>
              </a:r>
            </a:p>
            <a:p>
              <a:pPr algn="ctr"/>
              <a:r>
                <a:rPr lang="en-US" sz="1050" b="1" dirty="0">
                  <a:latin typeface="Ideal Sans Light" pitchFamily="50" charset="0"/>
                  <a:cs typeface="Ideal Sans Light" pitchFamily="50" charset="0"/>
                </a:rPr>
                <a:t>for e-commerce </a:t>
              </a:r>
            </a:p>
          </p:txBody>
        </p:sp>
      </p:grpSp>
    </p:spTree>
    <p:extLst>
      <p:ext uri="{BB962C8B-B14F-4D97-AF65-F5344CB8AC3E}">
        <p14:creationId xmlns:p14="http://schemas.microsoft.com/office/powerpoint/2010/main" val="264996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97E-6CF3-4258-8AF3-8D4A02E644DA}"/>
              </a:ext>
            </a:extLst>
          </p:cNvPr>
          <p:cNvSpPr>
            <a:spLocks noGrp="1"/>
          </p:cNvSpPr>
          <p:nvPr>
            <p:ph type="title"/>
          </p:nvPr>
        </p:nvSpPr>
        <p:spPr>
          <a:xfrm>
            <a:off x="616971" y="329194"/>
            <a:ext cx="7886700" cy="810530"/>
          </a:xfrm>
        </p:spPr>
        <p:txBody>
          <a:bodyPr>
            <a:noAutofit/>
          </a:bodyPr>
          <a:lstStyle/>
          <a:p>
            <a:r>
              <a:rPr lang="en-US" dirty="0"/>
              <a:t>Asia and the Pacific is the largest and fast growing e-commerce market</a:t>
            </a:r>
          </a:p>
        </p:txBody>
      </p:sp>
      <p:sp>
        <p:nvSpPr>
          <p:cNvPr id="3" name="Slide Number Placeholder 2">
            <a:extLst>
              <a:ext uri="{FF2B5EF4-FFF2-40B4-BE49-F238E27FC236}">
                <a16:creationId xmlns:a16="http://schemas.microsoft.com/office/drawing/2014/main" id="{2DA0D6E9-143B-4890-83EB-39888BCBC15E}"/>
              </a:ext>
            </a:extLst>
          </p:cNvPr>
          <p:cNvSpPr>
            <a:spLocks noGrp="1"/>
          </p:cNvSpPr>
          <p:nvPr>
            <p:ph type="sldNum" sz="quarter" idx="12"/>
          </p:nvPr>
        </p:nvSpPr>
        <p:spPr/>
        <p:txBody>
          <a:bodyPr/>
          <a:lstStyle/>
          <a:p>
            <a:fld id="{3B2AEF64-9867-4B71-936B-C52248B5A961}" type="slidenum">
              <a:rPr lang="en-US" smtClean="0"/>
              <a:t>4</a:t>
            </a:fld>
            <a:endParaRPr lang="en-US" dirty="0"/>
          </a:p>
        </p:txBody>
      </p:sp>
      <p:sp>
        <p:nvSpPr>
          <p:cNvPr id="6" name="TextBox 5">
            <a:extLst>
              <a:ext uri="{FF2B5EF4-FFF2-40B4-BE49-F238E27FC236}">
                <a16:creationId xmlns:a16="http://schemas.microsoft.com/office/drawing/2014/main" id="{3FB2ED41-CA4F-4E1C-ADEC-6FBFE84573C8}"/>
              </a:ext>
            </a:extLst>
          </p:cNvPr>
          <p:cNvSpPr txBox="1"/>
          <p:nvPr/>
        </p:nvSpPr>
        <p:spPr>
          <a:xfrm>
            <a:off x="464458" y="5344612"/>
            <a:ext cx="8215084" cy="674287"/>
          </a:xfrm>
          <a:prstGeom prst="rect">
            <a:avLst/>
          </a:prstGeom>
          <a:noFill/>
        </p:spPr>
        <p:txBody>
          <a:bodyPr wrap="square" rtlCol="0">
            <a:spAutoFit/>
          </a:bodyPr>
          <a:lstStyle/>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Note: Market size refers to the total goods and services sold through internet retail market. See Box 1.1 for the definition of internet retailing. Asia and the Pacific comprises of Australia; Azerbaijan; Hong Kong, China; India; Indonesia; Japan; Kazakhstan; Malaysia; New Zealand ; the People’s Republic of China; the Philippines; Singapore; the Republic of Korea; </a:t>
            </a:r>
            <a:r>
              <a:rPr lang="en-US" sz="900" dirty="0" err="1">
                <a:latin typeface="Arial" panose="020B0604020202020204" pitchFamily="34" charset="0"/>
                <a:ea typeface="Calibri" panose="020F0502020204030204" pitchFamily="34" charset="0"/>
                <a:cs typeface="Arial" panose="020B0604020202020204" pitchFamily="34" charset="0"/>
              </a:rPr>
              <a:t>Taipei,China</a:t>
            </a:r>
            <a:r>
              <a:rPr lang="en-US" sz="900" dirty="0">
                <a:latin typeface="Arial" panose="020B0604020202020204" pitchFamily="34" charset="0"/>
                <a:ea typeface="Calibri" panose="020F0502020204030204" pitchFamily="34" charset="0"/>
                <a:cs typeface="Arial" panose="020B0604020202020204" pitchFamily="34" charset="0"/>
              </a:rPr>
              <a:t>; Thailand; Uzbekistan; and Viet Nam.</a:t>
            </a: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Source: </a:t>
            </a:r>
            <a:r>
              <a:rPr lang="en-US" sz="900" dirty="0" err="1">
                <a:latin typeface="Arial" panose="020B0604020202020204" pitchFamily="34" charset="0"/>
                <a:ea typeface="Calibri" panose="020F0502020204030204" pitchFamily="34" charset="0"/>
                <a:cs typeface="Arial" panose="020B0604020202020204" pitchFamily="34" charset="0"/>
              </a:rPr>
              <a:t>Kshetri</a:t>
            </a:r>
            <a:r>
              <a:rPr lang="en-US" sz="900" dirty="0">
                <a:latin typeface="Arial" panose="020B0604020202020204" pitchFamily="34" charset="0"/>
                <a:ea typeface="Calibri" panose="020F0502020204030204" pitchFamily="34" charset="0"/>
                <a:cs typeface="Arial" panose="020B0604020202020204" pitchFamily="34" charset="0"/>
              </a:rPr>
              <a:t> (2018) using data from </a:t>
            </a:r>
            <a:r>
              <a:rPr lang="en-US" sz="900" dirty="0" err="1">
                <a:latin typeface="Arial" panose="020B0604020202020204" pitchFamily="34" charset="0"/>
                <a:ea typeface="Calibri" panose="020F0502020204030204" pitchFamily="34" charset="0"/>
                <a:cs typeface="Arial" panose="020B0604020202020204" pitchFamily="34" charset="0"/>
              </a:rPr>
              <a:t>Euromonitor</a:t>
            </a:r>
            <a:r>
              <a:rPr lang="en-US" sz="900" dirty="0">
                <a:latin typeface="Arial" panose="020B0604020202020204" pitchFamily="34" charset="0"/>
                <a:ea typeface="Calibri" panose="020F0502020204030204" pitchFamily="34" charset="0"/>
                <a:cs typeface="Arial" panose="020B0604020202020204" pitchFamily="34" charset="0"/>
              </a:rPr>
              <a:t> International. Passport database.</a:t>
            </a:r>
          </a:p>
        </p:txBody>
      </p:sp>
      <p:sp>
        <p:nvSpPr>
          <p:cNvPr id="10" name="Rectangle 9">
            <a:extLst>
              <a:ext uri="{FF2B5EF4-FFF2-40B4-BE49-F238E27FC236}">
                <a16:creationId xmlns:a16="http://schemas.microsoft.com/office/drawing/2014/main" id="{E569B306-5E9A-4021-80D0-B251B196119B}"/>
              </a:ext>
            </a:extLst>
          </p:cNvPr>
          <p:cNvSpPr/>
          <p:nvPr/>
        </p:nvSpPr>
        <p:spPr>
          <a:xfrm>
            <a:off x="464458" y="1272764"/>
            <a:ext cx="8679542" cy="369332"/>
          </a:xfrm>
          <a:prstGeom prst="rect">
            <a:avLst/>
          </a:prstGeom>
        </p:spPr>
        <p:txBody>
          <a:bodyPr wrap="square">
            <a:spAutoFit/>
          </a:bodyPr>
          <a:lstStyle/>
          <a:p>
            <a:r>
              <a:rPr lang="en-US" b="1" dirty="0"/>
              <a:t> Comparison of Internet Retailing Market Size, 2017-2021 (forecast)</a:t>
            </a:r>
          </a:p>
        </p:txBody>
      </p:sp>
      <p:graphicFrame>
        <p:nvGraphicFramePr>
          <p:cNvPr id="8" name="Chart 7"/>
          <p:cNvGraphicFramePr>
            <a:graphicFrameLocks/>
          </p:cNvGraphicFramePr>
          <p:nvPr>
            <p:extLst>
              <p:ext uri="{D42A27DB-BD31-4B8C-83A1-F6EECF244321}">
                <p14:modId xmlns:p14="http://schemas.microsoft.com/office/powerpoint/2010/main" val="2568782099"/>
              </p:ext>
            </p:extLst>
          </p:nvPr>
        </p:nvGraphicFramePr>
        <p:xfrm>
          <a:off x="464458" y="1662052"/>
          <a:ext cx="8080452" cy="3682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07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97E-6CF3-4258-8AF3-8D4A02E644DA}"/>
              </a:ext>
            </a:extLst>
          </p:cNvPr>
          <p:cNvSpPr>
            <a:spLocks noGrp="1"/>
          </p:cNvSpPr>
          <p:nvPr>
            <p:ph type="title"/>
          </p:nvPr>
        </p:nvSpPr>
        <p:spPr>
          <a:xfrm>
            <a:off x="718571" y="102145"/>
            <a:ext cx="7886700" cy="810530"/>
          </a:xfrm>
        </p:spPr>
        <p:txBody>
          <a:bodyPr>
            <a:noAutofit/>
          </a:bodyPr>
          <a:lstStyle/>
          <a:p>
            <a:r>
              <a:rPr lang="en-US" dirty="0"/>
              <a:t>It is also the largest as % of GDP</a:t>
            </a:r>
          </a:p>
        </p:txBody>
      </p:sp>
      <p:sp>
        <p:nvSpPr>
          <p:cNvPr id="3" name="Slide Number Placeholder 2">
            <a:extLst>
              <a:ext uri="{FF2B5EF4-FFF2-40B4-BE49-F238E27FC236}">
                <a16:creationId xmlns:a16="http://schemas.microsoft.com/office/drawing/2014/main" id="{2DA0D6E9-143B-4890-83EB-39888BCBC15E}"/>
              </a:ext>
            </a:extLst>
          </p:cNvPr>
          <p:cNvSpPr>
            <a:spLocks noGrp="1"/>
          </p:cNvSpPr>
          <p:nvPr>
            <p:ph type="sldNum" sz="quarter" idx="12"/>
          </p:nvPr>
        </p:nvSpPr>
        <p:spPr/>
        <p:txBody>
          <a:bodyPr/>
          <a:lstStyle/>
          <a:p>
            <a:fld id="{3B2AEF64-9867-4B71-936B-C52248B5A961}" type="slidenum">
              <a:rPr lang="en-US" smtClean="0"/>
              <a:t>5</a:t>
            </a:fld>
            <a:endParaRPr lang="en-US" dirty="0"/>
          </a:p>
        </p:txBody>
      </p:sp>
      <p:sp>
        <p:nvSpPr>
          <p:cNvPr id="6" name="TextBox 5">
            <a:extLst>
              <a:ext uri="{FF2B5EF4-FFF2-40B4-BE49-F238E27FC236}">
                <a16:creationId xmlns:a16="http://schemas.microsoft.com/office/drawing/2014/main" id="{3FB2ED41-CA4F-4E1C-ADEC-6FBFE84573C8}"/>
              </a:ext>
            </a:extLst>
          </p:cNvPr>
          <p:cNvSpPr txBox="1"/>
          <p:nvPr/>
        </p:nvSpPr>
        <p:spPr>
          <a:xfrm>
            <a:off x="423296" y="5043643"/>
            <a:ext cx="8477250" cy="938719"/>
          </a:xfrm>
          <a:prstGeom prst="rect">
            <a:avLst/>
          </a:prstGeom>
          <a:noFill/>
        </p:spPr>
        <p:txBody>
          <a:bodyPr wrap="square" rtlCol="0">
            <a:spAutoFit/>
          </a:bodyPr>
          <a:lstStyle/>
          <a:p>
            <a:r>
              <a:rPr lang="en-US" sz="1100" dirty="0">
                <a:latin typeface="Arial" panose="020B0604020202020204" pitchFamily="34" charset="0"/>
                <a:ea typeface="Calibri" panose="020F0502020204030204" pitchFamily="34" charset="0"/>
                <a:cs typeface="Arial" panose="020B0604020202020204" pitchFamily="34" charset="0"/>
              </a:rPr>
              <a:t>GDP = gross domestic product.</a:t>
            </a:r>
          </a:p>
          <a:p>
            <a:r>
              <a:rPr lang="en-US" sz="1100" dirty="0">
                <a:latin typeface="Arial" panose="020B0604020202020204" pitchFamily="34" charset="0"/>
                <a:ea typeface="Calibri" panose="020F0502020204030204" pitchFamily="34" charset="0"/>
                <a:cs typeface="Arial" panose="020B0604020202020204" pitchFamily="34" charset="0"/>
              </a:rPr>
              <a:t>Note: Business-to-Consumer (B2C) e-commerce covers any contract for the sale of goods and/or services, fully or partially concluded by a technique for distance communication. Values refer to the total of goods and services sold through B2C transactions as a percentage of GDP.</a:t>
            </a:r>
          </a:p>
          <a:p>
            <a:r>
              <a:rPr lang="en-US" sz="1100" dirty="0">
                <a:latin typeface="Arial" panose="020B0604020202020204" pitchFamily="34" charset="0"/>
                <a:ea typeface="Calibri" panose="020F0502020204030204" pitchFamily="34" charset="0"/>
                <a:cs typeface="Arial" panose="020B0604020202020204" pitchFamily="34" charset="0"/>
              </a:rPr>
              <a:t>Source: Ecommerce Foundation (2016).</a:t>
            </a:r>
          </a:p>
        </p:txBody>
      </p:sp>
      <p:graphicFrame>
        <p:nvGraphicFramePr>
          <p:cNvPr id="8" name="Chart 7">
            <a:extLst>
              <a:ext uri="{FF2B5EF4-FFF2-40B4-BE49-F238E27FC236}">
                <a16:creationId xmlns:a16="http://schemas.microsoft.com/office/drawing/2014/main" id="{00000000-0008-0000-0A00-000013000000}"/>
              </a:ext>
            </a:extLst>
          </p:cNvPr>
          <p:cNvGraphicFramePr>
            <a:graphicFrameLocks/>
          </p:cNvGraphicFramePr>
          <p:nvPr>
            <p:extLst>
              <p:ext uri="{D42A27DB-BD31-4B8C-83A1-F6EECF244321}">
                <p14:modId xmlns:p14="http://schemas.microsoft.com/office/powerpoint/2010/main" val="1232877168"/>
              </p:ext>
            </p:extLst>
          </p:nvPr>
        </p:nvGraphicFramePr>
        <p:xfrm>
          <a:off x="4572000" y="1625943"/>
          <a:ext cx="4412230" cy="34928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B3AF563-74C9-44B8-B169-2023354FCF98}"/>
              </a:ext>
            </a:extLst>
          </p:cNvPr>
          <p:cNvSpPr txBox="1"/>
          <p:nvPr/>
        </p:nvSpPr>
        <p:spPr>
          <a:xfrm>
            <a:off x="412750" y="1031282"/>
            <a:ext cx="4159250" cy="707886"/>
          </a:xfrm>
          <a:prstGeom prst="rect">
            <a:avLst/>
          </a:prstGeom>
          <a:noFill/>
        </p:spPr>
        <p:txBody>
          <a:bodyPr wrap="square" rtlCol="0">
            <a:spAutoFit/>
          </a:bodyPr>
          <a:lstStyle/>
          <a:p>
            <a:r>
              <a:rPr lang="en-US" sz="2000" b="1" dirty="0"/>
              <a:t>Global E-commerce</a:t>
            </a:r>
          </a:p>
          <a:p>
            <a:r>
              <a:rPr lang="en-US" sz="2000" dirty="0"/>
              <a:t>(% of GDP)</a:t>
            </a:r>
          </a:p>
        </p:txBody>
      </p:sp>
      <p:sp>
        <p:nvSpPr>
          <p:cNvPr id="12" name="TextBox 11">
            <a:extLst>
              <a:ext uri="{FF2B5EF4-FFF2-40B4-BE49-F238E27FC236}">
                <a16:creationId xmlns:a16="http://schemas.microsoft.com/office/drawing/2014/main" id="{4867708E-ACAA-487F-81E5-77F7E095FE20}"/>
              </a:ext>
            </a:extLst>
          </p:cNvPr>
          <p:cNvSpPr txBox="1"/>
          <p:nvPr/>
        </p:nvSpPr>
        <p:spPr>
          <a:xfrm>
            <a:off x="4789943" y="1017084"/>
            <a:ext cx="4182608" cy="707886"/>
          </a:xfrm>
          <a:prstGeom prst="rect">
            <a:avLst/>
          </a:prstGeom>
          <a:noFill/>
        </p:spPr>
        <p:txBody>
          <a:bodyPr wrap="square" rtlCol="0">
            <a:spAutoFit/>
          </a:bodyPr>
          <a:lstStyle/>
          <a:p>
            <a:r>
              <a:rPr lang="en-US" sz="2000" b="1" dirty="0"/>
              <a:t>Regional E-commerce, 2015 </a:t>
            </a:r>
          </a:p>
          <a:p>
            <a:r>
              <a:rPr lang="en-US" sz="2000" dirty="0"/>
              <a:t>(% of GDP)</a:t>
            </a:r>
          </a:p>
        </p:txBody>
      </p:sp>
      <p:graphicFrame>
        <p:nvGraphicFramePr>
          <p:cNvPr id="13" name="Chart 12"/>
          <p:cNvGraphicFramePr/>
          <p:nvPr>
            <p:extLst>
              <p:ext uri="{D42A27DB-BD31-4B8C-83A1-F6EECF244321}">
                <p14:modId xmlns:p14="http://schemas.microsoft.com/office/powerpoint/2010/main" val="4013487196"/>
              </p:ext>
            </p:extLst>
          </p:nvPr>
        </p:nvGraphicFramePr>
        <p:xfrm>
          <a:off x="412750" y="1845637"/>
          <a:ext cx="3981743" cy="32731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390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97E-6CF3-4258-8AF3-8D4A02E644DA}"/>
              </a:ext>
            </a:extLst>
          </p:cNvPr>
          <p:cNvSpPr>
            <a:spLocks noGrp="1"/>
          </p:cNvSpPr>
          <p:nvPr>
            <p:ph type="title"/>
          </p:nvPr>
        </p:nvSpPr>
        <p:spPr>
          <a:xfrm>
            <a:off x="628650" y="0"/>
            <a:ext cx="7886700" cy="810530"/>
          </a:xfrm>
        </p:spPr>
        <p:txBody>
          <a:bodyPr>
            <a:noAutofit/>
          </a:bodyPr>
          <a:lstStyle/>
          <a:p>
            <a:r>
              <a:rPr lang="en-US" dirty="0"/>
              <a:t>ICT Infrastructure</a:t>
            </a:r>
          </a:p>
        </p:txBody>
      </p:sp>
      <p:sp>
        <p:nvSpPr>
          <p:cNvPr id="3" name="Slide Number Placeholder 2">
            <a:extLst>
              <a:ext uri="{FF2B5EF4-FFF2-40B4-BE49-F238E27FC236}">
                <a16:creationId xmlns:a16="http://schemas.microsoft.com/office/drawing/2014/main" id="{2DA0D6E9-143B-4890-83EB-39888BCBC15E}"/>
              </a:ext>
            </a:extLst>
          </p:cNvPr>
          <p:cNvSpPr>
            <a:spLocks noGrp="1"/>
          </p:cNvSpPr>
          <p:nvPr>
            <p:ph type="sldNum" sz="quarter" idx="12"/>
          </p:nvPr>
        </p:nvSpPr>
        <p:spPr/>
        <p:txBody>
          <a:bodyPr/>
          <a:lstStyle/>
          <a:p>
            <a:fld id="{3B2AEF64-9867-4B71-936B-C52248B5A961}" type="slidenum">
              <a:rPr lang="en-US" smtClean="0"/>
              <a:t>6</a:t>
            </a:fld>
            <a:endParaRPr lang="en-US" dirty="0"/>
          </a:p>
        </p:txBody>
      </p:sp>
      <p:graphicFrame>
        <p:nvGraphicFramePr>
          <p:cNvPr id="9" name="Chart 8">
            <a:extLst>
              <a:ext uri="{FF2B5EF4-FFF2-40B4-BE49-F238E27FC236}">
                <a16:creationId xmlns:a16="http://schemas.microsoft.com/office/drawing/2014/main" id="{0197E7D6-FFB9-4787-B455-05DA36762139}"/>
              </a:ext>
            </a:extLst>
          </p:cNvPr>
          <p:cNvGraphicFramePr/>
          <p:nvPr>
            <p:extLst>
              <p:ext uri="{D42A27DB-BD31-4B8C-83A1-F6EECF244321}">
                <p14:modId xmlns:p14="http://schemas.microsoft.com/office/powerpoint/2010/main" val="273629148"/>
              </p:ext>
            </p:extLst>
          </p:nvPr>
        </p:nvGraphicFramePr>
        <p:xfrm>
          <a:off x="233680" y="810530"/>
          <a:ext cx="8548947" cy="20485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6D65C7A-1EF3-4478-91CA-D591F9CB0E7F}"/>
              </a:ext>
            </a:extLst>
          </p:cNvPr>
          <p:cNvSpPr/>
          <p:nvPr/>
        </p:nvSpPr>
        <p:spPr>
          <a:xfrm>
            <a:off x="361372" y="2833952"/>
            <a:ext cx="8315267" cy="229743"/>
          </a:xfrm>
          <a:prstGeom prst="rect">
            <a:avLst/>
          </a:prstGeom>
        </p:spPr>
        <p:txBody>
          <a:bodyPr wrap="square">
            <a:spAutoFit/>
          </a:bodyPr>
          <a:lstStyle/>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Source: International Telecommunication Union. Statistics. https://www.itu.int/en/ITU-D/Statistics/Pages/stat/default.aspx</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D75BA63-5B11-4A6B-BABE-3308EBDE08DB}"/>
              </a:ext>
            </a:extLst>
          </p:cNvPr>
          <p:cNvSpPr/>
          <p:nvPr/>
        </p:nvSpPr>
        <p:spPr>
          <a:xfrm>
            <a:off x="757382" y="3225020"/>
            <a:ext cx="7757968" cy="430887"/>
          </a:xfrm>
          <a:prstGeom prst="rect">
            <a:avLst/>
          </a:prstGeom>
        </p:spPr>
        <p:txBody>
          <a:bodyPr wrap="square">
            <a:spAutoFit/>
          </a:bodyPr>
          <a:lstStyle/>
          <a:p>
            <a:pPr algn="ctr"/>
            <a:r>
              <a:rPr lang="en-US" sz="1100" b="1" dirty="0">
                <a:latin typeface="+mj-lt"/>
                <a:ea typeface="Times New Roman" panose="02020603050405020304" pitchFamily="18" charset="0"/>
                <a:cs typeface="Calibri" panose="020F0502020204030204" pitchFamily="34" charset="0"/>
              </a:rPr>
              <a:t>Mobile and Fixed Broadband Speed—Central and West Asia, South Asia, and Southeast Asia, </a:t>
            </a:r>
          </a:p>
          <a:p>
            <a:pPr algn="ctr"/>
            <a:r>
              <a:rPr lang="en-US" sz="1100" b="1" dirty="0">
                <a:latin typeface="+mj-lt"/>
                <a:ea typeface="Times New Roman" panose="02020603050405020304" pitchFamily="18" charset="0"/>
                <a:cs typeface="Calibri" panose="020F0502020204030204" pitchFamily="34" charset="0"/>
              </a:rPr>
              <a:t>as of December 2017 </a:t>
            </a:r>
            <a:r>
              <a:rPr lang="en-US" sz="1100" dirty="0">
                <a:latin typeface="+mj-lt"/>
                <a:ea typeface="Times New Roman" panose="02020603050405020304" pitchFamily="18" charset="0"/>
                <a:cs typeface="Calibri" panose="020F0502020204030204" pitchFamily="34" charset="0"/>
              </a:rPr>
              <a:t>(megabits per second, download)</a:t>
            </a:r>
            <a:endParaRPr lang="en-US" sz="1100" dirty="0">
              <a:effectLst/>
              <a:latin typeface="+mj-lt"/>
              <a:ea typeface="Times New Roman" panose="02020603050405020304" pitchFamily="18" charset="0"/>
            </a:endParaRPr>
          </a:p>
        </p:txBody>
      </p:sp>
      <p:sp>
        <p:nvSpPr>
          <p:cNvPr id="10" name="Rectangle 9">
            <a:extLst>
              <a:ext uri="{FF2B5EF4-FFF2-40B4-BE49-F238E27FC236}">
                <a16:creationId xmlns:a16="http://schemas.microsoft.com/office/drawing/2014/main" id="{3C7E750F-648C-4E5E-A8F9-B335967022CD}"/>
              </a:ext>
            </a:extLst>
          </p:cNvPr>
          <p:cNvSpPr/>
          <p:nvPr/>
        </p:nvSpPr>
        <p:spPr>
          <a:xfrm>
            <a:off x="729673" y="650187"/>
            <a:ext cx="7201304" cy="281231"/>
          </a:xfrm>
          <a:prstGeom prst="rect">
            <a:avLst/>
          </a:prstGeom>
        </p:spPr>
        <p:txBody>
          <a:bodyPr wrap="square">
            <a:spAutoFit/>
          </a:bodyPr>
          <a:lstStyle/>
          <a:p>
            <a:pPr indent="457200" algn="ctr">
              <a:lnSpc>
                <a:spcPct val="107000"/>
              </a:lnSpc>
            </a:pPr>
            <a:r>
              <a:rPr lang="en-US" sz="1200" b="1" dirty="0">
                <a:latin typeface="+mj-lt"/>
                <a:ea typeface="Calibri" panose="020F0502020204030204" pitchFamily="34" charset="0"/>
                <a:cs typeface="Calibri" panose="020F0502020204030204" pitchFamily="34" charset="0"/>
              </a:rPr>
              <a:t>Key ICT Indicators by Region, 2016 </a:t>
            </a:r>
            <a:r>
              <a:rPr lang="en-US" sz="1200" dirty="0">
                <a:latin typeface="+mj-lt"/>
                <a:ea typeface="Calibri" panose="020F0502020204030204" pitchFamily="34" charset="0"/>
                <a:cs typeface="Calibri" panose="020F0502020204030204" pitchFamily="34" charset="0"/>
              </a:rPr>
              <a:t>(per 100 inhabitants)</a:t>
            </a:r>
            <a:endParaRPr lang="en-US" sz="1200" dirty="0">
              <a:latin typeface="+mj-l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8A9A559-2996-4F28-8FFD-D8D36B21B409}"/>
              </a:ext>
            </a:extLst>
          </p:cNvPr>
          <p:cNvSpPr/>
          <p:nvPr/>
        </p:nvSpPr>
        <p:spPr>
          <a:xfrm>
            <a:off x="495118" y="5833678"/>
            <a:ext cx="5999018" cy="230832"/>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cs typeface="Arial" panose="020B0604020202020204" pitchFamily="34" charset="0"/>
              </a:rPr>
              <a:t>Source: </a:t>
            </a:r>
            <a:r>
              <a:rPr lang="en-US" sz="900" dirty="0" err="1">
                <a:latin typeface="Arial" panose="020B0604020202020204" pitchFamily="34" charset="0"/>
                <a:ea typeface="Calibri" panose="020F0502020204030204" pitchFamily="34" charset="0"/>
                <a:cs typeface="Arial" panose="020B0604020202020204" pitchFamily="34" charset="0"/>
              </a:rPr>
              <a:t>Speedtest</a:t>
            </a:r>
            <a:r>
              <a:rPr lang="en-US" sz="900" dirty="0">
                <a:latin typeface="Arial" panose="020B0604020202020204" pitchFamily="34" charset="0"/>
                <a:ea typeface="Calibri" panose="020F0502020204030204" pitchFamily="34" charset="0"/>
                <a:cs typeface="Arial" panose="020B0604020202020204" pitchFamily="34" charset="0"/>
              </a:rPr>
              <a:t>. </a:t>
            </a:r>
            <a:r>
              <a:rPr lang="en-US" sz="900" dirty="0" err="1">
                <a:latin typeface="Arial" panose="020B0604020202020204" pitchFamily="34" charset="0"/>
                <a:ea typeface="Calibri" panose="020F0502020204030204" pitchFamily="34" charset="0"/>
                <a:cs typeface="Arial" panose="020B0604020202020204" pitchFamily="34" charset="0"/>
              </a:rPr>
              <a:t>Speedtest</a:t>
            </a:r>
            <a:r>
              <a:rPr lang="en-US" sz="900" dirty="0">
                <a:latin typeface="Arial" panose="020B0604020202020204" pitchFamily="34" charset="0"/>
                <a:ea typeface="Calibri" panose="020F0502020204030204" pitchFamily="34" charset="0"/>
                <a:cs typeface="Arial" panose="020B0604020202020204" pitchFamily="34" charset="0"/>
              </a:rPr>
              <a:t> Global Index December 2017. http://www.speedtest.net/global-index</a:t>
            </a:r>
            <a:endParaRPr lang="en-US" sz="900" dirty="0">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999565741"/>
              </p:ext>
            </p:extLst>
          </p:nvPr>
        </p:nvGraphicFramePr>
        <p:xfrm>
          <a:off x="361372" y="3429000"/>
          <a:ext cx="8315267" cy="2404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265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D9A4-6515-490C-9AF5-29D60D35B234}"/>
              </a:ext>
            </a:extLst>
          </p:cNvPr>
          <p:cNvSpPr>
            <a:spLocks noGrp="1"/>
          </p:cNvSpPr>
          <p:nvPr>
            <p:ph type="title"/>
          </p:nvPr>
        </p:nvSpPr>
        <p:spPr>
          <a:xfrm>
            <a:off x="628650" y="97196"/>
            <a:ext cx="7886700" cy="663573"/>
          </a:xfrm>
        </p:spPr>
        <p:txBody>
          <a:bodyPr>
            <a:noAutofit/>
          </a:bodyPr>
          <a:lstStyle/>
          <a:p>
            <a:r>
              <a:rPr lang="en-US" sz="1800"/>
              <a:t>Ranking according to the United Nations Conference on Trade and</a:t>
            </a:r>
            <a:br>
              <a:rPr lang="en-US" sz="1800"/>
            </a:br>
            <a:r>
              <a:rPr lang="en-US" sz="1800"/>
              <a:t>Development B2C E-commerce Index 2018 </a:t>
            </a:r>
            <a:endParaRPr lang="en-US" sz="1800" dirty="0"/>
          </a:p>
        </p:txBody>
      </p:sp>
      <p:sp>
        <p:nvSpPr>
          <p:cNvPr id="3" name="Slide Number Placeholder 2">
            <a:extLst>
              <a:ext uri="{FF2B5EF4-FFF2-40B4-BE49-F238E27FC236}">
                <a16:creationId xmlns:a16="http://schemas.microsoft.com/office/drawing/2014/main" id="{9A577E99-A918-4B03-8DCC-4EF4DE2DEA54}"/>
              </a:ext>
            </a:extLst>
          </p:cNvPr>
          <p:cNvSpPr>
            <a:spLocks noGrp="1"/>
          </p:cNvSpPr>
          <p:nvPr>
            <p:ph type="sldNum" sz="quarter" idx="12"/>
          </p:nvPr>
        </p:nvSpPr>
        <p:spPr>
          <a:xfrm>
            <a:off x="7730836" y="6356351"/>
            <a:ext cx="784514" cy="365125"/>
          </a:xfrm>
        </p:spPr>
        <p:txBody>
          <a:bodyPr/>
          <a:lstStyle/>
          <a:p>
            <a:fld id="{3B2AEF64-9867-4B71-936B-C52248B5A961}" type="slidenum">
              <a:rPr lang="en-US" smtClean="0"/>
              <a:t>7</a:t>
            </a:fld>
            <a:endParaRPr lang="en-US" dirty="0"/>
          </a:p>
        </p:txBody>
      </p:sp>
      <p:graphicFrame>
        <p:nvGraphicFramePr>
          <p:cNvPr id="4" name="Chart 3">
            <a:extLst>
              <a:ext uri="{FF2B5EF4-FFF2-40B4-BE49-F238E27FC236}">
                <a16:creationId xmlns:a16="http://schemas.microsoft.com/office/drawing/2014/main" id="{E16A495E-838C-49BE-A1E9-68B4562FE0DE}"/>
              </a:ext>
            </a:extLst>
          </p:cNvPr>
          <p:cNvGraphicFramePr>
            <a:graphicFrameLocks/>
          </p:cNvGraphicFramePr>
          <p:nvPr>
            <p:extLst>
              <p:ext uri="{D42A27DB-BD31-4B8C-83A1-F6EECF244321}">
                <p14:modId xmlns:p14="http://schemas.microsoft.com/office/powerpoint/2010/main" val="1000497792"/>
              </p:ext>
            </p:extLst>
          </p:nvPr>
        </p:nvGraphicFramePr>
        <p:xfrm>
          <a:off x="1081548" y="741257"/>
          <a:ext cx="6931742" cy="557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200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F94-17F6-4CF8-B92A-F2B6577E4D69}"/>
              </a:ext>
            </a:extLst>
          </p:cNvPr>
          <p:cNvSpPr>
            <a:spLocks noGrp="1"/>
          </p:cNvSpPr>
          <p:nvPr>
            <p:ph type="title"/>
          </p:nvPr>
        </p:nvSpPr>
        <p:spPr>
          <a:xfrm>
            <a:off x="628650" y="236539"/>
            <a:ext cx="7886700" cy="663573"/>
          </a:xfrm>
        </p:spPr>
        <p:txBody>
          <a:bodyPr>
            <a:noAutofit/>
          </a:bodyPr>
          <a:lstStyle/>
          <a:p>
            <a:r>
              <a:rPr lang="en-US" sz="2400" dirty="0"/>
              <a:t>Fixed-broadband subscriptions per 100 habitants in ESCAP member countries, 2017 or latest</a:t>
            </a:r>
          </a:p>
        </p:txBody>
      </p:sp>
      <p:sp>
        <p:nvSpPr>
          <p:cNvPr id="3" name="Slide Number Placeholder 2">
            <a:extLst>
              <a:ext uri="{FF2B5EF4-FFF2-40B4-BE49-F238E27FC236}">
                <a16:creationId xmlns:a16="http://schemas.microsoft.com/office/drawing/2014/main" id="{E1B1BA39-7D55-4E96-B51A-C9482A629AE1}"/>
              </a:ext>
            </a:extLst>
          </p:cNvPr>
          <p:cNvSpPr>
            <a:spLocks noGrp="1"/>
          </p:cNvSpPr>
          <p:nvPr>
            <p:ph type="sldNum" sz="quarter" idx="12"/>
          </p:nvPr>
        </p:nvSpPr>
        <p:spPr/>
        <p:txBody>
          <a:bodyPr/>
          <a:lstStyle/>
          <a:p>
            <a:fld id="{3B2AEF64-9867-4B71-936B-C52248B5A961}" type="slidenum">
              <a:rPr lang="en-US" smtClean="0"/>
              <a:t>8</a:t>
            </a:fld>
            <a:endParaRPr lang="en-US" dirty="0"/>
          </a:p>
        </p:txBody>
      </p:sp>
      <p:graphicFrame>
        <p:nvGraphicFramePr>
          <p:cNvPr id="4" name="Chart 3">
            <a:extLst>
              <a:ext uri="{FF2B5EF4-FFF2-40B4-BE49-F238E27FC236}">
                <a16:creationId xmlns:a16="http://schemas.microsoft.com/office/drawing/2014/main" id="{79B5863A-760D-480D-9D26-86B16970F496}"/>
              </a:ext>
            </a:extLst>
          </p:cNvPr>
          <p:cNvGraphicFramePr>
            <a:graphicFrameLocks/>
          </p:cNvGraphicFramePr>
          <p:nvPr>
            <p:extLst>
              <p:ext uri="{D42A27DB-BD31-4B8C-83A1-F6EECF244321}">
                <p14:modId xmlns:p14="http://schemas.microsoft.com/office/powerpoint/2010/main" val="2311156656"/>
              </p:ext>
            </p:extLst>
          </p:nvPr>
        </p:nvGraphicFramePr>
        <p:xfrm>
          <a:off x="432262" y="900113"/>
          <a:ext cx="8345978" cy="44977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1C8DA57-2A0F-4180-B63F-26E62EF546EB}"/>
              </a:ext>
            </a:extLst>
          </p:cNvPr>
          <p:cNvSpPr txBox="1"/>
          <p:nvPr/>
        </p:nvSpPr>
        <p:spPr>
          <a:xfrm>
            <a:off x="1059615" y="5634721"/>
            <a:ext cx="7340471" cy="369332"/>
          </a:xfrm>
          <a:prstGeom prst="rect">
            <a:avLst/>
          </a:prstGeom>
          <a:noFill/>
        </p:spPr>
        <p:txBody>
          <a:bodyPr wrap="none" rtlCol="0">
            <a:spAutoFit/>
          </a:bodyPr>
          <a:lstStyle/>
          <a:p>
            <a:r>
              <a:rPr lang="en-US" sz="900" i="1" dirty="0"/>
              <a:t>Source</a:t>
            </a:r>
            <a:r>
              <a:rPr lang="en-US" sz="900" dirty="0"/>
              <a:t>: ESCAP, based on data from ITU (2017) World Telecommunication/ICT indicators database (2018). (accessed on 17 January 2019).</a:t>
            </a:r>
          </a:p>
          <a:p>
            <a:endParaRPr lang="en-US" sz="900" dirty="0"/>
          </a:p>
        </p:txBody>
      </p:sp>
    </p:spTree>
    <p:extLst>
      <p:ext uri="{BB962C8B-B14F-4D97-AF65-F5344CB8AC3E}">
        <p14:creationId xmlns:p14="http://schemas.microsoft.com/office/powerpoint/2010/main" val="173018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7E4E-8584-4EFF-B8D2-972884F2307F}"/>
              </a:ext>
            </a:extLst>
          </p:cNvPr>
          <p:cNvSpPr>
            <a:spLocks noGrp="1"/>
          </p:cNvSpPr>
          <p:nvPr>
            <p:ph type="title"/>
          </p:nvPr>
        </p:nvSpPr>
        <p:spPr/>
        <p:txBody>
          <a:bodyPr>
            <a:normAutofit fontScale="90000"/>
          </a:bodyPr>
          <a:lstStyle/>
          <a:p>
            <a:r>
              <a:rPr lang="en-GB" dirty="0"/>
              <a:t>E-commerce in selected CAREC members (1)</a:t>
            </a:r>
          </a:p>
        </p:txBody>
      </p:sp>
      <p:sp>
        <p:nvSpPr>
          <p:cNvPr id="3" name="Slide Number Placeholder 2">
            <a:extLst>
              <a:ext uri="{FF2B5EF4-FFF2-40B4-BE49-F238E27FC236}">
                <a16:creationId xmlns:a16="http://schemas.microsoft.com/office/drawing/2014/main" id="{4F65F566-6FCA-47DD-BDBB-17BE379D8552}"/>
              </a:ext>
            </a:extLst>
          </p:cNvPr>
          <p:cNvSpPr>
            <a:spLocks noGrp="1"/>
          </p:cNvSpPr>
          <p:nvPr>
            <p:ph type="sldNum" sz="quarter" idx="12"/>
          </p:nvPr>
        </p:nvSpPr>
        <p:spPr/>
        <p:txBody>
          <a:bodyPr/>
          <a:lstStyle/>
          <a:p>
            <a:fld id="{3B2AEF64-9867-4B71-936B-C52248B5A961}" type="slidenum">
              <a:rPr lang="en-US" smtClean="0"/>
              <a:t>9</a:t>
            </a:fld>
            <a:endParaRPr lang="en-US" dirty="0"/>
          </a:p>
        </p:txBody>
      </p:sp>
      <p:sp>
        <p:nvSpPr>
          <p:cNvPr id="4" name="Content Placeholder 2">
            <a:extLst>
              <a:ext uri="{FF2B5EF4-FFF2-40B4-BE49-F238E27FC236}">
                <a16:creationId xmlns:a16="http://schemas.microsoft.com/office/drawing/2014/main" id="{C479390E-369C-4E30-BB0E-391F97C5F748}"/>
              </a:ext>
            </a:extLst>
          </p:cNvPr>
          <p:cNvSpPr txBox="1">
            <a:spLocks/>
          </p:cNvSpPr>
          <p:nvPr/>
        </p:nvSpPr>
        <p:spPr>
          <a:xfrm>
            <a:off x="327489" y="1251449"/>
            <a:ext cx="8489022" cy="5187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Kazakhstan’s e-commerce market is growing 55% annually and the market value is $3.6bn (Kazakh TV, 2016; PPRO Financial, 2018). </a:t>
            </a:r>
          </a:p>
          <a:p>
            <a:r>
              <a:rPr lang="en-US" sz="2400" dirty="0"/>
              <a:t>In Azerbaijan the key drivers of internet usage and online shopping growth are under 25 years old (yStats.com 2015).</a:t>
            </a:r>
          </a:p>
          <a:p>
            <a:r>
              <a:rPr lang="en-US" sz="2400" dirty="0"/>
              <a:t>In Uzbekistan, mobile technologies promoted internet penetration. Key market players include aliexpress.com, eBay and Amazon.com</a:t>
            </a:r>
          </a:p>
          <a:p>
            <a:r>
              <a:rPr lang="en-US" sz="2400" dirty="0"/>
              <a:t>In Georgia, In 2017 the project “</a:t>
            </a:r>
            <a:r>
              <a:rPr lang="en-US" sz="2400" dirty="0" err="1"/>
              <a:t>Internetization</a:t>
            </a:r>
            <a:r>
              <a:rPr lang="en-US" sz="2400" dirty="0"/>
              <a:t> of </a:t>
            </a:r>
            <a:r>
              <a:rPr lang="en-US" sz="2400" dirty="0" err="1"/>
              <a:t>Tusheti</a:t>
            </a:r>
            <a:r>
              <a:rPr lang="en-US" sz="2400" dirty="0"/>
              <a:t>” covered dozens of villages and areas in the mountainous areas of Georgia with wireless internet (in cooperation with private sector)</a:t>
            </a:r>
          </a:p>
          <a:p>
            <a:pPr marL="342900" lvl="1" indent="-342900">
              <a:lnSpc>
                <a:spcPct val="100000"/>
              </a:lnSpc>
              <a:spcAft>
                <a:spcPts val="1200"/>
              </a:spcAft>
            </a:pPr>
            <a:r>
              <a:rPr lang="en-US" sz="1800" dirty="0"/>
              <a:t> </a:t>
            </a:r>
          </a:p>
        </p:txBody>
      </p:sp>
    </p:spTree>
    <p:extLst>
      <p:ext uri="{BB962C8B-B14F-4D97-AF65-F5344CB8AC3E}">
        <p14:creationId xmlns:p14="http://schemas.microsoft.com/office/powerpoint/2010/main" val="3082910696"/>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4301</TotalTime>
  <Words>1893</Words>
  <Application>Microsoft Office PowerPoint</Application>
  <PresentationFormat>On-screen Show (4:3)</PresentationFormat>
  <Paragraphs>211</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Ideal Sans Light</vt:lpstr>
      <vt:lpstr>Times New Roman</vt:lpstr>
      <vt:lpstr>Wingdings</vt:lpstr>
      <vt:lpstr>2_Office Theme</vt:lpstr>
      <vt:lpstr>Embracing the E-commerce Revolution in Asia and the Pacific  with a focus on the CAREC members</vt:lpstr>
      <vt:lpstr>Key messages</vt:lpstr>
      <vt:lpstr>Factors Affecting the Development of  E-marketplace </vt:lpstr>
      <vt:lpstr>Asia and the Pacific is the largest and fast growing e-commerce market</vt:lpstr>
      <vt:lpstr>It is also the largest as % of GDP</vt:lpstr>
      <vt:lpstr>ICT Infrastructure</vt:lpstr>
      <vt:lpstr>Ranking according to the United Nations Conference on Trade and Development B2C E-commerce Index 2018 </vt:lpstr>
      <vt:lpstr>Fixed-broadband subscriptions per 100 habitants in ESCAP member countries, 2017 or latest</vt:lpstr>
      <vt:lpstr>E-commerce in selected CAREC members (1)</vt:lpstr>
      <vt:lpstr>E-commerce in selected CAREC members (2)</vt:lpstr>
      <vt:lpstr>E-commerce in selected CAREC members (3)</vt:lpstr>
      <vt:lpstr>Legislation in key areas of cyber laws</vt:lpstr>
      <vt:lpstr>Cross border e-commerce: key issues</vt:lpstr>
      <vt:lpstr>Trade procedures also apply to e-commerce</vt:lpstr>
      <vt:lpstr>Overall implementation of trade facilitation measures in 44 Asia-Pacific economies surveyed</vt:lpstr>
      <vt:lpstr>De Minimis Thresholds—Selected Asian Economies, as of April 2016</vt:lpstr>
      <vt:lpstr>PowerPoint Presentation</vt:lpstr>
      <vt:lpstr>Creating a Virtuous Cycle in E-marketplace Development </vt:lpstr>
      <vt:lpstr>2030 agenda for sustainable development</vt:lpstr>
      <vt:lpstr>Cross-border e-commerce for rural development and SMEs?</vt:lpstr>
      <vt:lpstr>A journey of a thousand miles begins with a single step</vt:lpstr>
      <vt:lpstr>A few questions in the context of CAREC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ECONOMIC INTEGRATION REPORT 2017  THE ERA OF FINANCIAL INTERCONNECTEDNESS: HOW CAN ASIA STRENGTHEN FINANCIAL RESILIENCE?</dc:title>
  <dc:creator>Mara Claire C. Tayag</dc:creator>
  <cp:lastModifiedBy>Tengfei Wang</cp:lastModifiedBy>
  <cp:revision>423</cp:revision>
  <cp:lastPrinted>2018-09-21T08:35:06Z</cp:lastPrinted>
  <dcterms:created xsi:type="dcterms:W3CDTF">2017-10-05T03:02:01Z</dcterms:created>
  <dcterms:modified xsi:type="dcterms:W3CDTF">2019-08-17T15:13:45Z</dcterms:modified>
</cp:coreProperties>
</file>