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FCDB-4115-4036-8B4C-4126D2E5E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D8681-95AB-4329-950A-2B198BCD9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56B89-F1BE-434C-995C-4DD3493E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0BD6-94FF-4930-A0AC-406E3037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04B6-AEC0-4301-949F-4B9B19DC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72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C38-8D8B-467A-A11B-A01FBC49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805B-1DD1-4861-8084-34357395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2BCA-D148-4239-AB21-DFB9B434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FDD9-D811-400C-A0D8-6087F9E1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1919-C545-4F4E-8838-2508A08E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192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B273B-7DA2-41AE-9FAE-1C1716E28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C8B9E-F94D-4913-A688-FD67437F0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6F53-EAD9-4195-97D1-6C6B89CA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61CB-E3CB-4AA5-8943-24BDB882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39D0-9DD1-48E0-B3B9-C5E89025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025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CA20-BBAA-4B88-B84A-6EB672A6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4CCA-81ED-45FF-AD87-E9D64C98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AC6D-3C38-4954-9F48-51697AB9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DE5A-4C4A-41C6-8D0A-C9327E50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BE63-4E8E-42FF-A6E6-43B21B93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74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E99B-A0EF-415C-8727-6DD66448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2D6D-FD7C-4BF9-A4B7-15E06FA41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A817-83BC-4CDC-89F0-EFC455EC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B01A-21A7-4B14-9CFA-8DE8A9FD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9622-7391-4E18-A5D0-C3715C36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04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7258-FC62-4207-AEF5-20D4F519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5FCF9-A999-46CB-9B64-45B07CCAF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D24B5-D7BE-45ED-AAEE-83C9E1382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BE02E-0D27-4448-B372-FDD755C0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5A031-5A0C-4C5E-BAEA-4E7473C7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646CE-B31F-427B-AFCA-E0A57ED6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81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F876-0E1B-4150-82FC-E3124422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B2992-2405-4073-8138-7E89D252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805E3-A436-49AC-8265-85710717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7B5B9-02EB-4260-82B9-833DA3552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E0793-C9A4-4AB6-B57B-4ADBFFEBA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C6094-5C30-486B-8E25-2EC4AFB3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77865-0334-4BD7-8DDE-79EA8340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F193A-A707-4E35-A574-5E571F61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31E9-837C-46EB-B5EC-01E32AC4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7DDCE-F576-47BF-B2D5-8C5ADFEB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1CD5B-45E6-4A23-9AB0-831864D4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B256E-AA38-4599-86A3-BD8B23A0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21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A4DB7-0BF5-41D7-B2B1-F05EDC9B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E2F6E-F1AB-42E2-B981-1F0AC12A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7F23B-ED81-4285-B241-A8CBD4AA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61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DC06-D2C0-47A7-A37B-3754BE2A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8C22-37C8-4362-8D11-4D0CCD8A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2C1F3-FC73-46C2-970B-FBD3A2449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EE7D0-89BD-480B-BDFB-FA0E3556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9E36-0133-4E44-97EA-4F8FE535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3B42F-8725-432D-B37B-775FC620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04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A9D5-54F3-4834-8438-44006998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83FDF-C4F2-4F8B-BD62-D29E113F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D2ED0-C740-4EC9-8657-A86E3A13B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BF47A-9094-4B94-94B9-529DB6A5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16811-3196-4E8C-B43A-95845887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CF946-7D31-4F5E-9094-3DC3CE97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63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3B965-CC2E-4FAF-AC00-4B26DC90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6CA7F-8FCE-4A23-B2DC-320A98C6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7EB4-B7AC-4DE7-ACBB-C2787571B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2BCA-4B8F-49F6-8451-0FB9B2DB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815A-7BE2-4385-8BA1-B9EF5B74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1B51F-3175-456D-BC53-A4991A91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56"/>
          <a:stretch/>
        </p:blipFill>
        <p:spPr>
          <a:xfrm>
            <a:off x="0" y="-20953"/>
            <a:ext cx="12192000" cy="4551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55D51-BF15-44EC-B437-38A275362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7135" y="4530074"/>
            <a:ext cx="12678031" cy="125292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Country Performance on the CRII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54131-26BB-41C9-8205-CCC0EA230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45" y="5694036"/>
            <a:ext cx="10656310" cy="89743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Teresita Cruz del Rosario, PhD</a:t>
            </a:r>
          </a:p>
          <a:p>
            <a:pPr algn="r"/>
            <a:r>
              <a:rPr lang="en-US" b="1" dirty="0" err="1">
                <a:solidFill>
                  <a:schemeClr val="tx1"/>
                </a:solidFill>
              </a:rPr>
              <a:t>Sernior</a:t>
            </a:r>
            <a:r>
              <a:rPr lang="en-US" b="1" dirty="0">
                <a:solidFill>
                  <a:schemeClr val="tx1"/>
                </a:solidFill>
              </a:rPr>
              <a:t> Research Associate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Asia Research institute – National University of Singapore</a:t>
            </a:r>
          </a:p>
        </p:txBody>
      </p:sp>
    </p:spTree>
    <p:extLst>
      <p:ext uri="{BB962C8B-B14F-4D97-AF65-F5344CB8AC3E}">
        <p14:creationId xmlns:p14="http://schemas.microsoft.com/office/powerpoint/2010/main" val="91938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D0A6CB2-CD65-46C1-9447-DD7D750BD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20" y="0"/>
            <a:ext cx="12350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8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60DE3-193E-4D1E-A556-CE6047F1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345233"/>
            <a:ext cx="8490857" cy="48145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latin typeface="+mj-lt"/>
                <a:ea typeface="+mj-ea"/>
                <a:cs typeface="+mj-cs"/>
              </a:rPr>
              <a:t>STRIKE:  </a:t>
            </a:r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Strengthening Regional Integration through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KNOWLEDGE ENHANCEMENT</a:t>
            </a:r>
          </a:p>
        </p:txBody>
      </p:sp>
    </p:spTree>
    <p:extLst>
      <p:ext uri="{BB962C8B-B14F-4D97-AF65-F5344CB8AC3E}">
        <p14:creationId xmlns:p14="http://schemas.microsoft.com/office/powerpoint/2010/main" val="7627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63F53-41FF-4816-A23B-9BA9217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FIVE AREAS of KNOWLEDGE COLLABORAT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C5B9-7F61-4C6D-A7E4-DAC044CBE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249" y="2310834"/>
            <a:ext cx="11527612" cy="432006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endParaRPr lang="en-US" sz="2800" kern="1200" dirty="0">
              <a:solidFill>
                <a:srgbClr val="E7E6E6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 TRADE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TOURISM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AGRICULTURAL REGIONAL VALUE CHAINS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PROMOTING GOOD BUSINESS /INVESTMENT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COOPERATIVE WATER GOVERNANCE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3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F4757F1B-1E11-4D4B-940D-9E7592576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0"/>
            <a:ext cx="6096000" cy="6857999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306AB6-5069-4F8C-AA2D-66CE0D172C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34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9F5D4B-0E87-48FF-8EF2-A297BC47D406}"/>
              </a:ext>
            </a:extLst>
          </p:cNvPr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646"/>
            <a:ext cx="6096000" cy="6783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718AED-31F8-4075-9D04-6D8A3AA50671}"/>
              </a:ext>
            </a:extLst>
          </p:cNvPr>
          <p:cNvCxnSpPr/>
          <p:nvPr/>
        </p:nvCxnSpPr>
        <p:spPr>
          <a:xfrm>
            <a:off x="-653143" y="3401008"/>
            <a:ext cx="1194319" cy="0"/>
          </a:xfrm>
          <a:prstGeom prst="straightConnector1">
            <a:avLst/>
          </a:prstGeom>
          <a:ln w="76200" cmpd="thinThick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69DD0F-762E-4858-9A40-63293E4B5EDE}"/>
              </a:ext>
            </a:extLst>
          </p:cNvPr>
          <p:cNvCxnSpPr>
            <a:cxnSpLocks/>
          </p:cNvCxnSpPr>
          <p:nvPr/>
        </p:nvCxnSpPr>
        <p:spPr>
          <a:xfrm>
            <a:off x="5971592" y="4383832"/>
            <a:ext cx="581609" cy="0"/>
          </a:xfrm>
          <a:prstGeom prst="straightConnector1">
            <a:avLst/>
          </a:prstGeom>
          <a:ln w="76200" cmpd="thinThick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927452-3417-4435-87B9-474E356DE91F}"/>
              </a:ext>
            </a:extLst>
          </p:cNvPr>
          <p:cNvCxnSpPr/>
          <p:nvPr/>
        </p:nvCxnSpPr>
        <p:spPr>
          <a:xfrm flipH="1">
            <a:off x="10534261" y="2715207"/>
            <a:ext cx="986054" cy="0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8E8C6C-99B0-4167-9345-2ACE0AB4C5F5}"/>
              </a:ext>
            </a:extLst>
          </p:cNvPr>
          <p:cNvCxnSpPr/>
          <p:nvPr/>
        </p:nvCxnSpPr>
        <p:spPr>
          <a:xfrm flipH="1">
            <a:off x="10534261" y="3100873"/>
            <a:ext cx="986054" cy="0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369BC6-7E37-4540-9789-E627318C7C98}"/>
              </a:ext>
            </a:extLst>
          </p:cNvPr>
          <p:cNvCxnSpPr/>
          <p:nvPr/>
        </p:nvCxnSpPr>
        <p:spPr>
          <a:xfrm flipH="1">
            <a:off x="10534261" y="2236236"/>
            <a:ext cx="986054" cy="0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531500BF-4B32-4EFF-911A-65BD85EA3780}"/>
              </a:ext>
            </a:extLst>
          </p:cNvPr>
          <p:cNvSpPr/>
          <p:nvPr/>
        </p:nvSpPr>
        <p:spPr>
          <a:xfrm>
            <a:off x="1" y="5309129"/>
            <a:ext cx="313300" cy="475918"/>
          </a:xfrm>
          <a:prstGeom prst="lightningBol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>
            <a:extLst>
              <a:ext uri="{FF2B5EF4-FFF2-40B4-BE49-F238E27FC236}">
                <a16:creationId xmlns:a16="http://schemas.microsoft.com/office/drawing/2014/main" id="{CE5818E7-D6B0-46FB-B661-E792FBC6EB96}"/>
              </a:ext>
            </a:extLst>
          </p:cNvPr>
          <p:cNvSpPr/>
          <p:nvPr/>
        </p:nvSpPr>
        <p:spPr>
          <a:xfrm>
            <a:off x="6021358" y="5309129"/>
            <a:ext cx="317241" cy="391868"/>
          </a:xfrm>
          <a:prstGeom prst="lightningBol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0C60B7-A955-402F-8353-C32FC7FE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1202"/>
          </a:xfrm>
        </p:spPr>
        <p:txBody>
          <a:bodyPr/>
          <a:lstStyle/>
          <a:p>
            <a:pPr algn="ctr"/>
            <a:r>
              <a:rPr lang="en-US" b="1" dirty="0"/>
              <a:t>COUNTRY SUB-GROUPINGS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0C4009-A90E-488B-93D0-551F35C2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359" y="1230410"/>
            <a:ext cx="5803641" cy="6056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High/Medium Integration</a:t>
            </a:r>
          </a:p>
          <a:p>
            <a:pPr marL="0" indent="0" algn="ctr">
              <a:buNone/>
            </a:pPr>
            <a:r>
              <a:rPr lang="en-US" b="1" dirty="0"/>
              <a:t>               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CWC         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ExPRC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AVERAGE             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0.373</a:t>
            </a:r>
            <a:r>
              <a:rPr lang="en-US" sz="3000" b="1" dirty="0">
                <a:solidFill>
                  <a:srgbClr val="FF0000"/>
                </a:solidFill>
              </a:rPr>
              <a:t>	   	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0.399</a:t>
            </a:r>
          </a:p>
          <a:p>
            <a:r>
              <a:rPr lang="en-US" sz="2600" b="1" dirty="0"/>
              <a:t>Kazakhstan           0.444		 0.494</a:t>
            </a:r>
          </a:p>
          <a:p>
            <a:r>
              <a:rPr lang="en-US" sz="2600" b="1" dirty="0"/>
              <a:t>Kyrgyz Republic   0.408		 0.446</a:t>
            </a:r>
          </a:p>
          <a:p>
            <a:r>
              <a:rPr lang="en-US" sz="2600" b="1" dirty="0"/>
              <a:t>PRC                         0.434</a:t>
            </a:r>
          </a:p>
          <a:p>
            <a:r>
              <a:rPr lang="en-US" sz="2600" b="1" dirty="0"/>
              <a:t>Uzbekistan            0.361		 0.427</a:t>
            </a:r>
          </a:p>
          <a:p>
            <a:r>
              <a:rPr lang="en-US" sz="2600" b="1" dirty="0"/>
              <a:t>Georgia                  0.364          	 0.423</a:t>
            </a:r>
          </a:p>
          <a:p>
            <a:r>
              <a:rPr lang="en-US" sz="2600" b="1" dirty="0"/>
              <a:t>Tajikistan               0.369  		 0.419</a:t>
            </a:r>
          </a:p>
          <a:p>
            <a:r>
              <a:rPr lang="en-US" sz="2600" b="1" dirty="0"/>
              <a:t>Azerbaijan              0.400 		 0.410    </a:t>
            </a:r>
          </a:p>
          <a:p>
            <a:r>
              <a:rPr lang="en-US" sz="2600" b="1" dirty="0"/>
              <a:t>Turkmenistan       	0.400		 0.400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3664F-DFF0-45F6-99B1-79A29EBC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0759" y="1230410"/>
            <a:ext cx="5533053" cy="546430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Low Integration</a:t>
            </a:r>
          </a:p>
          <a:p>
            <a:pPr marL="0" indent="0" algn="ctr">
              <a:buNone/>
            </a:pPr>
            <a:r>
              <a:rPr lang="en-US" b="1" dirty="0"/>
              <a:t>                         CWC	       </a:t>
            </a:r>
            <a:r>
              <a:rPr lang="en-US" b="1" dirty="0" err="1"/>
              <a:t>ExPRC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AVERAGE	    0.373	    0.399</a:t>
            </a:r>
          </a:p>
          <a:p>
            <a:r>
              <a:rPr lang="en-US" b="1" dirty="0"/>
              <a:t>Pakistan	    0.344	    0.349</a:t>
            </a:r>
          </a:p>
          <a:p>
            <a:endParaRPr lang="en-US" b="1" dirty="0"/>
          </a:p>
          <a:p>
            <a:r>
              <a:rPr lang="en-US" b="1" dirty="0"/>
              <a:t>Mongolia	     0.373	    0.332	</a:t>
            </a:r>
          </a:p>
          <a:p>
            <a:r>
              <a:rPr lang="en-US" b="1" dirty="0"/>
              <a:t>Afghanistan    0.211	    0.288	</a:t>
            </a:r>
          </a:p>
        </p:txBody>
      </p:sp>
    </p:spTree>
    <p:extLst>
      <p:ext uri="{BB962C8B-B14F-4D97-AF65-F5344CB8AC3E}">
        <p14:creationId xmlns:p14="http://schemas.microsoft.com/office/powerpoint/2010/main" val="2421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CBCD-6D47-4E9E-9CD5-5F8B4E20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40000"/>
              <a:lumOff val="60000"/>
              <a:alpha val="99000"/>
            </a:schemeClr>
          </a:solidFill>
        </p:spPr>
        <p:txBody>
          <a:bodyPr/>
          <a:lstStyle/>
          <a:p>
            <a:pPr algn="ctr"/>
            <a:r>
              <a:rPr lang="en-US" b="1" dirty="0"/>
              <a:t>POLICY PROPOSALS:  Low Integration Countries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0E32B-DF29-4EA7-926F-BA83A769BFAD}"/>
              </a:ext>
            </a:extLst>
          </p:cNvPr>
          <p:cNvSpPr txBox="1"/>
          <p:nvPr/>
        </p:nvSpPr>
        <p:spPr>
          <a:xfrm>
            <a:off x="0" y="1320921"/>
            <a:ext cx="12192000" cy="1384995"/>
          </a:xfrm>
          <a:prstGeom prst="rect">
            <a:avLst/>
          </a:prstGeom>
          <a:pattFill prst="pct1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dirty="0"/>
              <a:t>Afghanistan:   </a:t>
            </a:r>
            <a:r>
              <a:rPr lang="en-US" sz="2000" b="1" dirty="0"/>
              <a:t>low scores</a:t>
            </a:r>
            <a:r>
              <a:rPr lang="en-US" b="1" dirty="0"/>
              <a:t>:  infrastructure and connectivity   0.291;   FMI 0;   Regional Value Chain 0.306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increase investments in Infrastructure and connectivity to connect to major markets;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support SMEs (constitutes 75% of economy)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Support Financial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B14D5-C2F9-4F74-A531-B678294892A6}"/>
              </a:ext>
            </a:extLst>
          </p:cNvPr>
          <p:cNvSpPr txBox="1"/>
          <p:nvPr/>
        </p:nvSpPr>
        <p:spPr>
          <a:xfrm>
            <a:off x="0" y="2646484"/>
            <a:ext cx="12192000" cy="2277547"/>
          </a:xfrm>
          <a:prstGeom prst="rect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dirty="0"/>
              <a:t>Pakistan:   </a:t>
            </a:r>
            <a:r>
              <a:rPr lang="en-US" sz="2000" b="1" dirty="0"/>
              <a:t>medium scores</a:t>
            </a:r>
            <a:r>
              <a:rPr lang="en-US" b="1" dirty="0"/>
              <a:t>:  regional value chain  0.524;  infrastructure and connectivity 0.417;  </a:t>
            </a:r>
          </a:p>
          <a:p>
            <a:r>
              <a:rPr lang="en-US" b="1" dirty="0"/>
              <a:t>                          low score:  trade and investment:    0.161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Enhance support for infrastructure</a:t>
            </a:r>
            <a:r>
              <a:rPr lang="en-US" sz="2000" b="1" dirty="0"/>
              <a:t>  </a:t>
            </a:r>
            <a:r>
              <a:rPr lang="en-US" sz="2000" dirty="0"/>
              <a:t>to link to China and India (two economic powerhouses)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ADB support for Turkmenistan-Afghanistan-Pakistan-India (TAPI) natural gas pipeline for badly-needed energy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Support for the apparel sector; extend assistance to enhance regional value chains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Diversify export markets for apparel within the region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B5190-C2F8-4719-933F-2A5C571EC6E2}"/>
              </a:ext>
            </a:extLst>
          </p:cNvPr>
          <p:cNvSpPr txBox="1"/>
          <p:nvPr/>
        </p:nvSpPr>
        <p:spPr>
          <a:xfrm>
            <a:off x="0" y="4802695"/>
            <a:ext cx="12192000" cy="2062103"/>
          </a:xfrm>
          <a:prstGeom prst="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dirty="0"/>
              <a:t>Mongolia:  </a:t>
            </a:r>
            <a:r>
              <a:rPr lang="en-US" sz="2000" b="1" dirty="0"/>
              <a:t>high scores</a:t>
            </a:r>
            <a:r>
              <a:rPr lang="en-US" sz="2400" b="1" dirty="0"/>
              <a:t>:  </a:t>
            </a:r>
            <a:r>
              <a:rPr lang="en-US" b="1" dirty="0"/>
              <a:t>regional value chain  0.525;   movement of people 0.500;  </a:t>
            </a:r>
          </a:p>
          <a:p>
            <a:r>
              <a:rPr lang="en-US" sz="2400" b="1" dirty="0"/>
              <a:t>                     </a:t>
            </a:r>
            <a:r>
              <a:rPr lang="en-US" sz="2000" b="1" dirty="0"/>
              <a:t>low scores</a:t>
            </a:r>
            <a:r>
              <a:rPr lang="en-US" sz="2400" b="1" dirty="0"/>
              <a:t>:   </a:t>
            </a:r>
            <a:r>
              <a:rPr lang="en-US" b="1" dirty="0"/>
              <a:t>trade and investment  0.370;    FMI 0.169;  infrastructure and connectivity 0.388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diversify agricultural sector, competitive advantage in livestock/meat products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Strengthen regional value chains in agriculture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Promote tourism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Competitive advantage in renewable energy (wind , solar)</a:t>
            </a:r>
          </a:p>
        </p:txBody>
      </p:sp>
    </p:spTree>
    <p:extLst>
      <p:ext uri="{BB962C8B-B14F-4D97-AF65-F5344CB8AC3E}">
        <p14:creationId xmlns:p14="http://schemas.microsoft.com/office/powerpoint/2010/main" val="15214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A72E-DF47-432B-9468-7114C582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57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Medium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0054E-AC6C-4151-9BC5-E1C42F465F0A}"/>
              </a:ext>
            </a:extLst>
          </p:cNvPr>
          <p:cNvSpPr txBox="1"/>
          <p:nvPr/>
        </p:nvSpPr>
        <p:spPr>
          <a:xfrm>
            <a:off x="41988" y="1059087"/>
            <a:ext cx="12078477" cy="181588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/>
              <a:t>Uzbekistan:  high scores:  regional value chain  0.507;  infrastructure and connectivity:  0.409</a:t>
            </a:r>
          </a:p>
          <a:p>
            <a:r>
              <a:rPr lang="en-US" sz="2000" b="1" dirty="0"/>
              <a:t>                       low scores:   trade  and investment:  0.227;  movement of people  0.185;  FMI   0.126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develop agricultural RVCs  in high value horticulture, livestock farming, diversify beyond cotton production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develop tourism industry to exploit country’s heritage sites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Infrastructure development and improvement to link Uzbekistan, Kazakhstan and Tajikistan along major CAREC corridors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Human capital investments to exploit the “demographic dividend”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7955E-9679-4FA6-9200-00E9F20837A0}"/>
              </a:ext>
            </a:extLst>
          </p:cNvPr>
          <p:cNvSpPr txBox="1"/>
          <p:nvPr/>
        </p:nvSpPr>
        <p:spPr>
          <a:xfrm>
            <a:off x="0" y="2798340"/>
            <a:ext cx="12233987" cy="184665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/>
              <a:t>Georgia:    high scores:  infrastructure and connectivity  0.772</a:t>
            </a:r>
          </a:p>
          <a:p>
            <a:r>
              <a:rPr lang="en-US" sz="2000" b="1" dirty="0"/>
              <a:t>                    low scores:  trade and investment 0.154;  RVC 0.283;  movement of people 0.341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 </a:t>
            </a:r>
            <a:r>
              <a:rPr lang="en-US" sz="2000" dirty="0"/>
              <a:t>i</a:t>
            </a:r>
            <a:r>
              <a:rPr lang="en-US" dirty="0"/>
              <a:t>nvestment in </a:t>
            </a:r>
            <a:r>
              <a:rPr lang="en-US" dirty="0" err="1"/>
              <a:t>Anaklia</a:t>
            </a:r>
            <a:r>
              <a:rPr lang="en-US" dirty="0"/>
              <a:t> Deep Seaport and Special Economic Zone to  further strengthen connectivity between CAREC region and Europe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Diversify export markets within the CAREC region for balanced trading relationships with EU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Support tourism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2F2C2-CFB6-4169-8ECD-89D31F200588}"/>
              </a:ext>
            </a:extLst>
          </p:cNvPr>
          <p:cNvSpPr txBox="1"/>
          <p:nvPr/>
        </p:nvSpPr>
        <p:spPr>
          <a:xfrm>
            <a:off x="0" y="4657529"/>
            <a:ext cx="12233988" cy="224676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/>
              <a:t>Tajikistan:  high scores:   RVC 0.654;  infrastructure and connectivity 0.522;   movement of people  0.415</a:t>
            </a:r>
          </a:p>
          <a:p>
            <a:r>
              <a:rPr lang="en-US" sz="2000" b="1" dirty="0"/>
              <a:t>                   low scores:  trade and investment;    0.133     FMI   0.054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Infrastructure investments in transport and energy,  particularly the Dushanbe-Kyrgyz road network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Reconnection to the Central Asia Power Systems (CAPS)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Leverage abundant hydropower resources for    intra-regional energy exchange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job creation skills to wean away dependence on remittances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Private sector development in support of SOE reform</a:t>
            </a:r>
          </a:p>
        </p:txBody>
      </p:sp>
    </p:spTree>
    <p:extLst>
      <p:ext uri="{BB962C8B-B14F-4D97-AF65-F5344CB8AC3E}">
        <p14:creationId xmlns:p14="http://schemas.microsoft.com/office/powerpoint/2010/main" val="41526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0095-2377-43DE-8FCE-7BEC7C41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64558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Medium Integration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F54073-89CB-44C2-9888-3F6AA0C45476}"/>
              </a:ext>
            </a:extLst>
          </p:cNvPr>
          <p:cNvSpPr/>
          <p:nvPr/>
        </p:nvSpPr>
        <p:spPr>
          <a:xfrm>
            <a:off x="2" y="1645583"/>
            <a:ext cx="12191998" cy="2585323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/>
              <a:t>Azerbaijan:  high scores:   movement of people 0.603;  infrastructure and connectivity 0. 530; RVC 0.506</a:t>
            </a:r>
          </a:p>
          <a:p>
            <a:r>
              <a:rPr lang="en-US" b="1" dirty="0"/>
              <a:t>                       low scores: trade and investment ;   0.096   FMI   0.089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Explore synergies with Baku Port and </a:t>
            </a:r>
            <a:r>
              <a:rPr lang="en-US" dirty="0" err="1"/>
              <a:t>Anaklia</a:t>
            </a:r>
            <a:r>
              <a:rPr lang="en-US" dirty="0"/>
              <a:t> Deep seaport in Georgia,  as maritime transport hub for CAREC region and beyond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Reduce dependence on extractive industries through support for agriculture; develop agricultural RVCs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Policy interventions in border management; data management of movement of people at entry/exit ;  support for more efficient migration and asylum regimes;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Support legislative reform for movement of people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Diversify export markets to spur intra-regional trade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BAD41-1D00-4F93-8A81-E6D663324FFD}"/>
              </a:ext>
            </a:extLst>
          </p:cNvPr>
          <p:cNvSpPr txBox="1"/>
          <p:nvPr/>
        </p:nvSpPr>
        <p:spPr>
          <a:xfrm>
            <a:off x="-2" y="4230906"/>
            <a:ext cx="12192000" cy="2554545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Turkeministan</a:t>
            </a:r>
            <a:r>
              <a:rPr lang="en-US" sz="2000" b="1" dirty="0"/>
              <a:t>:  high scores:    RVC 0.606;   Infrastructure and Connectivity 0.502;  </a:t>
            </a:r>
          </a:p>
          <a:p>
            <a:r>
              <a:rPr lang="en-US" sz="2000" b="1" dirty="0"/>
              <a:t>                            low scores:  Trade and Investment 0.047;  FMI 0.045;  Movement of People 0. 281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as world’s 12</a:t>
            </a:r>
            <a:r>
              <a:rPr lang="en-US" sz="2000" baseline="30000" dirty="0"/>
              <a:t>th</a:t>
            </a:r>
            <a:r>
              <a:rPr lang="en-US" sz="2000" dirty="0"/>
              <a:t> supplier of natural gas, investments in regional exchange program to promote energy security;  continuing support for TAP, TAPI, and TUTAP to streamline regional energy exchange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Diversification of economy beyond natural gas and cotton exports, supporting regional market development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Privatization of banks to increase private sector credit to GDP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Credit access to SMEs through private banks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Airport and railway construction to enhance infrastructure and connectivity</a:t>
            </a:r>
          </a:p>
        </p:txBody>
      </p:sp>
    </p:spTree>
    <p:extLst>
      <p:ext uri="{BB962C8B-B14F-4D97-AF65-F5344CB8AC3E}">
        <p14:creationId xmlns:p14="http://schemas.microsoft.com/office/powerpoint/2010/main" val="29349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B8DD-1E66-48A4-A4CF-4146BC0D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92373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b="1" dirty="0"/>
              <a:t>High Integration Countries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E91D7-4B85-4647-A0C6-D10C85B7A94C}"/>
              </a:ext>
            </a:extLst>
          </p:cNvPr>
          <p:cNvSpPr txBox="1"/>
          <p:nvPr/>
        </p:nvSpPr>
        <p:spPr>
          <a:xfrm>
            <a:off x="0" y="978339"/>
            <a:ext cx="12192000" cy="209288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Kazakhstan:  high scores:   Infrastructure and Connectivity 0.551;   RVC  0.545;  FMI 0.381 </a:t>
            </a:r>
          </a:p>
          <a:p>
            <a:r>
              <a:rPr lang="en-US" sz="2000" b="1" dirty="0"/>
              <a:t>                        low scores:   trade and investment  0.164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Most integrated country in the region;  high potential to increase intra-regional trade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Relatively high scores in FMI , potential to promote financial integration through the Astana International Financial Centre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Diversification of economy to reduce dependence on extractive industries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High level of education can be exploited for its potential for regional knowledge centers as knowledge hubs , in collaboration with the PRC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3143D-B210-48BB-8385-30A92E041CF2}"/>
              </a:ext>
            </a:extLst>
          </p:cNvPr>
          <p:cNvSpPr txBox="1"/>
          <p:nvPr/>
        </p:nvSpPr>
        <p:spPr>
          <a:xfrm>
            <a:off x="-2" y="3071220"/>
            <a:ext cx="12192001" cy="20928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PRC:  high scores:  FMI 0.788;  RVC  0.544;   Infrastructure and Connectivity 0.480</a:t>
            </a:r>
          </a:p>
          <a:p>
            <a:r>
              <a:rPr lang="en-US" sz="2000" b="1" dirty="0"/>
              <a:t>           low scores:   Trade and Investment  0.006;  movement of people   0.258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Interpret scores with caution.  These are results for whole of China, not for XUAR and IMAR;  need to disaggregate data analysis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Need to spur intra-regional trade and also focus Chinese investment to the CAREC region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Collaborate with Kazakhstan to promote knowledge hubs for regional integration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Invest in the development of intra-regional value chains especially in burgeoning manufacturing sectors in the CAREC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BF38C-BA11-4284-ABB5-610CEA9130BA}"/>
              </a:ext>
            </a:extLst>
          </p:cNvPr>
          <p:cNvSpPr txBox="1"/>
          <p:nvPr/>
        </p:nvSpPr>
        <p:spPr>
          <a:xfrm>
            <a:off x="-2" y="5171775"/>
            <a:ext cx="12192000" cy="20928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Kyrgyz Republic:  high scores:   RVC  0.508;     infrastructure and connectivity    0.420</a:t>
            </a:r>
          </a:p>
          <a:p>
            <a:r>
              <a:rPr lang="en-US" sz="2000" b="1" dirty="0"/>
              <a:t>                                low scores:   trade and investment 0.380;  FMI;   0.108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Competitive advantage in  garment industry through SMEs;  need to advance along regional value chain by expanding to regional markets beyond Kazakhstan;  capacity building in branding, marketing, distribution, technological advances in garment production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Support development of agricultural RVCs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Infrastructure investments in hydropower;  road network improvement on Dushanbe-Kyrgyz  corridor</a:t>
            </a:r>
          </a:p>
        </p:txBody>
      </p:sp>
    </p:spTree>
    <p:extLst>
      <p:ext uri="{BB962C8B-B14F-4D97-AF65-F5344CB8AC3E}">
        <p14:creationId xmlns:p14="http://schemas.microsoft.com/office/powerpoint/2010/main" val="10703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05E4-3ACC-4995-9916-1FE7230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76000">
                <a:schemeClr val="accent2">
                  <a:lumMod val="97000"/>
                  <a:lumOff val="3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Growth Triangle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320FC-5D05-405E-B741-EF4F498B4DCB}"/>
              </a:ext>
            </a:extLst>
          </p:cNvPr>
          <p:cNvSpPr txBox="1"/>
          <p:nvPr/>
        </p:nvSpPr>
        <p:spPr>
          <a:xfrm>
            <a:off x="1" y="1325563"/>
            <a:ext cx="12191999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ADB:  “to solve the practical problems of regional integration among countries at different stages of economic development, even with different  economic and social systems.”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2375F-15D8-4F10-ABEB-7CA0D13AF4E4}"/>
              </a:ext>
            </a:extLst>
          </p:cNvPr>
          <p:cNvSpPr txBox="1"/>
          <p:nvPr/>
        </p:nvSpPr>
        <p:spPr>
          <a:xfrm>
            <a:off x="1" y="2710558"/>
            <a:ext cx="12191999" cy="224676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Geographical Growth  Triangles</a:t>
            </a:r>
            <a:r>
              <a:rPr lang="en-US" sz="2800" b="1" dirty="0"/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Brunei-Indonesia-Malaysia-Philippines East Asia Growth Area (BIMP-EAGA)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Greater Mekong Subregion (GMS):  Cambodia, Laos, Myanmar, Thailand, Vietnam, Yunnan and Guanxi </a:t>
            </a:r>
            <a:r>
              <a:rPr lang="en-US" sz="2800" b="1" dirty="0" err="1"/>
              <a:t>provinecs</a:t>
            </a:r>
            <a:r>
              <a:rPr lang="en-US" sz="2800" b="1" dirty="0"/>
              <a:t> in China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3F9A5-8AB5-4934-A10C-6067BB6B3CA8}"/>
              </a:ext>
            </a:extLst>
          </p:cNvPr>
          <p:cNvSpPr txBox="1"/>
          <p:nvPr/>
        </p:nvSpPr>
        <p:spPr>
          <a:xfrm>
            <a:off x="0" y="4957327"/>
            <a:ext cx="12191999" cy="267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Sectoral Growth Triangles: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Knowledge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Transport and Logistics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Integration 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Cross-border Tourism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Regional Value Chain Triangle (agriculture, horticulture, livestock, garments, etc.)</a:t>
            </a:r>
          </a:p>
        </p:txBody>
      </p:sp>
    </p:spTree>
    <p:extLst>
      <p:ext uri="{BB962C8B-B14F-4D97-AF65-F5344CB8AC3E}">
        <p14:creationId xmlns:p14="http://schemas.microsoft.com/office/powerpoint/2010/main" val="26970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E7C26-27E9-4411-B228-9CD1C3DD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35" y="0"/>
            <a:ext cx="6587412" cy="7632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44E36-7918-499C-875C-DEB60FAF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6753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8CCE0D-F49D-452B-99CF-E0A5DE97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535" y="66545"/>
            <a:ext cx="6167535" cy="5492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+mn-lt"/>
              </a:rPr>
              <a:t>GREATER MEKONG SUBREGION</a:t>
            </a:r>
          </a:p>
        </p:txBody>
      </p:sp>
    </p:spTree>
    <p:extLst>
      <p:ext uri="{BB962C8B-B14F-4D97-AF65-F5344CB8AC3E}">
        <p14:creationId xmlns:p14="http://schemas.microsoft.com/office/powerpoint/2010/main" val="57320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1029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Country Performance on the CRII</vt:lpstr>
      <vt:lpstr>PowerPoint Presentation</vt:lpstr>
      <vt:lpstr>COUNTRY SUB-GROUPINGS</vt:lpstr>
      <vt:lpstr>POLICY PROPOSALS:  Low Integration Countries</vt:lpstr>
      <vt:lpstr>Medium Integration</vt:lpstr>
      <vt:lpstr>Medium Integration (con’t)</vt:lpstr>
      <vt:lpstr>High Integration Countries</vt:lpstr>
      <vt:lpstr>Growth Triangle Approach</vt:lpstr>
      <vt:lpstr>GREATER MEKONG SUBREGION</vt:lpstr>
      <vt:lpstr>PowerPoint Presentation</vt:lpstr>
      <vt:lpstr> STRIKE:    Strengthening Regional Integration through   KNOWLEDGE ENHANCEMENT</vt:lpstr>
      <vt:lpstr>FIVE AREAS of KNOWLEDGE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Performance on the CRII</dc:title>
  <dc:creator>Teresita Cruz del Rosario</dc:creator>
  <cp:lastModifiedBy>Teresita Cruz del Rosario</cp:lastModifiedBy>
  <cp:revision>3</cp:revision>
  <dcterms:created xsi:type="dcterms:W3CDTF">2019-08-26T14:58:29Z</dcterms:created>
  <dcterms:modified xsi:type="dcterms:W3CDTF">2019-08-26T15:03:48Z</dcterms:modified>
</cp:coreProperties>
</file>