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9"/>
  </p:notesMasterIdLst>
  <p:handoutMasterIdLst>
    <p:handoutMasterId r:id="rId20"/>
  </p:handoutMasterIdLst>
  <p:sldIdLst>
    <p:sldId id="291" r:id="rId2"/>
    <p:sldId id="607" r:id="rId3"/>
    <p:sldId id="333" r:id="rId4"/>
    <p:sldId id="654" r:id="rId5"/>
    <p:sldId id="655" r:id="rId6"/>
    <p:sldId id="656" r:id="rId7"/>
    <p:sldId id="597" r:id="rId8"/>
    <p:sldId id="658" r:id="rId9"/>
    <p:sldId id="660" r:id="rId10"/>
    <p:sldId id="661" r:id="rId11"/>
    <p:sldId id="662" r:id="rId12"/>
    <p:sldId id="663" r:id="rId13"/>
    <p:sldId id="664" r:id="rId14"/>
    <p:sldId id="665" r:id="rId15"/>
    <p:sldId id="667" r:id="rId16"/>
    <p:sldId id="595" r:id="rId17"/>
    <p:sldId id="598" r:id="rId18"/>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 Q" initials="SQ" lastIdx="1" clrIdx="0">
    <p:extLst>
      <p:ext uri="{19B8F6BF-5375-455C-9EA6-DF929625EA0E}">
        <p15:presenceInfo xmlns:p15="http://schemas.microsoft.com/office/powerpoint/2012/main" userId="210382fb14fed95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F5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p:cViewPr varScale="1">
        <p:scale>
          <a:sx n="42" d="100"/>
          <a:sy n="42" d="100"/>
        </p:scale>
        <p:origin x="1344" y="54"/>
      </p:cViewPr>
      <p:guideLst>
        <p:guide orient="horz" pos="2160"/>
        <p:guide pos="2880"/>
      </p:guideLst>
    </p:cSldViewPr>
  </p:slideViewPr>
  <p:notesTextViewPr>
    <p:cViewPr>
      <p:scale>
        <a:sx n="1" d="1"/>
        <a:sy n="1" d="1"/>
      </p:scale>
      <p:origin x="0" y="0"/>
    </p:cViewPr>
  </p:notesTextViewPr>
  <p:notesViewPr>
    <p:cSldViewPr>
      <p:cViewPr varScale="1">
        <p:scale>
          <a:sx n="65" d="100"/>
          <a:sy n="65" d="100"/>
        </p:scale>
        <p:origin x="313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D:\CI%20Data_2018-19\Research_2018\CRII\CRII_2019_May%20book%20chapter\ScoresAndWeightsTable%2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aeedQadir\Downloads\CARECWithCARECNormalizedScoresAndWeightsv5%2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aeedQadir\Downloads\CARECWithCARECNormalizedScoresAndWeightsv5%2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CI%20Data_2018-19\Research_2018\CRII\CRII_2019_May%20book%20chapter\CARECWithCARECNormalizedScoresAndWeightsv5.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CI%20Data_2018-19\Research_2018\CRII\CRII_2019_May%20book%20chapter\CARECWithCARECNormalizedScoresAndWeightsv5.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CAREC REGIONAL INTEGRATION INDEX- </a:t>
            </a:r>
          </a:p>
          <a:p>
            <a:pPr>
              <a:defRPr/>
            </a:pPr>
            <a:r>
              <a:rPr lang="en-US"/>
              <a:t>COMPARATIVE SIX DIMENSIONS SCORES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barChart>
        <c:barDir val="bar"/>
        <c:grouping val="clustered"/>
        <c:varyColors val="0"/>
        <c:ser>
          <c:idx val="0"/>
          <c:order val="0"/>
          <c:tx>
            <c:strRef>
              <c:f>CARECwCARECNormalized!$I$75</c:f>
              <c:strCache>
                <c:ptCount val="1"/>
                <c:pt idx="0">
                  <c:v>CAREC with CAREC CRII</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CARECwCARECNormalized!$J$74:$O$74</c:f>
              <c:strCache>
                <c:ptCount val="6"/>
                <c:pt idx="0">
                  <c:v>Trade &amp; Investment</c:v>
                </c:pt>
                <c:pt idx="1">
                  <c:v>Money and Finance</c:v>
                </c:pt>
                <c:pt idx="2">
                  <c:v>Regional Value Chain</c:v>
                </c:pt>
                <c:pt idx="3">
                  <c:v>Infrastructure and Connectivity</c:v>
                </c:pt>
                <c:pt idx="4">
                  <c:v>Movement of People</c:v>
                </c:pt>
                <c:pt idx="5">
                  <c:v>Institutional and Social</c:v>
                </c:pt>
              </c:strCache>
            </c:strRef>
          </c:cat>
          <c:val>
            <c:numRef>
              <c:f>CARECwCARECNormalized!$J$75:$O$75</c:f>
              <c:numCache>
                <c:formatCode>0.000</c:formatCode>
                <c:ptCount val="6"/>
                <c:pt idx="0">
                  <c:v>0.23200000000000001</c:v>
                </c:pt>
                <c:pt idx="1">
                  <c:v>0.189</c:v>
                </c:pt>
                <c:pt idx="2">
                  <c:v>0.48199999999999998</c:v>
                </c:pt>
                <c:pt idx="3">
                  <c:v>0.46500000000000002</c:v>
                </c:pt>
                <c:pt idx="4">
                  <c:v>0.33300000000000002</c:v>
                </c:pt>
                <c:pt idx="5">
                  <c:v>0.49</c:v>
                </c:pt>
              </c:numCache>
            </c:numRef>
          </c:val>
          <c:extLst xmlns:c16r2="http://schemas.microsoft.com/office/drawing/2015/06/chart">
            <c:ext xmlns:c16="http://schemas.microsoft.com/office/drawing/2014/chart" uri="{C3380CC4-5D6E-409C-BE32-E72D297353CC}">
              <c16:uniqueId val="{00000000-9F04-46F0-ACA8-DEBDEFD53A52}"/>
            </c:ext>
          </c:extLst>
        </c:ser>
        <c:ser>
          <c:idx val="1"/>
          <c:order val="1"/>
          <c:tx>
            <c:strRef>
              <c:f>CARECwCARECNormalized!$I$76</c:f>
              <c:strCache>
                <c:ptCount val="1"/>
                <c:pt idx="0">
                  <c:v>CAREC with CAREC Excl PRC CRII</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CARECwCARECNormalized!$J$74:$O$74</c:f>
              <c:strCache>
                <c:ptCount val="6"/>
                <c:pt idx="0">
                  <c:v>Trade &amp; Investment</c:v>
                </c:pt>
                <c:pt idx="1">
                  <c:v>Money and Finance</c:v>
                </c:pt>
                <c:pt idx="2">
                  <c:v>Regional Value Chain</c:v>
                </c:pt>
                <c:pt idx="3">
                  <c:v>Infrastructure and Connectivity</c:v>
                </c:pt>
                <c:pt idx="4">
                  <c:v>Movement of People</c:v>
                </c:pt>
                <c:pt idx="5">
                  <c:v>Institutional and Social</c:v>
                </c:pt>
              </c:strCache>
            </c:strRef>
          </c:cat>
          <c:val>
            <c:numRef>
              <c:f>CARECwCARECNormalized!$J$76:$O$76</c:f>
              <c:numCache>
                <c:formatCode>0.000</c:formatCode>
                <c:ptCount val="6"/>
                <c:pt idx="0">
                  <c:v>0.107</c:v>
                </c:pt>
                <c:pt idx="1">
                  <c:v>0.189</c:v>
                </c:pt>
                <c:pt idx="2">
                  <c:v>0.51400000000000001</c:v>
                </c:pt>
                <c:pt idx="3">
                  <c:v>0.54</c:v>
                </c:pt>
                <c:pt idx="4">
                  <c:v>0.34100000000000003</c:v>
                </c:pt>
                <c:pt idx="5">
                  <c:v>0.443</c:v>
                </c:pt>
              </c:numCache>
            </c:numRef>
          </c:val>
          <c:extLst xmlns:c16r2="http://schemas.microsoft.com/office/drawing/2015/06/chart">
            <c:ext xmlns:c16="http://schemas.microsoft.com/office/drawing/2014/chart" uri="{C3380CC4-5D6E-409C-BE32-E72D297353CC}">
              <c16:uniqueId val="{00000001-9F04-46F0-ACA8-DEBDEFD53A52}"/>
            </c:ext>
          </c:extLst>
        </c:ser>
        <c:dLbls>
          <c:dLblPos val="outEnd"/>
          <c:showLegendKey val="0"/>
          <c:showVal val="1"/>
          <c:showCatName val="0"/>
          <c:showSerName val="0"/>
          <c:showPercent val="0"/>
          <c:showBubbleSize val="0"/>
        </c:dLbls>
        <c:gapWidth val="182"/>
        <c:axId val="376195824"/>
        <c:axId val="376196216"/>
      </c:barChart>
      <c:catAx>
        <c:axId val="3761958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376196216"/>
        <c:crosses val="autoZero"/>
        <c:auto val="1"/>
        <c:lblAlgn val="ctr"/>
        <c:lblOffset val="100"/>
        <c:noMultiLvlLbl val="0"/>
      </c:catAx>
      <c:valAx>
        <c:axId val="376196216"/>
        <c:scaling>
          <c:orientation val="minMax"/>
        </c:scaling>
        <c:delete val="0"/>
        <c:axPos val="b"/>
        <c:majorGridlines>
          <c:spPr>
            <a:ln w="9525" cap="flat" cmpd="sng" algn="ctr">
              <a:solidFill>
                <a:schemeClr val="tx1">
                  <a:lumMod val="15000"/>
                  <a:lumOff val="85000"/>
                </a:schemeClr>
              </a:solidFill>
              <a:round/>
            </a:ln>
            <a:effectLst/>
          </c:spPr>
        </c:majorGridlines>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3761958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400" b="0" i="0" u="none" strike="noStrike" kern="1200" spc="0" baseline="0">
                <a:solidFill>
                  <a:schemeClr val="tx1">
                    <a:lumMod val="65000"/>
                    <a:lumOff val="35000"/>
                  </a:schemeClr>
                </a:solidFill>
                <a:latin typeface="+mn-lt"/>
                <a:ea typeface="+mn-ea"/>
                <a:cs typeface="+mn-cs"/>
              </a:defRPr>
            </a:pPr>
            <a:r>
              <a:rPr lang="en-US" dirty="0"/>
              <a:t>CRII Av</a:t>
            </a:r>
            <a:r>
              <a:rPr lang="en-US" baseline="0" dirty="0"/>
              <a:t> values for the years 2006-2016</a:t>
            </a:r>
            <a:endParaRPr lang="en-US" dirty="0"/>
          </a:p>
        </c:rich>
      </c:tx>
      <c:layout>
        <c:manualLayout>
          <c:xMode val="edge"/>
          <c:yMode val="edge"/>
          <c:x val="0.32507143564601598"/>
          <c:y val="1.7911453446808105E-2"/>
        </c:manualLayout>
      </c:layout>
      <c:overlay val="0"/>
      <c:spPr>
        <a:noFill/>
        <a:ln>
          <a:noFill/>
        </a:ln>
        <a:effectLst/>
      </c:spPr>
      <c:txPr>
        <a:bodyPr rot="0" spcFirstLastPara="1" vertOverflow="ellipsis" vert="horz" wrap="square" anchor="ctr" anchorCtr="1"/>
        <a:lstStyle/>
        <a:p>
          <a:pPr algn="ct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barChart>
        <c:barDir val="bar"/>
        <c:grouping val="clustered"/>
        <c:varyColors val="0"/>
        <c:ser>
          <c:idx val="0"/>
          <c:order val="0"/>
          <c:tx>
            <c:strRef>
              <c:f>Summary!$B$1</c:f>
              <c:strCache>
                <c:ptCount val="1"/>
                <c:pt idx="0">
                  <c:v>CwC Norm</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Summary!$A$2:$A$13</c:f>
              <c:strCache>
                <c:ptCount val="12"/>
                <c:pt idx="0">
                  <c:v>Afghanistan</c:v>
                </c:pt>
                <c:pt idx="1">
                  <c:v>Pakistan</c:v>
                </c:pt>
                <c:pt idx="2">
                  <c:v>Uzbekistan</c:v>
                </c:pt>
                <c:pt idx="3">
                  <c:v>Georgia</c:v>
                </c:pt>
                <c:pt idx="4">
                  <c:v>Tajikistan</c:v>
                </c:pt>
                <c:pt idx="5">
                  <c:v>Mongolia</c:v>
                </c:pt>
                <c:pt idx="6">
                  <c:v>Average</c:v>
                </c:pt>
                <c:pt idx="7">
                  <c:v>Azerbaijan</c:v>
                </c:pt>
                <c:pt idx="8">
                  <c:v>Turkmenistan</c:v>
                </c:pt>
                <c:pt idx="9">
                  <c:v>Kyrgyz Republic</c:v>
                </c:pt>
                <c:pt idx="10">
                  <c:v>PRC</c:v>
                </c:pt>
                <c:pt idx="11">
                  <c:v>Kazakhstan</c:v>
                </c:pt>
              </c:strCache>
            </c:strRef>
          </c:cat>
          <c:val>
            <c:numRef>
              <c:f>Summary!$B$2:$B$13</c:f>
              <c:numCache>
                <c:formatCode>0.000</c:formatCode>
                <c:ptCount val="12"/>
                <c:pt idx="0">
                  <c:v>0.21084040000000001</c:v>
                </c:pt>
                <c:pt idx="1">
                  <c:v>0.34419020909090908</c:v>
                </c:pt>
                <c:pt idx="2">
                  <c:v>0.36060410909090912</c:v>
                </c:pt>
                <c:pt idx="3">
                  <c:v>0.36412631818181823</c:v>
                </c:pt>
                <c:pt idx="4">
                  <c:v>0.36876060909090908</c:v>
                </c:pt>
                <c:pt idx="5">
                  <c:v>0.37289664545454537</c:v>
                </c:pt>
                <c:pt idx="6">
                  <c:v>0.37331108264462814</c:v>
                </c:pt>
                <c:pt idx="7">
                  <c:v>0.399677</c:v>
                </c:pt>
                <c:pt idx="8">
                  <c:v>0.40003578181818183</c:v>
                </c:pt>
                <c:pt idx="9">
                  <c:v>0.40794889090909092</c:v>
                </c:pt>
                <c:pt idx="10">
                  <c:v>0.43365677272727277</c:v>
                </c:pt>
                <c:pt idx="11">
                  <c:v>0.44368517272727276</c:v>
                </c:pt>
              </c:numCache>
            </c:numRef>
          </c:val>
          <c:extLst xmlns:c16r2="http://schemas.microsoft.com/office/drawing/2015/06/chart">
            <c:ext xmlns:c16="http://schemas.microsoft.com/office/drawing/2014/chart" uri="{C3380CC4-5D6E-409C-BE32-E72D297353CC}">
              <c16:uniqueId val="{00000000-AE3D-480A-AC99-D2782B119231}"/>
            </c:ext>
          </c:extLst>
        </c:ser>
        <c:dLbls>
          <c:showLegendKey val="0"/>
          <c:showVal val="0"/>
          <c:showCatName val="0"/>
          <c:showSerName val="0"/>
          <c:showPercent val="0"/>
          <c:showBubbleSize val="0"/>
        </c:dLbls>
        <c:gapWidth val="182"/>
        <c:axId val="376197392"/>
        <c:axId val="376197784"/>
      </c:barChart>
      <c:catAx>
        <c:axId val="3761973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376197784"/>
        <c:crosses val="autoZero"/>
        <c:auto val="1"/>
        <c:lblAlgn val="ctr"/>
        <c:lblOffset val="100"/>
        <c:noMultiLvlLbl val="0"/>
      </c:catAx>
      <c:valAx>
        <c:axId val="376197784"/>
        <c:scaling>
          <c:orientation val="minMax"/>
        </c:scaling>
        <c:delete val="0"/>
        <c:axPos val="b"/>
        <c:majorGridlines>
          <c:spPr>
            <a:ln w="9525" cap="flat" cmpd="sng" algn="ctr">
              <a:solidFill>
                <a:schemeClr val="tx1">
                  <a:lumMod val="15000"/>
                  <a:lumOff val="85000"/>
                </a:schemeClr>
              </a:solidFill>
              <a:round/>
            </a:ln>
            <a:effectLst/>
          </c:spPr>
        </c:majorGridlines>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3761973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PH"/>
              <a:t>CRII</a:t>
            </a:r>
            <a:r>
              <a:rPr lang="en-PH" baseline="0"/>
              <a:t> CAREC with CAREC</a:t>
            </a:r>
            <a:endParaRPr lang="en-PH"/>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DimensionSum!$A$98</c:f>
              <c:strCache>
                <c:ptCount val="1"/>
                <c:pt idx="0">
                  <c:v>Azerbaijan</c:v>
                </c:pt>
              </c:strCache>
            </c:strRef>
          </c:tx>
          <c:spPr>
            <a:ln w="28575" cap="rnd">
              <a:solidFill>
                <a:schemeClr val="accent1"/>
              </a:solidFill>
              <a:round/>
            </a:ln>
            <a:effectLst/>
          </c:spPr>
          <c:marker>
            <c:symbol val="none"/>
          </c:marker>
          <c:cat>
            <c:numRef>
              <c:f>DimensionSum!$B$97:$L$97</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DimensionSum!$B$98:$L$98</c:f>
              <c:numCache>
                <c:formatCode>0.000</c:formatCode>
                <c:ptCount val="11"/>
                <c:pt idx="0">
                  <c:v>0.3812546</c:v>
                </c:pt>
                <c:pt idx="1">
                  <c:v>0.40945219999999999</c:v>
                </c:pt>
                <c:pt idx="2">
                  <c:v>0.3953951</c:v>
                </c:pt>
                <c:pt idx="3">
                  <c:v>0.38891819999999999</c:v>
                </c:pt>
                <c:pt idx="4">
                  <c:v>0.40768149999999997</c:v>
                </c:pt>
                <c:pt idx="5">
                  <c:v>0.37316569999999999</c:v>
                </c:pt>
                <c:pt idx="6">
                  <c:v>0.36521890000000001</c:v>
                </c:pt>
                <c:pt idx="7">
                  <c:v>0.4124408</c:v>
                </c:pt>
                <c:pt idx="8">
                  <c:v>0.413775</c:v>
                </c:pt>
                <c:pt idx="9">
                  <c:v>0.41807139999999998</c:v>
                </c:pt>
                <c:pt idx="10">
                  <c:v>0.4310736</c:v>
                </c:pt>
              </c:numCache>
            </c:numRef>
          </c:val>
          <c:smooth val="0"/>
          <c:extLst xmlns:c16r2="http://schemas.microsoft.com/office/drawing/2015/06/chart">
            <c:ext xmlns:c16="http://schemas.microsoft.com/office/drawing/2014/chart" uri="{C3380CC4-5D6E-409C-BE32-E72D297353CC}">
              <c16:uniqueId val="{00000000-78D2-4241-8A7E-67BEE742C608}"/>
            </c:ext>
          </c:extLst>
        </c:ser>
        <c:ser>
          <c:idx val="1"/>
          <c:order val="1"/>
          <c:tx>
            <c:strRef>
              <c:f>DimensionSum!$A$99</c:f>
              <c:strCache>
                <c:ptCount val="1"/>
                <c:pt idx="0">
                  <c:v>Georgia</c:v>
                </c:pt>
              </c:strCache>
            </c:strRef>
          </c:tx>
          <c:spPr>
            <a:ln w="28575" cap="rnd">
              <a:solidFill>
                <a:schemeClr val="accent2"/>
              </a:solidFill>
              <a:round/>
            </a:ln>
            <a:effectLst/>
          </c:spPr>
          <c:marker>
            <c:symbol val="none"/>
          </c:marker>
          <c:cat>
            <c:numRef>
              <c:f>DimensionSum!$B$97:$L$97</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DimensionSum!$B$99:$L$99</c:f>
              <c:numCache>
                <c:formatCode>0.000</c:formatCode>
                <c:ptCount val="11"/>
                <c:pt idx="0">
                  <c:v>0.35567720000000003</c:v>
                </c:pt>
                <c:pt idx="1">
                  <c:v>0.36136889999999999</c:v>
                </c:pt>
                <c:pt idx="2">
                  <c:v>0.37929669999999999</c:v>
                </c:pt>
                <c:pt idx="3">
                  <c:v>0.33520749999999999</c:v>
                </c:pt>
                <c:pt idx="4">
                  <c:v>0.35019470000000003</c:v>
                </c:pt>
                <c:pt idx="5">
                  <c:v>0.35596369999999999</c:v>
                </c:pt>
                <c:pt idx="6">
                  <c:v>0.37717349999999999</c:v>
                </c:pt>
                <c:pt idx="7">
                  <c:v>0.38664369999999998</c:v>
                </c:pt>
                <c:pt idx="8">
                  <c:v>0.36695709999999998</c:v>
                </c:pt>
                <c:pt idx="9">
                  <c:v>0.3595853</c:v>
                </c:pt>
                <c:pt idx="10">
                  <c:v>0.37732120000000002</c:v>
                </c:pt>
              </c:numCache>
            </c:numRef>
          </c:val>
          <c:smooth val="0"/>
          <c:extLst xmlns:c16r2="http://schemas.microsoft.com/office/drawing/2015/06/chart">
            <c:ext xmlns:c16="http://schemas.microsoft.com/office/drawing/2014/chart" uri="{C3380CC4-5D6E-409C-BE32-E72D297353CC}">
              <c16:uniqueId val="{00000001-78D2-4241-8A7E-67BEE742C608}"/>
            </c:ext>
          </c:extLst>
        </c:ser>
        <c:ser>
          <c:idx val="2"/>
          <c:order val="2"/>
          <c:tx>
            <c:strRef>
              <c:f>DimensionSum!$A$100</c:f>
              <c:strCache>
                <c:ptCount val="1"/>
                <c:pt idx="0">
                  <c:v>Kazakhstan</c:v>
                </c:pt>
              </c:strCache>
            </c:strRef>
          </c:tx>
          <c:spPr>
            <a:ln w="28575" cap="rnd">
              <a:solidFill>
                <a:schemeClr val="accent3"/>
              </a:solidFill>
              <a:round/>
            </a:ln>
            <a:effectLst/>
          </c:spPr>
          <c:marker>
            <c:symbol val="none"/>
          </c:marker>
          <c:cat>
            <c:numRef>
              <c:f>DimensionSum!$B$97:$L$97</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DimensionSum!$B$100:$L$100</c:f>
              <c:numCache>
                <c:formatCode>0.000</c:formatCode>
                <c:ptCount val="11"/>
                <c:pt idx="0">
                  <c:v>0.46750249999999999</c:v>
                </c:pt>
                <c:pt idx="1">
                  <c:v>0.438309</c:v>
                </c:pt>
                <c:pt idx="2">
                  <c:v>0.44997930000000003</c:v>
                </c:pt>
                <c:pt idx="3">
                  <c:v>0.46051550000000002</c:v>
                </c:pt>
                <c:pt idx="4">
                  <c:v>0.43869390000000003</c:v>
                </c:pt>
                <c:pt idx="5">
                  <c:v>0.42899939999999998</c:v>
                </c:pt>
                <c:pt idx="6">
                  <c:v>0.4303283</c:v>
                </c:pt>
                <c:pt idx="7">
                  <c:v>0.4325697</c:v>
                </c:pt>
                <c:pt idx="8">
                  <c:v>0.44400689999999998</c:v>
                </c:pt>
                <c:pt idx="9">
                  <c:v>0.44493759999999999</c:v>
                </c:pt>
                <c:pt idx="10">
                  <c:v>0.4446948</c:v>
                </c:pt>
              </c:numCache>
            </c:numRef>
          </c:val>
          <c:smooth val="0"/>
          <c:extLst xmlns:c16r2="http://schemas.microsoft.com/office/drawing/2015/06/chart">
            <c:ext xmlns:c16="http://schemas.microsoft.com/office/drawing/2014/chart" uri="{C3380CC4-5D6E-409C-BE32-E72D297353CC}">
              <c16:uniqueId val="{00000002-78D2-4241-8A7E-67BEE742C608}"/>
            </c:ext>
          </c:extLst>
        </c:ser>
        <c:ser>
          <c:idx val="3"/>
          <c:order val="3"/>
          <c:tx>
            <c:strRef>
              <c:f>DimensionSum!$A$101</c:f>
              <c:strCache>
                <c:ptCount val="1"/>
                <c:pt idx="0">
                  <c:v>Kyrgyz Republic</c:v>
                </c:pt>
              </c:strCache>
            </c:strRef>
          </c:tx>
          <c:spPr>
            <a:ln w="28575" cap="rnd">
              <a:solidFill>
                <a:schemeClr val="accent4"/>
              </a:solidFill>
              <a:round/>
            </a:ln>
            <a:effectLst/>
          </c:spPr>
          <c:marker>
            <c:symbol val="none"/>
          </c:marker>
          <c:cat>
            <c:numRef>
              <c:f>DimensionSum!$B$97:$L$97</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DimensionSum!$B$101:$L$101</c:f>
              <c:numCache>
                <c:formatCode>0.000</c:formatCode>
                <c:ptCount val="11"/>
                <c:pt idx="0">
                  <c:v>0.42810169999999997</c:v>
                </c:pt>
                <c:pt idx="1">
                  <c:v>0.42082999999999998</c:v>
                </c:pt>
                <c:pt idx="2">
                  <c:v>0.40506049999999999</c:v>
                </c:pt>
                <c:pt idx="3">
                  <c:v>0.44003490000000001</c:v>
                </c:pt>
                <c:pt idx="4">
                  <c:v>0.36547740000000001</c:v>
                </c:pt>
                <c:pt idx="5">
                  <c:v>0.40080080000000001</c:v>
                </c:pt>
                <c:pt idx="6">
                  <c:v>0.36249540000000002</c:v>
                </c:pt>
                <c:pt idx="7">
                  <c:v>0.3686313</c:v>
                </c:pt>
                <c:pt idx="8">
                  <c:v>0.43949310000000003</c:v>
                </c:pt>
                <c:pt idx="9">
                  <c:v>0.44436949999999997</c:v>
                </c:pt>
                <c:pt idx="10">
                  <c:v>0.41214319999999999</c:v>
                </c:pt>
              </c:numCache>
            </c:numRef>
          </c:val>
          <c:smooth val="0"/>
          <c:extLst xmlns:c16r2="http://schemas.microsoft.com/office/drawing/2015/06/chart">
            <c:ext xmlns:c16="http://schemas.microsoft.com/office/drawing/2014/chart" uri="{C3380CC4-5D6E-409C-BE32-E72D297353CC}">
              <c16:uniqueId val="{00000003-78D2-4241-8A7E-67BEE742C608}"/>
            </c:ext>
          </c:extLst>
        </c:ser>
        <c:ser>
          <c:idx val="4"/>
          <c:order val="4"/>
          <c:tx>
            <c:strRef>
              <c:f>DimensionSum!$A$102</c:f>
              <c:strCache>
                <c:ptCount val="1"/>
                <c:pt idx="0">
                  <c:v>Tajikistan</c:v>
                </c:pt>
              </c:strCache>
            </c:strRef>
          </c:tx>
          <c:spPr>
            <a:ln w="28575" cap="rnd">
              <a:solidFill>
                <a:schemeClr val="accent5"/>
              </a:solidFill>
              <a:round/>
            </a:ln>
            <a:effectLst/>
          </c:spPr>
          <c:marker>
            <c:symbol val="none"/>
          </c:marker>
          <c:cat>
            <c:numRef>
              <c:f>DimensionSum!$B$97:$L$97</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DimensionSum!$B$102:$L$102</c:f>
              <c:numCache>
                <c:formatCode>0.000</c:formatCode>
                <c:ptCount val="11"/>
                <c:pt idx="0">
                  <c:v>0.35519529999999999</c:v>
                </c:pt>
                <c:pt idx="1">
                  <c:v>0.36061969999999999</c:v>
                </c:pt>
                <c:pt idx="2">
                  <c:v>0.37767620000000002</c:v>
                </c:pt>
                <c:pt idx="3">
                  <c:v>0.38590400000000002</c:v>
                </c:pt>
                <c:pt idx="4">
                  <c:v>0.34640290000000001</c:v>
                </c:pt>
                <c:pt idx="5">
                  <c:v>0.343028</c:v>
                </c:pt>
                <c:pt idx="6">
                  <c:v>0.36989739999999999</c:v>
                </c:pt>
                <c:pt idx="7">
                  <c:v>0.40571410000000002</c:v>
                </c:pt>
                <c:pt idx="8">
                  <c:v>0.35312209999999999</c:v>
                </c:pt>
                <c:pt idx="9">
                  <c:v>0.4046979</c:v>
                </c:pt>
                <c:pt idx="10">
                  <c:v>0.35410910000000001</c:v>
                </c:pt>
              </c:numCache>
            </c:numRef>
          </c:val>
          <c:smooth val="0"/>
          <c:extLst xmlns:c16r2="http://schemas.microsoft.com/office/drawing/2015/06/chart">
            <c:ext xmlns:c16="http://schemas.microsoft.com/office/drawing/2014/chart" uri="{C3380CC4-5D6E-409C-BE32-E72D297353CC}">
              <c16:uniqueId val="{00000004-78D2-4241-8A7E-67BEE742C608}"/>
            </c:ext>
          </c:extLst>
        </c:ser>
        <c:ser>
          <c:idx val="5"/>
          <c:order val="5"/>
          <c:tx>
            <c:strRef>
              <c:f>DimensionSum!$A$103</c:f>
              <c:strCache>
                <c:ptCount val="1"/>
                <c:pt idx="0">
                  <c:v>Turkmenistan</c:v>
                </c:pt>
              </c:strCache>
            </c:strRef>
          </c:tx>
          <c:spPr>
            <a:ln w="28575" cap="rnd">
              <a:solidFill>
                <a:schemeClr val="accent6"/>
              </a:solidFill>
              <a:round/>
            </a:ln>
            <a:effectLst/>
          </c:spPr>
          <c:marker>
            <c:symbol val="none"/>
          </c:marker>
          <c:cat>
            <c:numRef>
              <c:f>DimensionSum!$B$97:$L$97</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DimensionSum!$B$103:$L$103</c:f>
              <c:numCache>
                <c:formatCode>0.000</c:formatCode>
                <c:ptCount val="11"/>
                <c:pt idx="0">
                  <c:v>0.35112139999999997</c:v>
                </c:pt>
                <c:pt idx="1">
                  <c:v>0.4001477</c:v>
                </c:pt>
                <c:pt idx="2">
                  <c:v>0.42469430000000002</c:v>
                </c:pt>
                <c:pt idx="3">
                  <c:v>0.35432449999999999</c:v>
                </c:pt>
                <c:pt idx="4">
                  <c:v>0.38030989999999998</c:v>
                </c:pt>
                <c:pt idx="5">
                  <c:v>0.42158200000000001</c:v>
                </c:pt>
                <c:pt idx="6">
                  <c:v>0.4671651</c:v>
                </c:pt>
                <c:pt idx="7">
                  <c:v>0.40360259999999998</c:v>
                </c:pt>
                <c:pt idx="8">
                  <c:v>0.39418779999999998</c:v>
                </c:pt>
                <c:pt idx="9">
                  <c:v>0.40223890000000001</c:v>
                </c:pt>
                <c:pt idx="10">
                  <c:v>0.40101940000000003</c:v>
                </c:pt>
              </c:numCache>
            </c:numRef>
          </c:val>
          <c:smooth val="0"/>
          <c:extLst xmlns:c16r2="http://schemas.microsoft.com/office/drawing/2015/06/chart">
            <c:ext xmlns:c16="http://schemas.microsoft.com/office/drawing/2014/chart" uri="{C3380CC4-5D6E-409C-BE32-E72D297353CC}">
              <c16:uniqueId val="{00000005-78D2-4241-8A7E-67BEE742C608}"/>
            </c:ext>
          </c:extLst>
        </c:ser>
        <c:ser>
          <c:idx val="6"/>
          <c:order val="6"/>
          <c:tx>
            <c:strRef>
              <c:f>DimensionSum!$A$104</c:f>
              <c:strCache>
                <c:ptCount val="1"/>
                <c:pt idx="0">
                  <c:v>Uzbekistan</c:v>
                </c:pt>
              </c:strCache>
            </c:strRef>
          </c:tx>
          <c:spPr>
            <a:ln w="28575" cap="rnd">
              <a:solidFill>
                <a:schemeClr val="accent1">
                  <a:lumMod val="60000"/>
                </a:schemeClr>
              </a:solidFill>
              <a:round/>
            </a:ln>
            <a:effectLst/>
          </c:spPr>
          <c:marker>
            <c:symbol val="none"/>
          </c:marker>
          <c:cat>
            <c:numRef>
              <c:f>DimensionSum!$B$97:$L$97</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DimensionSum!$B$104:$L$104</c:f>
              <c:numCache>
                <c:formatCode>0.000</c:formatCode>
                <c:ptCount val="11"/>
                <c:pt idx="0">
                  <c:v>0.36621500000000001</c:v>
                </c:pt>
                <c:pt idx="1">
                  <c:v>0.34619450000000002</c:v>
                </c:pt>
                <c:pt idx="2">
                  <c:v>0.35608489999999998</c:v>
                </c:pt>
                <c:pt idx="3">
                  <c:v>0.34852899999999998</c:v>
                </c:pt>
                <c:pt idx="4">
                  <c:v>0.34723480000000001</c:v>
                </c:pt>
                <c:pt idx="5">
                  <c:v>0.34407339999999997</c:v>
                </c:pt>
                <c:pt idx="6">
                  <c:v>0.36045860000000002</c:v>
                </c:pt>
                <c:pt idx="7">
                  <c:v>0.38793290000000002</c:v>
                </c:pt>
                <c:pt idx="8">
                  <c:v>0.35897030000000002</c:v>
                </c:pt>
                <c:pt idx="9">
                  <c:v>0.37365979999999999</c:v>
                </c:pt>
                <c:pt idx="10">
                  <c:v>0.37729200000000002</c:v>
                </c:pt>
              </c:numCache>
            </c:numRef>
          </c:val>
          <c:smooth val="0"/>
          <c:extLst xmlns:c16r2="http://schemas.microsoft.com/office/drawing/2015/06/chart">
            <c:ext xmlns:c16="http://schemas.microsoft.com/office/drawing/2014/chart" uri="{C3380CC4-5D6E-409C-BE32-E72D297353CC}">
              <c16:uniqueId val="{00000006-78D2-4241-8A7E-67BEE742C608}"/>
            </c:ext>
          </c:extLst>
        </c:ser>
        <c:ser>
          <c:idx val="7"/>
          <c:order val="7"/>
          <c:tx>
            <c:strRef>
              <c:f>DimensionSum!$A$105</c:f>
              <c:strCache>
                <c:ptCount val="1"/>
                <c:pt idx="0">
                  <c:v>PRC</c:v>
                </c:pt>
              </c:strCache>
            </c:strRef>
          </c:tx>
          <c:spPr>
            <a:ln w="28575" cap="rnd">
              <a:solidFill>
                <a:schemeClr val="accent2">
                  <a:lumMod val="60000"/>
                </a:schemeClr>
              </a:solidFill>
              <a:round/>
            </a:ln>
            <a:effectLst/>
          </c:spPr>
          <c:marker>
            <c:symbol val="none"/>
          </c:marker>
          <c:cat>
            <c:numRef>
              <c:f>DimensionSum!$B$97:$L$97</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DimensionSum!$B$105:$L$105</c:f>
              <c:numCache>
                <c:formatCode>0.000</c:formatCode>
                <c:ptCount val="11"/>
                <c:pt idx="0">
                  <c:v>0.39938089999999998</c:v>
                </c:pt>
                <c:pt idx="1">
                  <c:v>0.41662579999999999</c:v>
                </c:pt>
                <c:pt idx="2">
                  <c:v>0.4069277</c:v>
                </c:pt>
                <c:pt idx="3">
                  <c:v>0.42915239999999999</c:v>
                </c:pt>
                <c:pt idx="4">
                  <c:v>0.42793360000000003</c:v>
                </c:pt>
                <c:pt idx="5">
                  <c:v>0.42849520000000002</c:v>
                </c:pt>
                <c:pt idx="6">
                  <c:v>0.42711490000000002</c:v>
                </c:pt>
                <c:pt idx="7">
                  <c:v>0.44108259999999999</c:v>
                </c:pt>
                <c:pt idx="8">
                  <c:v>0.45136680000000001</c:v>
                </c:pt>
                <c:pt idx="9">
                  <c:v>0.47048800000000002</c:v>
                </c:pt>
                <c:pt idx="10">
                  <c:v>0.47165659999999998</c:v>
                </c:pt>
              </c:numCache>
            </c:numRef>
          </c:val>
          <c:smooth val="0"/>
          <c:extLst xmlns:c16r2="http://schemas.microsoft.com/office/drawing/2015/06/chart">
            <c:ext xmlns:c16="http://schemas.microsoft.com/office/drawing/2014/chart" uri="{C3380CC4-5D6E-409C-BE32-E72D297353CC}">
              <c16:uniqueId val="{00000007-78D2-4241-8A7E-67BEE742C608}"/>
            </c:ext>
          </c:extLst>
        </c:ser>
        <c:ser>
          <c:idx val="8"/>
          <c:order val="8"/>
          <c:tx>
            <c:strRef>
              <c:f>DimensionSum!$A$106</c:f>
              <c:strCache>
                <c:ptCount val="1"/>
                <c:pt idx="0">
                  <c:v>Mongolia</c:v>
                </c:pt>
              </c:strCache>
            </c:strRef>
          </c:tx>
          <c:spPr>
            <a:ln w="28575" cap="rnd">
              <a:solidFill>
                <a:schemeClr val="accent3">
                  <a:lumMod val="60000"/>
                </a:schemeClr>
              </a:solidFill>
              <a:round/>
            </a:ln>
            <a:effectLst/>
          </c:spPr>
          <c:marker>
            <c:symbol val="none"/>
          </c:marker>
          <c:cat>
            <c:numRef>
              <c:f>DimensionSum!$B$97:$L$97</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DimensionSum!$B$106:$L$106</c:f>
              <c:numCache>
                <c:formatCode>0.000</c:formatCode>
                <c:ptCount val="11"/>
                <c:pt idx="0">
                  <c:v>0.37812970000000001</c:v>
                </c:pt>
                <c:pt idx="1">
                  <c:v>0.38637379999999999</c:v>
                </c:pt>
                <c:pt idx="2">
                  <c:v>0.35805439999999999</c:v>
                </c:pt>
                <c:pt idx="3">
                  <c:v>0.34562779999999999</c:v>
                </c:pt>
                <c:pt idx="4">
                  <c:v>0.35525709999999999</c:v>
                </c:pt>
                <c:pt idx="5">
                  <c:v>0.35746610000000001</c:v>
                </c:pt>
                <c:pt idx="6">
                  <c:v>0.35984890000000003</c:v>
                </c:pt>
                <c:pt idx="7">
                  <c:v>0.36756759999999999</c:v>
                </c:pt>
                <c:pt idx="8">
                  <c:v>0.4204966</c:v>
                </c:pt>
                <c:pt idx="9">
                  <c:v>0.38648130000000003</c:v>
                </c:pt>
                <c:pt idx="10">
                  <c:v>0.38655980000000001</c:v>
                </c:pt>
              </c:numCache>
            </c:numRef>
          </c:val>
          <c:smooth val="0"/>
          <c:extLst xmlns:c16r2="http://schemas.microsoft.com/office/drawing/2015/06/chart">
            <c:ext xmlns:c16="http://schemas.microsoft.com/office/drawing/2014/chart" uri="{C3380CC4-5D6E-409C-BE32-E72D297353CC}">
              <c16:uniqueId val="{00000008-78D2-4241-8A7E-67BEE742C608}"/>
            </c:ext>
          </c:extLst>
        </c:ser>
        <c:ser>
          <c:idx val="9"/>
          <c:order val="9"/>
          <c:tx>
            <c:strRef>
              <c:f>DimensionSum!$A$107</c:f>
              <c:strCache>
                <c:ptCount val="1"/>
                <c:pt idx="0">
                  <c:v>Afghanistan</c:v>
                </c:pt>
              </c:strCache>
            </c:strRef>
          </c:tx>
          <c:spPr>
            <a:ln w="28575" cap="rnd">
              <a:solidFill>
                <a:schemeClr val="accent4">
                  <a:lumMod val="60000"/>
                </a:schemeClr>
              </a:solidFill>
              <a:round/>
            </a:ln>
            <a:effectLst/>
          </c:spPr>
          <c:marker>
            <c:symbol val="none"/>
          </c:marker>
          <c:cat>
            <c:numRef>
              <c:f>DimensionSum!$B$97:$L$97</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DimensionSum!$B$107:$L$107</c:f>
              <c:numCache>
                <c:formatCode>0.000</c:formatCode>
                <c:ptCount val="11"/>
                <c:pt idx="0">
                  <c:v>0.21749769999999999</c:v>
                </c:pt>
                <c:pt idx="1">
                  <c:v>0.23224330000000001</c:v>
                </c:pt>
                <c:pt idx="2">
                  <c:v>0.24236630000000001</c:v>
                </c:pt>
                <c:pt idx="3">
                  <c:v>0.18545229999999999</c:v>
                </c:pt>
                <c:pt idx="4">
                  <c:v>0.20478679999999999</c:v>
                </c:pt>
                <c:pt idx="5">
                  <c:v>0.25870080000000001</c:v>
                </c:pt>
                <c:pt idx="6">
                  <c:v>0.17876349999999999</c:v>
                </c:pt>
                <c:pt idx="7">
                  <c:v>0.19991210000000001</c:v>
                </c:pt>
                <c:pt idx="8">
                  <c:v>0.19258839999999999</c:v>
                </c:pt>
                <c:pt idx="9">
                  <c:v>0.1985006</c:v>
                </c:pt>
                <c:pt idx="10">
                  <c:v>0.2084326</c:v>
                </c:pt>
              </c:numCache>
            </c:numRef>
          </c:val>
          <c:smooth val="0"/>
          <c:extLst xmlns:c16r2="http://schemas.microsoft.com/office/drawing/2015/06/chart">
            <c:ext xmlns:c16="http://schemas.microsoft.com/office/drawing/2014/chart" uri="{C3380CC4-5D6E-409C-BE32-E72D297353CC}">
              <c16:uniqueId val="{00000009-78D2-4241-8A7E-67BEE742C608}"/>
            </c:ext>
          </c:extLst>
        </c:ser>
        <c:ser>
          <c:idx val="10"/>
          <c:order val="10"/>
          <c:tx>
            <c:strRef>
              <c:f>DimensionSum!$A$108</c:f>
              <c:strCache>
                <c:ptCount val="1"/>
                <c:pt idx="0">
                  <c:v>Pakistan</c:v>
                </c:pt>
              </c:strCache>
            </c:strRef>
          </c:tx>
          <c:spPr>
            <a:ln w="28575" cap="rnd">
              <a:solidFill>
                <a:schemeClr val="accent5">
                  <a:lumMod val="60000"/>
                </a:schemeClr>
              </a:solidFill>
              <a:round/>
            </a:ln>
            <a:effectLst/>
          </c:spPr>
          <c:marker>
            <c:symbol val="none"/>
          </c:marker>
          <c:cat>
            <c:numRef>
              <c:f>DimensionSum!$B$97:$L$97</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DimensionSum!$B$108:$L$108</c:f>
              <c:numCache>
                <c:formatCode>0.000</c:formatCode>
                <c:ptCount val="11"/>
                <c:pt idx="0">
                  <c:v>0.35721779999999997</c:v>
                </c:pt>
                <c:pt idx="1">
                  <c:v>0.36188120000000001</c:v>
                </c:pt>
                <c:pt idx="2">
                  <c:v>0.33656799999999998</c:v>
                </c:pt>
                <c:pt idx="3">
                  <c:v>0.3217392</c:v>
                </c:pt>
                <c:pt idx="4">
                  <c:v>0.34464790000000001</c:v>
                </c:pt>
                <c:pt idx="5">
                  <c:v>0.32492369999999998</c:v>
                </c:pt>
                <c:pt idx="6">
                  <c:v>0.33321620000000002</c:v>
                </c:pt>
                <c:pt idx="7">
                  <c:v>0.33714440000000001</c:v>
                </c:pt>
                <c:pt idx="8">
                  <c:v>0.37137730000000002</c:v>
                </c:pt>
                <c:pt idx="9">
                  <c:v>0.36014499999999999</c:v>
                </c:pt>
                <c:pt idx="10">
                  <c:v>0.33723160000000002</c:v>
                </c:pt>
              </c:numCache>
            </c:numRef>
          </c:val>
          <c:smooth val="0"/>
          <c:extLst xmlns:c16r2="http://schemas.microsoft.com/office/drawing/2015/06/chart">
            <c:ext xmlns:c16="http://schemas.microsoft.com/office/drawing/2014/chart" uri="{C3380CC4-5D6E-409C-BE32-E72D297353CC}">
              <c16:uniqueId val="{0000000A-78D2-4241-8A7E-67BEE742C608}"/>
            </c:ext>
          </c:extLst>
        </c:ser>
        <c:dLbls>
          <c:showLegendKey val="0"/>
          <c:showVal val="0"/>
          <c:showCatName val="0"/>
          <c:showSerName val="0"/>
          <c:showPercent val="0"/>
          <c:showBubbleSize val="0"/>
        </c:dLbls>
        <c:smooth val="0"/>
        <c:axId val="376198568"/>
        <c:axId val="376198960"/>
      </c:lineChart>
      <c:catAx>
        <c:axId val="376198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376198960"/>
        <c:crosses val="autoZero"/>
        <c:auto val="1"/>
        <c:lblAlgn val="ctr"/>
        <c:lblOffset val="100"/>
        <c:noMultiLvlLbl val="0"/>
      </c:catAx>
      <c:valAx>
        <c:axId val="376198960"/>
        <c:scaling>
          <c:orientation val="minMax"/>
        </c:scaling>
        <c:delete val="0"/>
        <c:axPos val="l"/>
        <c:majorGridlines>
          <c:spPr>
            <a:ln w="9525" cap="flat" cmpd="sng" algn="ctr">
              <a:solidFill>
                <a:schemeClr val="tx1">
                  <a:lumMod val="15000"/>
                  <a:lumOff val="85000"/>
                </a:schemeClr>
              </a:solidFill>
              <a:round/>
            </a:ln>
            <a:effectLst/>
          </c:spPr>
        </c:majorGridlines>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3761985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PH"/>
              <a:t>CRII CAREC with CAREC</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manualLayout>
          <c:layoutTarget val="inner"/>
          <c:xMode val="edge"/>
          <c:yMode val="edge"/>
          <c:x val="9.5555704220867926E-2"/>
          <c:y val="9.5012698407283713E-2"/>
          <c:w val="0.90151960641511042"/>
          <c:h val="0.86978738482740736"/>
        </c:manualLayout>
      </c:layout>
      <c:lineChart>
        <c:grouping val="standard"/>
        <c:varyColors val="0"/>
        <c:ser>
          <c:idx val="0"/>
          <c:order val="0"/>
          <c:tx>
            <c:strRef>
              <c:f>DimensionSum!$A$98</c:f>
              <c:strCache>
                <c:ptCount val="1"/>
                <c:pt idx="0">
                  <c:v>Azerbaijan</c:v>
                </c:pt>
              </c:strCache>
            </c:strRef>
          </c:tx>
          <c:spPr>
            <a:ln w="28575" cap="rnd">
              <a:solidFill>
                <a:schemeClr val="accent6"/>
              </a:solidFill>
              <a:round/>
            </a:ln>
            <a:effectLst/>
          </c:spPr>
          <c:marker>
            <c:symbol val="none"/>
          </c:marker>
          <c:dLbls>
            <c:dLbl>
              <c:idx val="5"/>
              <c:layout>
                <c:manualLayout>
                  <c:x val="0"/>
                  <c:y val="-1.8953801335166342E-2"/>
                </c:manualLayout>
              </c:layout>
              <c:dLblPos val="r"/>
              <c:showLegendKey val="0"/>
              <c:showVal val="1"/>
              <c:showCatName val="0"/>
              <c:showSerName val="1"/>
              <c:showPercent val="0"/>
              <c:showBubbleSize val="0"/>
              <c:extLst xmlns:c16r2="http://schemas.microsoft.com/office/drawing/2015/06/chart">
                <c:ext xmlns:c16="http://schemas.microsoft.com/office/drawing/2014/chart" uri="{C3380CC4-5D6E-409C-BE32-E72D297353CC}">
                  <c16:uniqueId val="{00000000-8952-476B-A5B1-6C02FF7A3628}"/>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DimensionSum!$B$97:$L$97</c:f>
              <c:numCache>
                <c:formatCode>General</c:formatCode>
                <c:ptCount val="6"/>
                <c:pt idx="0">
                  <c:v>2011</c:v>
                </c:pt>
                <c:pt idx="1">
                  <c:v>2012</c:v>
                </c:pt>
                <c:pt idx="2">
                  <c:v>2013</c:v>
                </c:pt>
                <c:pt idx="3">
                  <c:v>2014</c:v>
                </c:pt>
                <c:pt idx="4">
                  <c:v>2015</c:v>
                </c:pt>
                <c:pt idx="5">
                  <c:v>2016</c:v>
                </c:pt>
              </c:numCache>
            </c:numRef>
          </c:cat>
          <c:val>
            <c:numRef>
              <c:f>DimensionSum!$B$98:$L$98</c:f>
              <c:numCache>
                <c:formatCode>0.000</c:formatCode>
                <c:ptCount val="6"/>
                <c:pt idx="0">
                  <c:v>0.37316569999999999</c:v>
                </c:pt>
                <c:pt idx="1">
                  <c:v>0.36521890000000001</c:v>
                </c:pt>
                <c:pt idx="2">
                  <c:v>0.4124408</c:v>
                </c:pt>
                <c:pt idx="3">
                  <c:v>0.413775</c:v>
                </c:pt>
                <c:pt idx="4">
                  <c:v>0.41807139999999998</c:v>
                </c:pt>
                <c:pt idx="5">
                  <c:v>0.4310736</c:v>
                </c:pt>
              </c:numCache>
            </c:numRef>
          </c:val>
          <c:smooth val="0"/>
          <c:extLst xmlns:c16r2="http://schemas.microsoft.com/office/drawing/2015/06/chart">
            <c:ext xmlns:c16="http://schemas.microsoft.com/office/drawing/2014/chart" uri="{C3380CC4-5D6E-409C-BE32-E72D297353CC}">
              <c16:uniqueId val="{00000001-8952-476B-A5B1-6C02FF7A3628}"/>
            </c:ext>
          </c:extLst>
        </c:ser>
        <c:ser>
          <c:idx val="1"/>
          <c:order val="1"/>
          <c:tx>
            <c:strRef>
              <c:f>DimensionSum!$A$99</c:f>
              <c:strCache>
                <c:ptCount val="1"/>
                <c:pt idx="0">
                  <c:v>Georgia</c:v>
                </c:pt>
              </c:strCache>
            </c:strRef>
          </c:tx>
          <c:spPr>
            <a:ln w="28575" cap="rnd">
              <a:solidFill>
                <a:schemeClr val="accent5"/>
              </a:solidFill>
              <a:round/>
            </a:ln>
            <a:effectLst/>
          </c:spPr>
          <c:marker>
            <c:symbol val="none"/>
          </c:marker>
          <c:dLbls>
            <c:dLbl>
              <c:idx val="5"/>
              <c:layout>
                <c:manualLayout>
                  <c:x val="0"/>
                  <c:y val="1.8953801335166266E-2"/>
                </c:manualLayout>
              </c:layout>
              <c:dLblPos val="r"/>
              <c:showLegendKey val="0"/>
              <c:showVal val="1"/>
              <c:showCatName val="0"/>
              <c:showSerName val="1"/>
              <c:showPercent val="0"/>
              <c:showBubbleSize val="0"/>
              <c:extLst xmlns:c16r2="http://schemas.microsoft.com/office/drawing/2015/06/chart">
                <c:ext xmlns:c16="http://schemas.microsoft.com/office/drawing/2014/chart" uri="{C3380CC4-5D6E-409C-BE32-E72D297353CC}">
                  <c16:uniqueId val="{00000002-8952-476B-A5B1-6C02FF7A3628}"/>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DimensionSum!$B$97:$L$97</c:f>
              <c:numCache>
                <c:formatCode>General</c:formatCode>
                <c:ptCount val="6"/>
                <c:pt idx="0">
                  <c:v>2011</c:v>
                </c:pt>
                <c:pt idx="1">
                  <c:v>2012</c:v>
                </c:pt>
                <c:pt idx="2">
                  <c:v>2013</c:v>
                </c:pt>
                <c:pt idx="3">
                  <c:v>2014</c:v>
                </c:pt>
                <c:pt idx="4">
                  <c:v>2015</c:v>
                </c:pt>
                <c:pt idx="5">
                  <c:v>2016</c:v>
                </c:pt>
              </c:numCache>
            </c:numRef>
          </c:cat>
          <c:val>
            <c:numRef>
              <c:f>DimensionSum!$B$99:$L$99</c:f>
              <c:numCache>
                <c:formatCode>0.000</c:formatCode>
                <c:ptCount val="6"/>
                <c:pt idx="0">
                  <c:v>0.35596369999999999</c:v>
                </c:pt>
                <c:pt idx="1">
                  <c:v>0.37717349999999999</c:v>
                </c:pt>
                <c:pt idx="2">
                  <c:v>0.38664369999999998</c:v>
                </c:pt>
                <c:pt idx="3">
                  <c:v>0.36695709999999998</c:v>
                </c:pt>
                <c:pt idx="4">
                  <c:v>0.3595853</c:v>
                </c:pt>
                <c:pt idx="5">
                  <c:v>0.37732120000000002</c:v>
                </c:pt>
              </c:numCache>
            </c:numRef>
          </c:val>
          <c:smooth val="0"/>
          <c:extLst xmlns:c16r2="http://schemas.microsoft.com/office/drawing/2015/06/chart">
            <c:ext xmlns:c16="http://schemas.microsoft.com/office/drawing/2014/chart" uri="{C3380CC4-5D6E-409C-BE32-E72D297353CC}">
              <c16:uniqueId val="{00000003-8952-476B-A5B1-6C02FF7A3628}"/>
            </c:ext>
          </c:extLst>
        </c:ser>
        <c:ser>
          <c:idx val="2"/>
          <c:order val="2"/>
          <c:tx>
            <c:strRef>
              <c:f>DimensionSum!$A$100</c:f>
              <c:strCache>
                <c:ptCount val="1"/>
                <c:pt idx="0">
                  <c:v>Kazakhstan</c:v>
                </c:pt>
              </c:strCache>
            </c:strRef>
          </c:tx>
          <c:spPr>
            <a:ln w="28575" cap="rnd">
              <a:solidFill>
                <a:schemeClr val="accent4"/>
              </a:solidFill>
              <a:round/>
            </a:ln>
            <a:effectLst/>
          </c:spPr>
          <c:marker>
            <c:symbol val="none"/>
          </c:marker>
          <c:dLbls>
            <c:dLbl>
              <c:idx val="5"/>
              <c:layout>
                <c:manualLayout>
                  <c:x val="-1.0723737119886569E-16"/>
                  <c:y val="-4.6030660385403932E-2"/>
                </c:manualLayout>
              </c:layout>
              <c:dLblPos val="r"/>
              <c:showLegendKey val="0"/>
              <c:showVal val="1"/>
              <c:showCatName val="0"/>
              <c:showSerName val="1"/>
              <c:showPercent val="0"/>
              <c:showBubbleSize val="0"/>
              <c:extLst xmlns:c16r2="http://schemas.microsoft.com/office/drawing/2015/06/chart">
                <c:ext xmlns:c16="http://schemas.microsoft.com/office/drawing/2014/chart" uri="{C3380CC4-5D6E-409C-BE32-E72D297353CC}">
                  <c16:uniqueId val="{00000004-8952-476B-A5B1-6C02FF7A3628}"/>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DimensionSum!$B$97:$L$97</c:f>
              <c:numCache>
                <c:formatCode>General</c:formatCode>
                <c:ptCount val="6"/>
                <c:pt idx="0">
                  <c:v>2011</c:v>
                </c:pt>
                <c:pt idx="1">
                  <c:v>2012</c:v>
                </c:pt>
                <c:pt idx="2">
                  <c:v>2013</c:v>
                </c:pt>
                <c:pt idx="3">
                  <c:v>2014</c:v>
                </c:pt>
                <c:pt idx="4">
                  <c:v>2015</c:v>
                </c:pt>
                <c:pt idx="5">
                  <c:v>2016</c:v>
                </c:pt>
              </c:numCache>
            </c:numRef>
          </c:cat>
          <c:val>
            <c:numRef>
              <c:f>DimensionSum!$B$100:$L$100</c:f>
              <c:numCache>
                <c:formatCode>0.000</c:formatCode>
                <c:ptCount val="6"/>
                <c:pt idx="0">
                  <c:v>0.42899939999999998</c:v>
                </c:pt>
                <c:pt idx="1">
                  <c:v>0.4303283</c:v>
                </c:pt>
                <c:pt idx="2">
                  <c:v>0.4325697</c:v>
                </c:pt>
                <c:pt idx="3">
                  <c:v>0.44400689999999998</c:v>
                </c:pt>
                <c:pt idx="4">
                  <c:v>0.44493759999999999</c:v>
                </c:pt>
                <c:pt idx="5">
                  <c:v>0.4446948</c:v>
                </c:pt>
              </c:numCache>
            </c:numRef>
          </c:val>
          <c:smooth val="0"/>
          <c:extLst xmlns:c16r2="http://schemas.microsoft.com/office/drawing/2015/06/chart">
            <c:ext xmlns:c16="http://schemas.microsoft.com/office/drawing/2014/chart" uri="{C3380CC4-5D6E-409C-BE32-E72D297353CC}">
              <c16:uniqueId val="{00000005-8952-476B-A5B1-6C02FF7A3628}"/>
            </c:ext>
          </c:extLst>
        </c:ser>
        <c:ser>
          <c:idx val="3"/>
          <c:order val="3"/>
          <c:tx>
            <c:strRef>
              <c:f>DimensionSum!$A$101</c:f>
              <c:strCache>
                <c:ptCount val="1"/>
                <c:pt idx="0">
                  <c:v>Kyrgyz Republic</c:v>
                </c:pt>
              </c:strCache>
            </c:strRef>
          </c:tx>
          <c:spPr>
            <a:ln w="28575" cap="rnd">
              <a:solidFill>
                <a:schemeClr val="accent6">
                  <a:lumMod val="60000"/>
                </a:schemeClr>
              </a:solidFill>
              <a:round/>
            </a:ln>
            <a:effectLst/>
          </c:spPr>
          <c:marker>
            <c:symbol val="none"/>
          </c:marker>
          <c:dLbls>
            <c:dLbl>
              <c:idx val="5"/>
              <c:dLblPos val="r"/>
              <c:showLegendKey val="0"/>
              <c:showVal val="1"/>
              <c:showCatName val="0"/>
              <c:showSerName val="1"/>
              <c:showPercent val="0"/>
              <c:showBubbleSize val="0"/>
              <c:extLst xmlns:c16r2="http://schemas.microsoft.com/office/drawing/2015/06/chart">
                <c:ext xmlns:c16="http://schemas.microsoft.com/office/drawing/2014/chart" uri="{C3380CC4-5D6E-409C-BE32-E72D297353CC}">
                  <c16:uniqueId val="{00000006-8952-476B-A5B1-6C02FF7A3628}"/>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DimensionSum!$B$97:$L$97</c:f>
              <c:numCache>
                <c:formatCode>General</c:formatCode>
                <c:ptCount val="6"/>
                <c:pt idx="0">
                  <c:v>2011</c:v>
                </c:pt>
                <c:pt idx="1">
                  <c:v>2012</c:v>
                </c:pt>
                <c:pt idx="2">
                  <c:v>2013</c:v>
                </c:pt>
                <c:pt idx="3">
                  <c:v>2014</c:v>
                </c:pt>
                <c:pt idx="4">
                  <c:v>2015</c:v>
                </c:pt>
                <c:pt idx="5">
                  <c:v>2016</c:v>
                </c:pt>
              </c:numCache>
            </c:numRef>
          </c:cat>
          <c:val>
            <c:numRef>
              <c:f>DimensionSum!$B$101:$L$101</c:f>
              <c:numCache>
                <c:formatCode>0.000</c:formatCode>
                <c:ptCount val="6"/>
                <c:pt idx="0">
                  <c:v>0.40080080000000001</c:v>
                </c:pt>
                <c:pt idx="1">
                  <c:v>0.36249540000000002</c:v>
                </c:pt>
                <c:pt idx="2">
                  <c:v>0.3686313</c:v>
                </c:pt>
                <c:pt idx="3">
                  <c:v>0.43949310000000003</c:v>
                </c:pt>
                <c:pt idx="4">
                  <c:v>0.44436949999999997</c:v>
                </c:pt>
                <c:pt idx="5">
                  <c:v>0.41214319999999999</c:v>
                </c:pt>
              </c:numCache>
            </c:numRef>
          </c:val>
          <c:smooth val="0"/>
          <c:extLst xmlns:c16r2="http://schemas.microsoft.com/office/drawing/2015/06/chart">
            <c:ext xmlns:c16="http://schemas.microsoft.com/office/drawing/2014/chart" uri="{C3380CC4-5D6E-409C-BE32-E72D297353CC}">
              <c16:uniqueId val="{00000007-8952-476B-A5B1-6C02FF7A3628}"/>
            </c:ext>
          </c:extLst>
        </c:ser>
        <c:ser>
          <c:idx val="4"/>
          <c:order val="4"/>
          <c:tx>
            <c:strRef>
              <c:f>DimensionSum!$A$102</c:f>
              <c:strCache>
                <c:ptCount val="1"/>
                <c:pt idx="0">
                  <c:v>Tajikistan</c:v>
                </c:pt>
              </c:strCache>
            </c:strRef>
          </c:tx>
          <c:spPr>
            <a:ln w="28575" cap="rnd">
              <a:solidFill>
                <a:schemeClr val="accent5">
                  <a:lumMod val="60000"/>
                </a:schemeClr>
              </a:solidFill>
              <a:round/>
            </a:ln>
            <a:effectLst/>
          </c:spPr>
          <c:marker>
            <c:symbol val="none"/>
          </c:marker>
          <c:dLbls>
            <c:dLbl>
              <c:idx val="5"/>
              <c:layout>
                <c:manualLayout>
                  <c:x val="1.0723737119886569E-16"/>
                  <c:y val="3.519991676530887E-2"/>
                </c:manualLayout>
              </c:layout>
              <c:dLblPos val="r"/>
              <c:showLegendKey val="0"/>
              <c:showVal val="1"/>
              <c:showCatName val="0"/>
              <c:showSerName val="1"/>
              <c:showPercent val="0"/>
              <c:showBubbleSize val="0"/>
              <c:extLst xmlns:c16r2="http://schemas.microsoft.com/office/drawing/2015/06/chart">
                <c:ext xmlns:c16="http://schemas.microsoft.com/office/drawing/2014/chart" uri="{C3380CC4-5D6E-409C-BE32-E72D297353CC}">
                  <c16:uniqueId val="{00000008-8952-476B-A5B1-6C02FF7A3628}"/>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DimensionSum!$B$97:$L$97</c:f>
              <c:numCache>
                <c:formatCode>General</c:formatCode>
                <c:ptCount val="6"/>
                <c:pt idx="0">
                  <c:v>2011</c:v>
                </c:pt>
                <c:pt idx="1">
                  <c:v>2012</c:v>
                </c:pt>
                <c:pt idx="2">
                  <c:v>2013</c:v>
                </c:pt>
                <c:pt idx="3">
                  <c:v>2014</c:v>
                </c:pt>
                <c:pt idx="4">
                  <c:v>2015</c:v>
                </c:pt>
                <c:pt idx="5">
                  <c:v>2016</c:v>
                </c:pt>
              </c:numCache>
            </c:numRef>
          </c:cat>
          <c:val>
            <c:numRef>
              <c:f>DimensionSum!$B$102:$L$102</c:f>
              <c:numCache>
                <c:formatCode>0.000</c:formatCode>
                <c:ptCount val="6"/>
                <c:pt idx="0">
                  <c:v>0.343028</c:v>
                </c:pt>
                <c:pt idx="1">
                  <c:v>0.36989739999999999</c:v>
                </c:pt>
                <c:pt idx="2">
                  <c:v>0.40571410000000002</c:v>
                </c:pt>
                <c:pt idx="3">
                  <c:v>0.35312209999999999</c:v>
                </c:pt>
                <c:pt idx="4">
                  <c:v>0.4046979</c:v>
                </c:pt>
                <c:pt idx="5">
                  <c:v>0.35410910000000001</c:v>
                </c:pt>
              </c:numCache>
            </c:numRef>
          </c:val>
          <c:smooth val="0"/>
          <c:extLst xmlns:c16r2="http://schemas.microsoft.com/office/drawing/2015/06/chart">
            <c:ext xmlns:c16="http://schemas.microsoft.com/office/drawing/2014/chart" uri="{C3380CC4-5D6E-409C-BE32-E72D297353CC}">
              <c16:uniqueId val="{00000009-8952-476B-A5B1-6C02FF7A3628}"/>
            </c:ext>
          </c:extLst>
        </c:ser>
        <c:ser>
          <c:idx val="5"/>
          <c:order val="5"/>
          <c:tx>
            <c:strRef>
              <c:f>DimensionSum!$A$103</c:f>
              <c:strCache>
                <c:ptCount val="1"/>
                <c:pt idx="0">
                  <c:v>Turkmenistan</c:v>
                </c:pt>
              </c:strCache>
            </c:strRef>
          </c:tx>
          <c:spPr>
            <a:ln w="28575" cap="rnd">
              <a:solidFill>
                <a:schemeClr val="accent4">
                  <a:lumMod val="60000"/>
                </a:schemeClr>
              </a:solidFill>
              <a:round/>
            </a:ln>
            <a:effectLst/>
          </c:spPr>
          <c:marker>
            <c:symbol val="none"/>
          </c:marker>
          <c:dLbls>
            <c:dLbl>
              <c:idx val="5"/>
              <c:dLblPos val="r"/>
              <c:showLegendKey val="0"/>
              <c:showVal val="1"/>
              <c:showCatName val="0"/>
              <c:showSerName val="1"/>
              <c:showPercent val="0"/>
              <c:showBubbleSize val="0"/>
              <c:extLst xmlns:c16r2="http://schemas.microsoft.com/office/drawing/2015/06/chart">
                <c:ext xmlns:c16="http://schemas.microsoft.com/office/drawing/2014/chart" uri="{C3380CC4-5D6E-409C-BE32-E72D297353CC}">
                  <c16:uniqueId val="{0000000A-8952-476B-A5B1-6C02FF7A3628}"/>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DimensionSum!$B$97:$L$97</c:f>
              <c:numCache>
                <c:formatCode>General</c:formatCode>
                <c:ptCount val="6"/>
                <c:pt idx="0">
                  <c:v>2011</c:v>
                </c:pt>
                <c:pt idx="1">
                  <c:v>2012</c:v>
                </c:pt>
                <c:pt idx="2">
                  <c:v>2013</c:v>
                </c:pt>
                <c:pt idx="3">
                  <c:v>2014</c:v>
                </c:pt>
                <c:pt idx="4">
                  <c:v>2015</c:v>
                </c:pt>
                <c:pt idx="5">
                  <c:v>2016</c:v>
                </c:pt>
              </c:numCache>
            </c:numRef>
          </c:cat>
          <c:val>
            <c:numRef>
              <c:f>DimensionSum!$B$103:$L$103</c:f>
              <c:numCache>
                <c:formatCode>0.000</c:formatCode>
                <c:ptCount val="6"/>
                <c:pt idx="0">
                  <c:v>0.42158200000000001</c:v>
                </c:pt>
                <c:pt idx="1">
                  <c:v>0.4671651</c:v>
                </c:pt>
                <c:pt idx="2">
                  <c:v>0.40360259999999998</c:v>
                </c:pt>
                <c:pt idx="3">
                  <c:v>0.39418779999999998</c:v>
                </c:pt>
                <c:pt idx="4">
                  <c:v>0.40223890000000001</c:v>
                </c:pt>
                <c:pt idx="5">
                  <c:v>0.40101940000000003</c:v>
                </c:pt>
              </c:numCache>
            </c:numRef>
          </c:val>
          <c:smooth val="0"/>
          <c:extLst xmlns:c16r2="http://schemas.microsoft.com/office/drawing/2015/06/chart">
            <c:ext xmlns:c16="http://schemas.microsoft.com/office/drawing/2014/chart" uri="{C3380CC4-5D6E-409C-BE32-E72D297353CC}">
              <c16:uniqueId val="{0000000B-8952-476B-A5B1-6C02FF7A3628}"/>
            </c:ext>
          </c:extLst>
        </c:ser>
        <c:ser>
          <c:idx val="6"/>
          <c:order val="6"/>
          <c:tx>
            <c:strRef>
              <c:f>DimensionSum!$A$104</c:f>
              <c:strCache>
                <c:ptCount val="1"/>
                <c:pt idx="0">
                  <c:v>Uzbekistan</c:v>
                </c:pt>
              </c:strCache>
            </c:strRef>
          </c:tx>
          <c:spPr>
            <a:ln w="28575" cap="rnd">
              <a:solidFill>
                <a:schemeClr val="accent6">
                  <a:lumMod val="80000"/>
                  <a:lumOff val="20000"/>
                </a:schemeClr>
              </a:solidFill>
              <a:round/>
            </a:ln>
            <a:effectLst/>
          </c:spPr>
          <c:marker>
            <c:symbol val="none"/>
          </c:marker>
          <c:dLbls>
            <c:dLbl>
              <c:idx val="5"/>
              <c:layout>
                <c:manualLayout>
                  <c:x val="-6.7267855372498922E-2"/>
                  <c:y val="4.3322974480380104E-2"/>
                </c:manualLayout>
              </c:layout>
              <c:dLblPos val="r"/>
              <c:showLegendKey val="0"/>
              <c:showVal val="1"/>
              <c:showCatName val="0"/>
              <c:showSerName val="1"/>
              <c:showPercent val="0"/>
              <c:showBubbleSize val="0"/>
              <c:extLst xmlns:c16r2="http://schemas.microsoft.com/office/drawing/2015/06/chart">
                <c:ext xmlns:c16="http://schemas.microsoft.com/office/drawing/2014/chart" uri="{C3380CC4-5D6E-409C-BE32-E72D297353CC}">
                  <c16:uniqueId val="{0000000C-8952-476B-A5B1-6C02FF7A3628}"/>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DimensionSum!$B$97:$L$97</c:f>
              <c:numCache>
                <c:formatCode>General</c:formatCode>
                <c:ptCount val="6"/>
                <c:pt idx="0">
                  <c:v>2011</c:v>
                </c:pt>
                <c:pt idx="1">
                  <c:v>2012</c:v>
                </c:pt>
                <c:pt idx="2">
                  <c:v>2013</c:v>
                </c:pt>
                <c:pt idx="3">
                  <c:v>2014</c:v>
                </c:pt>
                <c:pt idx="4">
                  <c:v>2015</c:v>
                </c:pt>
                <c:pt idx="5">
                  <c:v>2016</c:v>
                </c:pt>
              </c:numCache>
            </c:numRef>
          </c:cat>
          <c:val>
            <c:numRef>
              <c:f>DimensionSum!$B$104:$L$104</c:f>
              <c:numCache>
                <c:formatCode>0.000</c:formatCode>
                <c:ptCount val="6"/>
                <c:pt idx="0">
                  <c:v>0.34407339999999997</c:v>
                </c:pt>
                <c:pt idx="1">
                  <c:v>0.36045860000000002</c:v>
                </c:pt>
                <c:pt idx="2">
                  <c:v>0.38793290000000002</c:v>
                </c:pt>
                <c:pt idx="3">
                  <c:v>0.35897030000000002</c:v>
                </c:pt>
                <c:pt idx="4">
                  <c:v>0.37365979999999999</c:v>
                </c:pt>
                <c:pt idx="5">
                  <c:v>0.37729200000000002</c:v>
                </c:pt>
              </c:numCache>
            </c:numRef>
          </c:val>
          <c:smooth val="0"/>
          <c:extLst xmlns:c16r2="http://schemas.microsoft.com/office/drawing/2015/06/chart">
            <c:ext xmlns:c16="http://schemas.microsoft.com/office/drawing/2014/chart" uri="{C3380CC4-5D6E-409C-BE32-E72D297353CC}">
              <c16:uniqueId val="{0000000D-8952-476B-A5B1-6C02FF7A3628}"/>
            </c:ext>
          </c:extLst>
        </c:ser>
        <c:ser>
          <c:idx val="7"/>
          <c:order val="7"/>
          <c:tx>
            <c:strRef>
              <c:f>DimensionSum!$A$105</c:f>
              <c:strCache>
                <c:ptCount val="1"/>
                <c:pt idx="0">
                  <c:v>PRC</c:v>
                </c:pt>
              </c:strCache>
            </c:strRef>
          </c:tx>
          <c:spPr>
            <a:ln w="28575" cap="rnd">
              <a:solidFill>
                <a:schemeClr val="accent5">
                  <a:lumMod val="80000"/>
                  <a:lumOff val="20000"/>
                </a:schemeClr>
              </a:solidFill>
              <a:round/>
            </a:ln>
            <a:effectLst/>
          </c:spPr>
          <c:marker>
            <c:symbol val="none"/>
          </c:marker>
          <c:dLbls>
            <c:dLbl>
              <c:idx val="5"/>
              <c:layout>
                <c:manualLayout>
                  <c:x val="-8.4815991556629181E-2"/>
                  <c:y val="-3.7907602670332635E-2"/>
                </c:manualLayout>
              </c:layout>
              <c:dLblPos val="r"/>
              <c:showLegendKey val="0"/>
              <c:showVal val="1"/>
              <c:showCatName val="0"/>
              <c:showSerName val="1"/>
              <c:showPercent val="0"/>
              <c:showBubbleSize val="0"/>
              <c:extLst xmlns:c16r2="http://schemas.microsoft.com/office/drawing/2015/06/chart">
                <c:ext xmlns:c16="http://schemas.microsoft.com/office/drawing/2014/chart" uri="{C3380CC4-5D6E-409C-BE32-E72D297353CC}">
                  <c16:uniqueId val="{0000000E-8952-476B-A5B1-6C02FF7A3628}"/>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DimensionSum!$B$97:$L$97</c:f>
              <c:numCache>
                <c:formatCode>General</c:formatCode>
                <c:ptCount val="6"/>
                <c:pt idx="0">
                  <c:v>2011</c:v>
                </c:pt>
                <c:pt idx="1">
                  <c:v>2012</c:v>
                </c:pt>
                <c:pt idx="2">
                  <c:v>2013</c:v>
                </c:pt>
                <c:pt idx="3">
                  <c:v>2014</c:v>
                </c:pt>
                <c:pt idx="4">
                  <c:v>2015</c:v>
                </c:pt>
                <c:pt idx="5">
                  <c:v>2016</c:v>
                </c:pt>
              </c:numCache>
            </c:numRef>
          </c:cat>
          <c:val>
            <c:numRef>
              <c:f>DimensionSum!$B$105:$L$105</c:f>
              <c:numCache>
                <c:formatCode>0.000</c:formatCode>
                <c:ptCount val="6"/>
                <c:pt idx="0">
                  <c:v>0.42849520000000002</c:v>
                </c:pt>
                <c:pt idx="1">
                  <c:v>0.42711490000000002</c:v>
                </c:pt>
                <c:pt idx="2">
                  <c:v>0.44108259999999999</c:v>
                </c:pt>
                <c:pt idx="3">
                  <c:v>0.45136680000000001</c:v>
                </c:pt>
                <c:pt idx="4">
                  <c:v>0.47048800000000002</c:v>
                </c:pt>
                <c:pt idx="5">
                  <c:v>0.47165659999999998</c:v>
                </c:pt>
              </c:numCache>
            </c:numRef>
          </c:val>
          <c:smooth val="0"/>
          <c:extLst xmlns:c16r2="http://schemas.microsoft.com/office/drawing/2015/06/chart">
            <c:ext xmlns:c16="http://schemas.microsoft.com/office/drawing/2014/chart" uri="{C3380CC4-5D6E-409C-BE32-E72D297353CC}">
              <c16:uniqueId val="{0000000F-8952-476B-A5B1-6C02FF7A3628}"/>
            </c:ext>
          </c:extLst>
        </c:ser>
        <c:ser>
          <c:idx val="8"/>
          <c:order val="8"/>
          <c:tx>
            <c:strRef>
              <c:f>DimensionSum!$A$106</c:f>
              <c:strCache>
                <c:ptCount val="1"/>
                <c:pt idx="0">
                  <c:v>Mongolia</c:v>
                </c:pt>
              </c:strCache>
            </c:strRef>
          </c:tx>
          <c:spPr>
            <a:ln w="28575" cap="rnd">
              <a:solidFill>
                <a:schemeClr val="accent4">
                  <a:lumMod val="80000"/>
                  <a:lumOff val="20000"/>
                </a:schemeClr>
              </a:solidFill>
              <a:round/>
            </a:ln>
            <a:effectLst/>
          </c:spPr>
          <c:marker>
            <c:symbol val="none"/>
          </c:marker>
          <c:dLbls>
            <c:dLbl>
              <c:idx val="5"/>
              <c:dLblPos val="r"/>
              <c:showLegendKey val="0"/>
              <c:showVal val="1"/>
              <c:showCatName val="0"/>
              <c:showSerName val="1"/>
              <c:showPercent val="0"/>
              <c:showBubbleSize val="0"/>
              <c:extLst xmlns:c16r2="http://schemas.microsoft.com/office/drawing/2015/06/chart">
                <c:ext xmlns:c16="http://schemas.microsoft.com/office/drawing/2014/chart" uri="{C3380CC4-5D6E-409C-BE32-E72D297353CC}">
                  <c16:uniqueId val="{00000010-8952-476B-A5B1-6C02FF7A3628}"/>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DimensionSum!$B$97:$L$97</c:f>
              <c:numCache>
                <c:formatCode>General</c:formatCode>
                <c:ptCount val="6"/>
                <c:pt idx="0">
                  <c:v>2011</c:v>
                </c:pt>
                <c:pt idx="1">
                  <c:v>2012</c:v>
                </c:pt>
                <c:pt idx="2">
                  <c:v>2013</c:v>
                </c:pt>
                <c:pt idx="3">
                  <c:v>2014</c:v>
                </c:pt>
                <c:pt idx="4">
                  <c:v>2015</c:v>
                </c:pt>
                <c:pt idx="5">
                  <c:v>2016</c:v>
                </c:pt>
              </c:numCache>
            </c:numRef>
          </c:cat>
          <c:val>
            <c:numRef>
              <c:f>DimensionSum!$B$106:$L$106</c:f>
              <c:numCache>
                <c:formatCode>0.000</c:formatCode>
                <c:ptCount val="6"/>
                <c:pt idx="0">
                  <c:v>0.35746610000000001</c:v>
                </c:pt>
                <c:pt idx="1">
                  <c:v>0.35984890000000003</c:v>
                </c:pt>
                <c:pt idx="2">
                  <c:v>0.36756759999999999</c:v>
                </c:pt>
                <c:pt idx="3">
                  <c:v>0.4204966</c:v>
                </c:pt>
                <c:pt idx="4">
                  <c:v>0.38648130000000003</c:v>
                </c:pt>
                <c:pt idx="5">
                  <c:v>0.38655980000000001</c:v>
                </c:pt>
              </c:numCache>
            </c:numRef>
          </c:val>
          <c:smooth val="0"/>
          <c:extLst xmlns:c16r2="http://schemas.microsoft.com/office/drawing/2015/06/chart">
            <c:ext xmlns:c16="http://schemas.microsoft.com/office/drawing/2014/chart" uri="{C3380CC4-5D6E-409C-BE32-E72D297353CC}">
              <c16:uniqueId val="{00000011-8952-476B-A5B1-6C02FF7A3628}"/>
            </c:ext>
          </c:extLst>
        </c:ser>
        <c:ser>
          <c:idx val="9"/>
          <c:order val="9"/>
          <c:tx>
            <c:strRef>
              <c:f>DimensionSum!$A$107</c:f>
              <c:strCache>
                <c:ptCount val="1"/>
                <c:pt idx="0">
                  <c:v>Afghanistan</c:v>
                </c:pt>
              </c:strCache>
            </c:strRef>
          </c:tx>
          <c:spPr>
            <a:ln w="28575" cap="rnd">
              <a:solidFill>
                <a:schemeClr val="accent6">
                  <a:lumMod val="80000"/>
                </a:schemeClr>
              </a:solidFill>
              <a:round/>
            </a:ln>
            <a:effectLst/>
          </c:spPr>
          <c:marker>
            <c:symbol val="none"/>
          </c:marker>
          <c:dLbls>
            <c:dLbl>
              <c:idx val="5"/>
              <c:dLblPos val="r"/>
              <c:showLegendKey val="0"/>
              <c:showVal val="1"/>
              <c:showCatName val="0"/>
              <c:showSerName val="1"/>
              <c:showPercent val="0"/>
              <c:showBubbleSize val="0"/>
              <c:extLst xmlns:c16r2="http://schemas.microsoft.com/office/drawing/2015/06/chart">
                <c:ext xmlns:c16="http://schemas.microsoft.com/office/drawing/2014/chart" uri="{C3380CC4-5D6E-409C-BE32-E72D297353CC}">
                  <c16:uniqueId val="{00000012-8952-476B-A5B1-6C02FF7A3628}"/>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DimensionSum!$B$97:$L$97</c:f>
              <c:numCache>
                <c:formatCode>General</c:formatCode>
                <c:ptCount val="6"/>
                <c:pt idx="0">
                  <c:v>2011</c:v>
                </c:pt>
                <c:pt idx="1">
                  <c:v>2012</c:v>
                </c:pt>
                <c:pt idx="2">
                  <c:v>2013</c:v>
                </c:pt>
                <c:pt idx="3">
                  <c:v>2014</c:v>
                </c:pt>
                <c:pt idx="4">
                  <c:v>2015</c:v>
                </c:pt>
                <c:pt idx="5">
                  <c:v>2016</c:v>
                </c:pt>
              </c:numCache>
            </c:numRef>
          </c:cat>
          <c:val>
            <c:numRef>
              <c:f>DimensionSum!$B$107:$L$107</c:f>
              <c:numCache>
                <c:formatCode>0.000</c:formatCode>
                <c:ptCount val="6"/>
                <c:pt idx="0">
                  <c:v>0.25870080000000001</c:v>
                </c:pt>
                <c:pt idx="1">
                  <c:v>0.17876349999999999</c:v>
                </c:pt>
                <c:pt idx="2">
                  <c:v>0.19991210000000001</c:v>
                </c:pt>
                <c:pt idx="3">
                  <c:v>0.19258839999999999</c:v>
                </c:pt>
                <c:pt idx="4">
                  <c:v>0.1985006</c:v>
                </c:pt>
                <c:pt idx="5">
                  <c:v>0.2084326</c:v>
                </c:pt>
              </c:numCache>
            </c:numRef>
          </c:val>
          <c:smooth val="0"/>
          <c:extLst xmlns:c16r2="http://schemas.microsoft.com/office/drawing/2015/06/chart">
            <c:ext xmlns:c16="http://schemas.microsoft.com/office/drawing/2014/chart" uri="{C3380CC4-5D6E-409C-BE32-E72D297353CC}">
              <c16:uniqueId val="{00000013-8952-476B-A5B1-6C02FF7A3628}"/>
            </c:ext>
          </c:extLst>
        </c:ser>
        <c:ser>
          <c:idx val="10"/>
          <c:order val="10"/>
          <c:tx>
            <c:strRef>
              <c:f>DimensionSum!$A$108</c:f>
              <c:strCache>
                <c:ptCount val="1"/>
                <c:pt idx="0">
                  <c:v>Pakistan</c:v>
                </c:pt>
              </c:strCache>
            </c:strRef>
          </c:tx>
          <c:spPr>
            <a:ln w="28575" cap="rnd">
              <a:solidFill>
                <a:schemeClr val="accent5">
                  <a:lumMod val="80000"/>
                </a:schemeClr>
              </a:solidFill>
              <a:round/>
            </a:ln>
            <a:effectLst/>
          </c:spPr>
          <c:marker>
            <c:symbol val="none"/>
          </c:marker>
          <c:dLbls>
            <c:dLbl>
              <c:idx val="5"/>
              <c:layout>
                <c:manualLayout>
                  <c:x val="-1.9010480866141106E-2"/>
                  <c:y val="5.6861404005498897E-2"/>
                </c:manualLayout>
              </c:layout>
              <c:dLblPos val="r"/>
              <c:showLegendKey val="0"/>
              <c:showVal val="1"/>
              <c:showCatName val="0"/>
              <c:showSerName val="1"/>
              <c:showPercent val="0"/>
              <c:showBubbleSize val="0"/>
              <c:extLst xmlns:c16r2="http://schemas.microsoft.com/office/drawing/2015/06/chart">
                <c:ext xmlns:c16="http://schemas.microsoft.com/office/drawing/2014/chart" uri="{C3380CC4-5D6E-409C-BE32-E72D297353CC}">
                  <c16:uniqueId val="{00000014-8952-476B-A5B1-6C02FF7A3628}"/>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DimensionSum!$B$97:$L$97</c:f>
              <c:numCache>
                <c:formatCode>General</c:formatCode>
                <c:ptCount val="6"/>
                <c:pt idx="0">
                  <c:v>2011</c:v>
                </c:pt>
                <c:pt idx="1">
                  <c:v>2012</c:v>
                </c:pt>
                <c:pt idx="2">
                  <c:v>2013</c:v>
                </c:pt>
                <c:pt idx="3">
                  <c:v>2014</c:v>
                </c:pt>
                <c:pt idx="4">
                  <c:v>2015</c:v>
                </c:pt>
                <c:pt idx="5">
                  <c:v>2016</c:v>
                </c:pt>
              </c:numCache>
            </c:numRef>
          </c:cat>
          <c:val>
            <c:numRef>
              <c:f>DimensionSum!$B$108:$L$108</c:f>
              <c:numCache>
                <c:formatCode>0.000</c:formatCode>
                <c:ptCount val="6"/>
                <c:pt idx="0">
                  <c:v>0.32492369999999998</c:v>
                </c:pt>
                <c:pt idx="1">
                  <c:v>0.33321620000000002</c:v>
                </c:pt>
                <c:pt idx="2">
                  <c:v>0.33714440000000001</c:v>
                </c:pt>
                <c:pt idx="3">
                  <c:v>0.37137730000000002</c:v>
                </c:pt>
                <c:pt idx="4">
                  <c:v>0.36014499999999999</c:v>
                </c:pt>
                <c:pt idx="5">
                  <c:v>0.33723160000000002</c:v>
                </c:pt>
              </c:numCache>
            </c:numRef>
          </c:val>
          <c:smooth val="0"/>
          <c:extLst xmlns:c16r2="http://schemas.microsoft.com/office/drawing/2015/06/chart">
            <c:ext xmlns:c16="http://schemas.microsoft.com/office/drawing/2014/chart" uri="{C3380CC4-5D6E-409C-BE32-E72D297353CC}">
              <c16:uniqueId val="{00000015-8952-476B-A5B1-6C02FF7A3628}"/>
            </c:ext>
          </c:extLst>
        </c:ser>
        <c:dLbls>
          <c:showLegendKey val="0"/>
          <c:showVal val="0"/>
          <c:showCatName val="0"/>
          <c:showSerName val="0"/>
          <c:showPercent val="0"/>
          <c:showBubbleSize val="0"/>
        </c:dLbls>
        <c:smooth val="0"/>
        <c:axId val="375659944"/>
        <c:axId val="375660336"/>
      </c:lineChart>
      <c:dateAx>
        <c:axId val="375659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375660336"/>
        <c:crossesAt val="0.15000000000000002"/>
        <c:auto val="0"/>
        <c:lblOffset val="100"/>
        <c:baseTimeUnit val="days"/>
      </c:dateAx>
      <c:valAx>
        <c:axId val="375660336"/>
        <c:scaling>
          <c:orientation val="minMax"/>
        </c:scaling>
        <c:delete val="0"/>
        <c:axPos val="l"/>
        <c:majorGridlines>
          <c:spPr>
            <a:ln w="9525" cap="flat" cmpd="sng" algn="ctr">
              <a:solidFill>
                <a:schemeClr val="tx1">
                  <a:lumMod val="15000"/>
                  <a:lumOff val="85000"/>
                </a:schemeClr>
              </a:solidFill>
              <a:round/>
            </a:ln>
            <a:effectLst/>
          </c:spPr>
        </c:majorGridlines>
        <c:title>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zh-CN"/>
            </a:p>
          </c:txPr>
        </c:title>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375659944"/>
        <c:crosses val="autoZero"/>
        <c:crossBetween val="between"/>
        <c:majorUnit val="0.1"/>
      </c:valAx>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22134636347694"/>
          <c:y val="3.9509614630202597E-2"/>
          <c:w val="0.57197528107819251"/>
          <c:h val="0.92098077073959483"/>
        </c:manualLayout>
      </c:layout>
      <c:radarChart>
        <c:radarStyle val="marker"/>
        <c:varyColors val="0"/>
        <c:ser>
          <c:idx val="7"/>
          <c:order val="7"/>
          <c:tx>
            <c:strRef>
              <c:f>DimensionSum!$I$97</c:f>
              <c:strCache>
                <c:ptCount val="1"/>
                <c:pt idx="0">
                  <c:v>2013</c:v>
                </c:pt>
              </c:strCache>
            </c:strRef>
          </c:tx>
          <c:spPr>
            <a:ln w="31750" cap="rnd">
              <a:solidFill>
                <a:schemeClr val="accent1"/>
              </a:solidFill>
              <a:round/>
            </a:ln>
            <a:effectLst/>
          </c:spPr>
          <c:marker>
            <c:symbol val="none"/>
          </c:marker>
          <c:dLbls>
            <c:dLbl>
              <c:idx val="2"/>
              <c:layout>
                <c:manualLayout>
                  <c:x val="-7.3117234100543368E-3"/>
                  <c:y val="-4.87383462904276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82FE-4A9F-9314-321439BEBB03}"/>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DimensionSum!$A$98:$A$108</c:f>
              <c:strCache>
                <c:ptCount val="11"/>
                <c:pt idx="0">
                  <c:v>Azerbaijan</c:v>
                </c:pt>
                <c:pt idx="1">
                  <c:v>Georgia</c:v>
                </c:pt>
                <c:pt idx="2">
                  <c:v>Kazakhstan</c:v>
                </c:pt>
                <c:pt idx="3">
                  <c:v>Kyrgyz Republic</c:v>
                </c:pt>
                <c:pt idx="4">
                  <c:v>Tajikistan</c:v>
                </c:pt>
                <c:pt idx="5">
                  <c:v>Turkmenistan</c:v>
                </c:pt>
                <c:pt idx="6">
                  <c:v>Uzbekistan</c:v>
                </c:pt>
                <c:pt idx="7">
                  <c:v>PRC</c:v>
                </c:pt>
                <c:pt idx="8">
                  <c:v>Mongolia</c:v>
                </c:pt>
                <c:pt idx="9">
                  <c:v>Afghanistan</c:v>
                </c:pt>
                <c:pt idx="10">
                  <c:v>Pakistan</c:v>
                </c:pt>
              </c:strCache>
            </c:strRef>
          </c:cat>
          <c:val>
            <c:numRef>
              <c:f>DimensionSum!$I$98:$I$108</c:f>
              <c:numCache>
                <c:formatCode>0.000</c:formatCode>
                <c:ptCount val="11"/>
                <c:pt idx="0">
                  <c:v>0.4124408</c:v>
                </c:pt>
                <c:pt idx="1">
                  <c:v>0.38664369999999998</c:v>
                </c:pt>
                <c:pt idx="2">
                  <c:v>0.4325697</c:v>
                </c:pt>
                <c:pt idx="3">
                  <c:v>0.3686313</c:v>
                </c:pt>
                <c:pt idx="4">
                  <c:v>0.40571410000000002</c:v>
                </c:pt>
                <c:pt idx="5">
                  <c:v>0.40360259999999998</c:v>
                </c:pt>
                <c:pt idx="6">
                  <c:v>0.38793290000000002</c:v>
                </c:pt>
                <c:pt idx="7">
                  <c:v>0.44108259999999999</c:v>
                </c:pt>
                <c:pt idx="8">
                  <c:v>0.36756759999999999</c:v>
                </c:pt>
                <c:pt idx="9">
                  <c:v>0.19991210000000001</c:v>
                </c:pt>
                <c:pt idx="10">
                  <c:v>0.33714440000000001</c:v>
                </c:pt>
              </c:numCache>
            </c:numRef>
          </c:val>
          <c:extLst xmlns:c16r2="http://schemas.microsoft.com/office/drawing/2015/06/chart">
            <c:ext xmlns:c16="http://schemas.microsoft.com/office/drawing/2014/chart" uri="{C3380CC4-5D6E-409C-BE32-E72D297353CC}">
              <c16:uniqueId val="{00000001-82FE-4A9F-9314-321439BEBB03}"/>
            </c:ext>
          </c:extLst>
        </c:ser>
        <c:ser>
          <c:idx val="10"/>
          <c:order val="10"/>
          <c:tx>
            <c:strRef>
              <c:f>DimensionSum!$L$97</c:f>
              <c:strCache>
                <c:ptCount val="1"/>
                <c:pt idx="0">
                  <c:v>2016</c:v>
                </c:pt>
              </c:strCache>
            </c:strRef>
          </c:tx>
          <c:spPr>
            <a:ln w="31750" cap="rnd">
              <a:solidFill>
                <a:schemeClr val="accent2"/>
              </a:solidFill>
              <a:round/>
            </a:ln>
            <a:effectLst/>
          </c:spPr>
          <c:marker>
            <c:symbol val="none"/>
          </c:marker>
          <c:dLbls>
            <c:dLbl>
              <c:idx val="0"/>
              <c:layout>
                <c:manualLayout>
                  <c:x val="1.462344682010846E-2"/>
                  <c:y val="5.686140400549894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82FE-4A9F-9314-321439BEBB03}"/>
                </c:ext>
                <c:ext xmlns:c15="http://schemas.microsoft.com/office/drawing/2012/chart" uri="{CE6537A1-D6FC-4f65-9D91-7224C49458BB}"/>
              </c:extLst>
            </c:dLbl>
            <c:dLbl>
              <c:idx val="1"/>
              <c:layout>
                <c:manualLayout>
                  <c:x val="2.924689364021692E-3"/>
                  <c:y val="3.51999167653088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82FE-4A9F-9314-321439BEBB03}"/>
                </c:ext>
                <c:ext xmlns:c15="http://schemas.microsoft.com/office/drawing/2012/chart" uri="{CE6537A1-D6FC-4f65-9D91-7224C49458BB}"/>
              </c:extLst>
            </c:dLbl>
            <c:dLbl>
              <c:idx val="3"/>
              <c:layout>
                <c:manualLayout>
                  <c:x val="-1.4623446820109533E-3"/>
                  <c:y val="4.332297448038015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82FE-4A9F-9314-321439BEBB03}"/>
                </c:ext>
                <c:ext xmlns:c15="http://schemas.microsoft.com/office/drawing/2012/chart" uri="{CE6537A1-D6FC-4f65-9D91-7224C49458BB}"/>
              </c:extLst>
            </c:dLbl>
            <c:dLbl>
              <c:idx val="5"/>
              <c:layout>
                <c:manualLayout>
                  <c:x val="-1.0723737119886569E-16"/>
                  <c:y val="-4.603066038540400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82FE-4A9F-9314-321439BEBB03}"/>
                </c:ext>
                <c:ext xmlns:c15="http://schemas.microsoft.com/office/drawing/2012/chart" uri="{CE6537A1-D6FC-4f65-9D91-7224C49458BB}"/>
              </c:extLst>
            </c:dLbl>
            <c:dLbl>
              <c:idx val="6"/>
              <c:layout>
                <c:manualLayout>
                  <c:x val="-5.3618685599432845E-17"/>
                  <c:y val="-2.166148724019007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82FE-4A9F-9314-321439BEBB03}"/>
                </c:ext>
                <c:ext xmlns:c15="http://schemas.microsoft.com/office/drawing/2012/chart" uri="{CE6537A1-D6FC-4f65-9D91-7224C49458BB}"/>
              </c:extLst>
            </c:dLbl>
            <c:dLbl>
              <c:idx val="7"/>
              <c:layout>
                <c:manualLayout>
                  <c:x val="0"/>
                  <c:y val="4.332297448037995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82FE-4A9F-9314-321439BEBB03}"/>
                </c:ext>
                <c:ext xmlns:c15="http://schemas.microsoft.com/office/drawing/2012/chart" uri="{CE6537A1-D6FC-4f65-9D91-7224C49458BB}"/>
              </c:extLst>
            </c:dLbl>
            <c:dLbl>
              <c:idx val="8"/>
              <c:layout>
                <c:manualLayout>
                  <c:x val="1.4623446820107924E-3"/>
                  <c:y val="-3.790760267033263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82FE-4A9F-9314-321439BEBB03}"/>
                </c:ext>
                <c:ext xmlns:c15="http://schemas.microsoft.com/office/drawing/2012/chart" uri="{CE6537A1-D6FC-4f65-9D91-7224C49458BB}"/>
              </c:extLst>
            </c:dLbl>
            <c:dLbl>
              <c:idx val="9"/>
              <c:layout>
                <c:manualLayout>
                  <c:x val="0"/>
                  <c:y val="-2.978454495526135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82FE-4A9F-9314-321439BEBB03}"/>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t" anchorCtr="1">
                <a:spAutoFit/>
              </a:bodyPr>
              <a:lstStyle/>
              <a:p>
                <a:pPr>
                  <a:defRPr sz="900" b="0" i="0" u="none" strike="noStrike" kern="1200" baseline="0">
                    <a:solidFill>
                      <a:schemeClr val="tx2"/>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DimensionSum!$A$98:$A$108</c:f>
              <c:strCache>
                <c:ptCount val="11"/>
                <c:pt idx="0">
                  <c:v>Azerbaijan</c:v>
                </c:pt>
                <c:pt idx="1">
                  <c:v>Georgia</c:v>
                </c:pt>
                <c:pt idx="2">
                  <c:v>Kazakhstan</c:v>
                </c:pt>
                <c:pt idx="3">
                  <c:v>Kyrgyz Republic</c:v>
                </c:pt>
                <c:pt idx="4">
                  <c:v>Tajikistan</c:v>
                </c:pt>
                <c:pt idx="5">
                  <c:v>Turkmenistan</c:v>
                </c:pt>
                <c:pt idx="6">
                  <c:v>Uzbekistan</c:v>
                </c:pt>
                <c:pt idx="7">
                  <c:v>PRC</c:v>
                </c:pt>
                <c:pt idx="8">
                  <c:v>Mongolia</c:v>
                </c:pt>
                <c:pt idx="9">
                  <c:v>Afghanistan</c:v>
                </c:pt>
                <c:pt idx="10">
                  <c:v>Pakistan</c:v>
                </c:pt>
              </c:strCache>
            </c:strRef>
          </c:cat>
          <c:val>
            <c:numRef>
              <c:f>DimensionSum!$L$98:$L$108</c:f>
              <c:numCache>
                <c:formatCode>0.000</c:formatCode>
                <c:ptCount val="11"/>
                <c:pt idx="0">
                  <c:v>0.4310736</c:v>
                </c:pt>
                <c:pt idx="1">
                  <c:v>0.37732120000000002</c:v>
                </c:pt>
                <c:pt idx="2">
                  <c:v>0.4446948</c:v>
                </c:pt>
                <c:pt idx="3">
                  <c:v>0.41214319999999999</c:v>
                </c:pt>
                <c:pt idx="4">
                  <c:v>0.35410910000000001</c:v>
                </c:pt>
                <c:pt idx="5">
                  <c:v>0.40101940000000003</c:v>
                </c:pt>
                <c:pt idx="6">
                  <c:v>0.37729200000000002</c:v>
                </c:pt>
                <c:pt idx="7">
                  <c:v>0.47165659999999998</c:v>
                </c:pt>
                <c:pt idx="8">
                  <c:v>0.38655980000000001</c:v>
                </c:pt>
                <c:pt idx="9">
                  <c:v>0.2084326</c:v>
                </c:pt>
                <c:pt idx="10">
                  <c:v>0.33723160000000002</c:v>
                </c:pt>
              </c:numCache>
            </c:numRef>
          </c:val>
          <c:extLst xmlns:c16r2="http://schemas.microsoft.com/office/drawing/2015/06/chart">
            <c:ext xmlns:c16="http://schemas.microsoft.com/office/drawing/2014/chart" uri="{C3380CC4-5D6E-409C-BE32-E72D297353CC}">
              <c16:uniqueId val="{0000000A-82FE-4A9F-9314-321439BEBB03}"/>
            </c:ext>
          </c:extLst>
        </c:ser>
        <c:dLbls>
          <c:showLegendKey val="0"/>
          <c:showVal val="1"/>
          <c:showCatName val="0"/>
          <c:showSerName val="0"/>
          <c:showPercent val="0"/>
          <c:showBubbleSize val="0"/>
        </c:dLbls>
        <c:axId val="374148432"/>
        <c:axId val="375661120"/>
        <c:extLst xmlns:c16r2="http://schemas.microsoft.com/office/drawing/2015/06/chart">
          <c:ext xmlns:c15="http://schemas.microsoft.com/office/drawing/2012/chart" uri="{02D57815-91ED-43cb-92C2-25804820EDAC}">
            <c15:filteredRadarSeries>
              <c15:ser>
                <c:idx val="0"/>
                <c:order val="0"/>
                <c:tx>
                  <c:strRef>
                    <c:extLst xmlns:c16r2="http://schemas.microsoft.com/office/drawing/2015/06/chart">
                      <c:ext uri="{02D57815-91ED-43cb-92C2-25804820EDAC}">
                        <c15:formulaRef>
                          <c15:sqref>DimensionSum!$B$97</c15:sqref>
                        </c15:formulaRef>
                      </c:ext>
                    </c:extLst>
                    <c:strCache>
                      <c:ptCount val="1"/>
                      <c:pt idx="0">
                        <c:v>2006</c:v>
                      </c:pt>
                    </c:strCache>
                  </c:strRef>
                </c:tx>
                <c:spPr>
                  <a:ln w="31750" cap="rnd">
                    <a:solidFill>
                      <a:schemeClr val="accent6"/>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uri="{CE6537A1-D6FC-4f65-9D91-7224C49458BB}">
                      <c15:showLeaderLines val="1"/>
                      <c15:leaderLines>
                        <c:spPr>
                          <a:ln w="9525">
                            <a:solidFill>
                              <a:schemeClr val="tx2">
                                <a:lumMod val="35000"/>
                                <a:lumOff val="65000"/>
                              </a:schemeClr>
                            </a:solidFill>
                          </a:ln>
                          <a:effectLst/>
                        </c:spPr>
                      </c15:leaderLines>
                    </c:ext>
                  </c:extLst>
                </c:dLbls>
                <c:cat>
                  <c:strRef>
                    <c:extLst xmlns:c16r2="http://schemas.microsoft.com/office/drawing/2015/06/chart">
                      <c:ext uri="{02D57815-91ED-43cb-92C2-25804820EDAC}">
                        <c15:formulaRef>
                          <c15:sqref>DimensionSum!$A$98:$A$108</c15:sqref>
                        </c15:formulaRef>
                      </c:ext>
                    </c:extLst>
                    <c:strCache>
                      <c:ptCount val="11"/>
                      <c:pt idx="0">
                        <c:v>Azerbaijan</c:v>
                      </c:pt>
                      <c:pt idx="1">
                        <c:v>Georgia</c:v>
                      </c:pt>
                      <c:pt idx="2">
                        <c:v>Kazakhstan</c:v>
                      </c:pt>
                      <c:pt idx="3">
                        <c:v>Kyrgyz Republic</c:v>
                      </c:pt>
                      <c:pt idx="4">
                        <c:v>Tajikistan</c:v>
                      </c:pt>
                      <c:pt idx="5">
                        <c:v>Turkmenistan</c:v>
                      </c:pt>
                      <c:pt idx="6">
                        <c:v>Uzbekistan</c:v>
                      </c:pt>
                      <c:pt idx="7">
                        <c:v>PRC</c:v>
                      </c:pt>
                      <c:pt idx="8">
                        <c:v>Mongolia</c:v>
                      </c:pt>
                      <c:pt idx="9">
                        <c:v>Afghanistan</c:v>
                      </c:pt>
                      <c:pt idx="10">
                        <c:v>Pakistan</c:v>
                      </c:pt>
                    </c:strCache>
                  </c:strRef>
                </c:cat>
                <c:val>
                  <c:numRef>
                    <c:extLst xmlns:c16r2="http://schemas.microsoft.com/office/drawing/2015/06/chart">
                      <c:ext uri="{02D57815-91ED-43cb-92C2-25804820EDAC}">
                        <c15:formulaRef>
                          <c15:sqref>DimensionSum!$B$98:$B$108</c15:sqref>
                        </c15:formulaRef>
                      </c:ext>
                    </c:extLst>
                    <c:numCache>
                      <c:formatCode>0.000</c:formatCode>
                      <c:ptCount val="11"/>
                      <c:pt idx="0">
                        <c:v>0.3812546</c:v>
                      </c:pt>
                      <c:pt idx="1">
                        <c:v>0.35567720000000003</c:v>
                      </c:pt>
                      <c:pt idx="2">
                        <c:v>0.46750249999999999</c:v>
                      </c:pt>
                      <c:pt idx="3">
                        <c:v>0.42810169999999997</c:v>
                      </c:pt>
                      <c:pt idx="4">
                        <c:v>0.35519529999999999</c:v>
                      </c:pt>
                      <c:pt idx="5">
                        <c:v>0.35112139999999997</c:v>
                      </c:pt>
                      <c:pt idx="6">
                        <c:v>0.36621500000000001</c:v>
                      </c:pt>
                      <c:pt idx="7">
                        <c:v>0.39938089999999998</c:v>
                      </c:pt>
                      <c:pt idx="8">
                        <c:v>0.37812970000000001</c:v>
                      </c:pt>
                      <c:pt idx="9">
                        <c:v>0.21749769999999999</c:v>
                      </c:pt>
                      <c:pt idx="10">
                        <c:v>0.35721779999999997</c:v>
                      </c:pt>
                    </c:numCache>
                  </c:numRef>
                </c:val>
                <c:extLst xmlns:c16r2="http://schemas.microsoft.com/office/drawing/2015/06/chart">
                  <c:ext xmlns:c16="http://schemas.microsoft.com/office/drawing/2014/chart" uri="{C3380CC4-5D6E-409C-BE32-E72D297353CC}">
                    <c16:uniqueId val="{0000000B-82FE-4A9F-9314-321439BEBB03}"/>
                  </c:ext>
                </c:extLst>
              </c15:ser>
            </c15:filteredRadarSeries>
            <c15:filteredRadarSeries>
              <c15:ser>
                <c:idx val="1"/>
                <c:order val="1"/>
                <c:tx>
                  <c:strRef>
                    <c:extLst xmlns:c16r2="http://schemas.microsoft.com/office/drawing/2015/06/chart" xmlns:c15="http://schemas.microsoft.com/office/drawing/2012/chart">
                      <c:ext xmlns:c15="http://schemas.microsoft.com/office/drawing/2012/chart" uri="{02D57815-91ED-43cb-92C2-25804820EDAC}">
                        <c15:formulaRef>
                          <c15:sqref>DimensionSum!$C$97</c15:sqref>
                        </c15:formulaRef>
                      </c:ext>
                    </c:extLst>
                    <c:strCache>
                      <c:ptCount val="1"/>
                      <c:pt idx="0">
                        <c:v>2007</c:v>
                      </c:pt>
                    </c:strCache>
                  </c:strRef>
                </c:tx>
                <c:spPr>
                  <a:ln w="31750" cap="rnd">
                    <a:solidFill>
                      <a:schemeClr val="accent5"/>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xmlns:c15="http://schemas.microsoft.com/office/drawing/2012/char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extLst xmlns:c16r2="http://schemas.microsoft.com/office/drawing/2015/06/chart" xmlns:c15="http://schemas.microsoft.com/office/drawing/2012/chart">
                      <c:ext xmlns:c15="http://schemas.microsoft.com/office/drawing/2012/chart" uri="{02D57815-91ED-43cb-92C2-25804820EDAC}">
                        <c15:formulaRef>
                          <c15:sqref>DimensionSum!$A$98:$A$108</c15:sqref>
                        </c15:formulaRef>
                      </c:ext>
                    </c:extLst>
                    <c:strCache>
                      <c:ptCount val="11"/>
                      <c:pt idx="0">
                        <c:v>Azerbaijan</c:v>
                      </c:pt>
                      <c:pt idx="1">
                        <c:v>Georgia</c:v>
                      </c:pt>
                      <c:pt idx="2">
                        <c:v>Kazakhstan</c:v>
                      </c:pt>
                      <c:pt idx="3">
                        <c:v>Kyrgyz Republic</c:v>
                      </c:pt>
                      <c:pt idx="4">
                        <c:v>Tajikistan</c:v>
                      </c:pt>
                      <c:pt idx="5">
                        <c:v>Turkmenistan</c:v>
                      </c:pt>
                      <c:pt idx="6">
                        <c:v>Uzbekistan</c:v>
                      </c:pt>
                      <c:pt idx="7">
                        <c:v>PRC</c:v>
                      </c:pt>
                      <c:pt idx="8">
                        <c:v>Mongolia</c:v>
                      </c:pt>
                      <c:pt idx="9">
                        <c:v>Afghanistan</c:v>
                      </c:pt>
                      <c:pt idx="10">
                        <c:v>Pakistan</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DimensionSum!$C$98:$C$108</c15:sqref>
                        </c15:formulaRef>
                      </c:ext>
                    </c:extLst>
                    <c:numCache>
                      <c:formatCode>0.000</c:formatCode>
                      <c:ptCount val="11"/>
                      <c:pt idx="0">
                        <c:v>0.40945219999999999</c:v>
                      </c:pt>
                      <c:pt idx="1">
                        <c:v>0.36136889999999999</c:v>
                      </c:pt>
                      <c:pt idx="2">
                        <c:v>0.438309</c:v>
                      </c:pt>
                      <c:pt idx="3">
                        <c:v>0.42082999999999998</c:v>
                      </c:pt>
                      <c:pt idx="4">
                        <c:v>0.36061969999999999</c:v>
                      </c:pt>
                      <c:pt idx="5">
                        <c:v>0.4001477</c:v>
                      </c:pt>
                      <c:pt idx="6">
                        <c:v>0.34619450000000002</c:v>
                      </c:pt>
                      <c:pt idx="7">
                        <c:v>0.41662579999999999</c:v>
                      </c:pt>
                      <c:pt idx="8">
                        <c:v>0.38637379999999999</c:v>
                      </c:pt>
                      <c:pt idx="9">
                        <c:v>0.23224330000000001</c:v>
                      </c:pt>
                      <c:pt idx="10">
                        <c:v>0.36188120000000001</c:v>
                      </c:pt>
                    </c:numCache>
                  </c:numRef>
                </c:val>
                <c:extLst xmlns:c16r2="http://schemas.microsoft.com/office/drawing/2015/06/chart" xmlns:c15="http://schemas.microsoft.com/office/drawing/2012/chart">
                  <c:ext xmlns:c16="http://schemas.microsoft.com/office/drawing/2014/chart" uri="{C3380CC4-5D6E-409C-BE32-E72D297353CC}">
                    <c16:uniqueId val="{0000000C-82FE-4A9F-9314-321439BEBB03}"/>
                  </c:ext>
                </c:extLst>
              </c15:ser>
            </c15:filteredRadarSeries>
            <c15:filteredRadarSeries>
              <c15:ser>
                <c:idx val="2"/>
                <c:order val="2"/>
                <c:tx>
                  <c:strRef>
                    <c:extLst xmlns:c16r2="http://schemas.microsoft.com/office/drawing/2015/06/chart" xmlns:c15="http://schemas.microsoft.com/office/drawing/2012/chart">
                      <c:ext xmlns:c15="http://schemas.microsoft.com/office/drawing/2012/chart" uri="{02D57815-91ED-43cb-92C2-25804820EDAC}">
                        <c15:formulaRef>
                          <c15:sqref>DimensionSum!$D$97</c15:sqref>
                        </c15:formulaRef>
                      </c:ext>
                    </c:extLst>
                    <c:strCache>
                      <c:ptCount val="1"/>
                      <c:pt idx="0">
                        <c:v>2008</c:v>
                      </c:pt>
                    </c:strCache>
                  </c:strRef>
                </c:tx>
                <c:spPr>
                  <a:ln w="31750"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xmlns:c15="http://schemas.microsoft.com/office/drawing/2012/char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extLst xmlns:c16r2="http://schemas.microsoft.com/office/drawing/2015/06/chart" xmlns:c15="http://schemas.microsoft.com/office/drawing/2012/chart">
                      <c:ext xmlns:c15="http://schemas.microsoft.com/office/drawing/2012/chart" uri="{02D57815-91ED-43cb-92C2-25804820EDAC}">
                        <c15:formulaRef>
                          <c15:sqref>DimensionSum!$A$98:$A$108</c15:sqref>
                        </c15:formulaRef>
                      </c:ext>
                    </c:extLst>
                    <c:strCache>
                      <c:ptCount val="11"/>
                      <c:pt idx="0">
                        <c:v>Azerbaijan</c:v>
                      </c:pt>
                      <c:pt idx="1">
                        <c:v>Georgia</c:v>
                      </c:pt>
                      <c:pt idx="2">
                        <c:v>Kazakhstan</c:v>
                      </c:pt>
                      <c:pt idx="3">
                        <c:v>Kyrgyz Republic</c:v>
                      </c:pt>
                      <c:pt idx="4">
                        <c:v>Tajikistan</c:v>
                      </c:pt>
                      <c:pt idx="5">
                        <c:v>Turkmenistan</c:v>
                      </c:pt>
                      <c:pt idx="6">
                        <c:v>Uzbekistan</c:v>
                      </c:pt>
                      <c:pt idx="7">
                        <c:v>PRC</c:v>
                      </c:pt>
                      <c:pt idx="8">
                        <c:v>Mongolia</c:v>
                      </c:pt>
                      <c:pt idx="9">
                        <c:v>Afghanistan</c:v>
                      </c:pt>
                      <c:pt idx="10">
                        <c:v>Pakistan</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DimensionSum!$D$98:$D$108</c15:sqref>
                        </c15:formulaRef>
                      </c:ext>
                    </c:extLst>
                    <c:numCache>
                      <c:formatCode>0.000</c:formatCode>
                      <c:ptCount val="11"/>
                      <c:pt idx="0">
                        <c:v>0.3953951</c:v>
                      </c:pt>
                      <c:pt idx="1">
                        <c:v>0.37929669999999999</c:v>
                      </c:pt>
                      <c:pt idx="2">
                        <c:v>0.44997930000000003</c:v>
                      </c:pt>
                      <c:pt idx="3">
                        <c:v>0.40506049999999999</c:v>
                      </c:pt>
                      <c:pt idx="4">
                        <c:v>0.37767620000000002</c:v>
                      </c:pt>
                      <c:pt idx="5">
                        <c:v>0.42469430000000002</c:v>
                      </c:pt>
                      <c:pt idx="6">
                        <c:v>0.35608489999999998</c:v>
                      </c:pt>
                      <c:pt idx="7">
                        <c:v>0.4069277</c:v>
                      </c:pt>
                      <c:pt idx="8">
                        <c:v>0.35805439999999999</c:v>
                      </c:pt>
                      <c:pt idx="9">
                        <c:v>0.24236630000000001</c:v>
                      </c:pt>
                      <c:pt idx="10">
                        <c:v>0.33656799999999998</c:v>
                      </c:pt>
                    </c:numCache>
                  </c:numRef>
                </c:val>
                <c:extLst xmlns:c16r2="http://schemas.microsoft.com/office/drawing/2015/06/chart" xmlns:c15="http://schemas.microsoft.com/office/drawing/2012/chart">
                  <c:ext xmlns:c16="http://schemas.microsoft.com/office/drawing/2014/chart" uri="{C3380CC4-5D6E-409C-BE32-E72D297353CC}">
                    <c16:uniqueId val="{0000000D-82FE-4A9F-9314-321439BEBB03}"/>
                  </c:ext>
                </c:extLst>
              </c15:ser>
            </c15:filteredRadarSeries>
            <c15:filteredRadarSeries>
              <c15:ser>
                <c:idx val="3"/>
                <c:order val="3"/>
                <c:tx>
                  <c:strRef>
                    <c:extLst xmlns:c16r2="http://schemas.microsoft.com/office/drawing/2015/06/chart" xmlns:c15="http://schemas.microsoft.com/office/drawing/2012/chart">
                      <c:ext xmlns:c15="http://schemas.microsoft.com/office/drawing/2012/chart" uri="{02D57815-91ED-43cb-92C2-25804820EDAC}">
                        <c15:formulaRef>
                          <c15:sqref>DimensionSum!$E$97</c15:sqref>
                        </c15:formulaRef>
                      </c:ext>
                    </c:extLst>
                    <c:strCache>
                      <c:ptCount val="1"/>
                      <c:pt idx="0">
                        <c:v>2009</c:v>
                      </c:pt>
                    </c:strCache>
                  </c:strRef>
                </c:tx>
                <c:spPr>
                  <a:ln w="31750" cap="rnd">
                    <a:solidFill>
                      <a:schemeClr val="accent6">
                        <a:lumMod val="6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xmlns:c15="http://schemas.microsoft.com/office/drawing/2012/char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extLst xmlns:c16r2="http://schemas.microsoft.com/office/drawing/2015/06/chart" xmlns:c15="http://schemas.microsoft.com/office/drawing/2012/chart">
                      <c:ext xmlns:c15="http://schemas.microsoft.com/office/drawing/2012/chart" uri="{02D57815-91ED-43cb-92C2-25804820EDAC}">
                        <c15:formulaRef>
                          <c15:sqref>DimensionSum!$A$98:$A$108</c15:sqref>
                        </c15:formulaRef>
                      </c:ext>
                    </c:extLst>
                    <c:strCache>
                      <c:ptCount val="11"/>
                      <c:pt idx="0">
                        <c:v>Azerbaijan</c:v>
                      </c:pt>
                      <c:pt idx="1">
                        <c:v>Georgia</c:v>
                      </c:pt>
                      <c:pt idx="2">
                        <c:v>Kazakhstan</c:v>
                      </c:pt>
                      <c:pt idx="3">
                        <c:v>Kyrgyz Republic</c:v>
                      </c:pt>
                      <c:pt idx="4">
                        <c:v>Tajikistan</c:v>
                      </c:pt>
                      <c:pt idx="5">
                        <c:v>Turkmenistan</c:v>
                      </c:pt>
                      <c:pt idx="6">
                        <c:v>Uzbekistan</c:v>
                      </c:pt>
                      <c:pt idx="7">
                        <c:v>PRC</c:v>
                      </c:pt>
                      <c:pt idx="8">
                        <c:v>Mongolia</c:v>
                      </c:pt>
                      <c:pt idx="9">
                        <c:v>Afghanistan</c:v>
                      </c:pt>
                      <c:pt idx="10">
                        <c:v>Pakistan</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DimensionSum!$E$98:$E$108</c15:sqref>
                        </c15:formulaRef>
                      </c:ext>
                    </c:extLst>
                    <c:numCache>
                      <c:formatCode>0.000</c:formatCode>
                      <c:ptCount val="11"/>
                      <c:pt idx="0">
                        <c:v>0.38891819999999999</c:v>
                      </c:pt>
                      <c:pt idx="1">
                        <c:v>0.33520749999999999</c:v>
                      </c:pt>
                      <c:pt idx="2">
                        <c:v>0.46051550000000002</c:v>
                      </c:pt>
                      <c:pt idx="3">
                        <c:v>0.44003490000000001</c:v>
                      </c:pt>
                      <c:pt idx="4">
                        <c:v>0.38590400000000002</c:v>
                      </c:pt>
                      <c:pt idx="5">
                        <c:v>0.35432449999999999</c:v>
                      </c:pt>
                      <c:pt idx="6">
                        <c:v>0.34852899999999998</c:v>
                      </c:pt>
                      <c:pt idx="7">
                        <c:v>0.42915239999999999</c:v>
                      </c:pt>
                      <c:pt idx="8">
                        <c:v>0.34562779999999999</c:v>
                      </c:pt>
                      <c:pt idx="9">
                        <c:v>0.18545229999999999</c:v>
                      </c:pt>
                      <c:pt idx="10">
                        <c:v>0.3217392</c:v>
                      </c:pt>
                    </c:numCache>
                  </c:numRef>
                </c:val>
                <c:extLst xmlns:c16r2="http://schemas.microsoft.com/office/drawing/2015/06/chart" xmlns:c15="http://schemas.microsoft.com/office/drawing/2012/chart">
                  <c:ext xmlns:c16="http://schemas.microsoft.com/office/drawing/2014/chart" uri="{C3380CC4-5D6E-409C-BE32-E72D297353CC}">
                    <c16:uniqueId val="{0000000E-82FE-4A9F-9314-321439BEBB03}"/>
                  </c:ext>
                </c:extLst>
              </c15:ser>
            </c15:filteredRadarSeries>
            <c15:filteredRadarSeries>
              <c15:ser>
                <c:idx val="4"/>
                <c:order val="4"/>
                <c:tx>
                  <c:strRef>
                    <c:extLst xmlns:c16r2="http://schemas.microsoft.com/office/drawing/2015/06/chart" xmlns:c15="http://schemas.microsoft.com/office/drawing/2012/chart">
                      <c:ext xmlns:c15="http://schemas.microsoft.com/office/drawing/2012/chart" uri="{02D57815-91ED-43cb-92C2-25804820EDAC}">
                        <c15:formulaRef>
                          <c15:sqref>DimensionSum!$F$97</c15:sqref>
                        </c15:formulaRef>
                      </c:ext>
                    </c:extLst>
                    <c:strCache>
                      <c:ptCount val="1"/>
                      <c:pt idx="0">
                        <c:v>2010</c:v>
                      </c:pt>
                    </c:strCache>
                  </c:strRef>
                </c:tx>
                <c:spPr>
                  <a:ln w="31750" cap="rnd">
                    <a:solidFill>
                      <a:schemeClr val="accent5">
                        <a:lumMod val="6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xmlns:c15="http://schemas.microsoft.com/office/drawing/2012/char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extLst xmlns:c16r2="http://schemas.microsoft.com/office/drawing/2015/06/chart" xmlns:c15="http://schemas.microsoft.com/office/drawing/2012/chart">
                      <c:ext xmlns:c15="http://schemas.microsoft.com/office/drawing/2012/chart" uri="{02D57815-91ED-43cb-92C2-25804820EDAC}">
                        <c15:formulaRef>
                          <c15:sqref>DimensionSum!$A$98:$A$108</c15:sqref>
                        </c15:formulaRef>
                      </c:ext>
                    </c:extLst>
                    <c:strCache>
                      <c:ptCount val="11"/>
                      <c:pt idx="0">
                        <c:v>Azerbaijan</c:v>
                      </c:pt>
                      <c:pt idx="1">
                        <c:v>Georgia</c:v>
                      </c:pt>
                      <c:pt idx="2">
                        <c:v>Kazakhstan</c:v>
                      </c:pt>
                      <c:pt idx="3">
                        <c:v>Kyrgyz Republic</c:v>
                      </c:pt>
                      <c:pt idx="4">
                        <c:v>Tajikistan</c:v>
                      </c:pt>
                      <c:pt idx="5">
                        <c:v>Turkmenistan</c:v>
                      </c:pt>
                      <c:pt idx="6">
                        <c:v>Uzbekistan</c:v>
                      </c:pt>
                      <c:pt idx="7">
                        <c:v>PRC</c:v>
                      </c:pt>
                      <c:pt idx="8">
                        <c:v>Mongolia</c:v>
                      </c:pt>
                      <c:pt idx="9">
                        <c:v>Afghanistan</c:v>
                      </c:pt>
                      <c:pt idx="10">
                        <c:v>Pakistan</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DimensionSum!$F$98:$F$108</c15:sqref>
                        </c15:formulaRef>
                      </c:ext>
                    </c:extLst>
                    <c:numCache>
                      <c:formatCode>0.000</c:formatCode>
                      <c:ptCount val="11"/>
                      <c:pt idx="0">
                        <c:v>0.40768149999999997</c:v>
                      </c:pt>
                      <c:pt idx="1">
                        <c:v>0.35019470000000003</c:v>
                      </c:pt>
                      <c:pt idx="2">
                        <c:v>0.43869390000000003</c:v>
                      </c:pt>
                      <c:pt idx="3">
                        <c:v>0.36547740000000001</c:v>
                      </c:pt>
                      <c:pt idx="4">
                        <c:v>0.34640290000000001</c:v>
                      </c:pt>
                      <c:pt idx="5">
                        <c:v>0.38030989999999998</c:v>
                      </c:pt>
                      <c:pt idx="6">
                        <c:v>0.34723480000000001</c:v>
                      </c:pt>
                      <c:pt idx="7">
                        <c:v>0.42793360000000003</c:v>
                      </c:pt>
                      <c:pt idx="8">
                        <c:v>0.35525709999999999</c:v>
                      </c:pt>
                      <c:pt idx="9">
                        <c:v>0.20478679999999999</c:v>
                      </c:pt>
                      <c:pt idx="10">
                        <c:v>0.34464790000000001</c:v>
                      </c:pt>
                    </c:numCache>
                  </c:numRef>
                </c:val>
                <c:extLst xmlns:c16r2="http://schemas.microsoft.com/office/drawing/2015/06/chart" xmlns:c15="http://schemas.microsoft.com/office/drawing/2012/chart">
                  <c:ext xmlns:c16="http://schemas.microsoft.com/office/drawing/2014/chart" uri="{C3380CC4-5D6E-409C-BE32-E72D297353CC}">
                    <c16:uniqueId val="{0000000F-82FE-4A9F-9314-321439BEBB03}"/>
                  </c:ext>
                </c:extLst>
              </c15:ser>
            </c15:filteredRadarSeries>
            <c15:filteredRadarSeries>
              <c15:ser>
                <c:idx val="5"/>
                <c:order val="5"/>
                <c:tx>
                  <c:strRef>
                    <c:extLst xmlns:c16r2="http://schemas.microsoft.com/office/drawing/2015/06/chart" xmlns:c15="http://schemas.microsoft.com/office/drawing/2012/chart">
                      <c:ext xmlns:c15="http://schemas.microsoft.com/office/drawing/2012/chart" uri="{02D57815-91ED-43cb-92C2-25804820EDAC}">
                        <c15:formulaRef>
                          <c15:sqref>DimensionSum!$G$97</c15:sqref>
                        </c15:formulaRef>
                      </c:ext>
                    </c:extLst>
                    <c:strCache>
                      <c:ptCount val="1"/>
                      <c:pt idx="0">
                        <c:v>2011</c:v>
                      </c:pt>
                    </c:strCache>
                  </c:strRef>
                </c:tx>
                <c:spPr>
                  <a:ln w="31750" cap="rnd">
                    <a:solidFill>
                      <a:schemeClr val="accent4">
                        <a:lumMod val="6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xmlns:c15="http://schemas.microsoft.com/office/drawing/2012/char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extLst xmlns:c16r2="http://schemas.microsoft.com/office/drawing/2015/06/chart" xmlns:c15="http://schemas.microsoft.com/office/drawing/2012/chart">
                      <c:ext xmlns:c15="http://schemas.microsoft.com/office/drawing/2012/chart" uri="{02D57815-91ED-43cb-92C2-25804820EDAC}">
                        <c15:formulaRef>
                          <c15:sqref>DimensionSum!$A$98:$A$108</c15:sqref>
                        </c15:formulaRef>
                      </c:ext>
                    </c:extLst>
                    <c:strCache>
                      <c:ptCount val="11"/>
                      <c:pt idx="0">
                        <c:v>Azerbaijan</c:v>
                      </c:pt>
                      <c:pt idx="1">
                        <c:v>Georgia</c:v>
                      </c:pt>
                      <c:pt idx="2">
                        <c:v>Kazakhstan</c:v>
                      </c:pt>
                      <c:pt idx="3">
                        <c:v>Kyrgyz Republic</c:v>
                      </c:pt>
                      <c:pt idx="4">
                        <c:v>Tajikistan</c:v>
                      </c:pt>
                      <c:pt idx="5">
                        <c:v>Turkmenistan</c:v>
                      </c:pt>
                      <c:pt idx="6">
                        <c:v>Uzbekistan</c:v>
                      </c:pt>
                      <c:pt idx="7">
                        <c:v>PRC</c:v>
                      </c:pt>
                      <c:pt idx="8">
                        <c:v>Mongolia</c:v>
                      </c:pt>
                      <c:pt idx="9">
                        <c:v>Afghanistan</c:v>
                      </c:pt>
                      <c:pt idx="10">
                        <c:v>Pakistan</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DimensionSum!$G$98:$G$108</c15:sqref>
                        </c15:formulaRef>
                      </c:ext>
                    </c:extLst>
                    <c:numCache>
                      <c:formatCode>0.000</c:formatCode>
                      <c:ptCount val="11"/>
                      <c:pt idx="0">
                        <c:v>0.37316569999999999</c:v>
                      </c:pt>
                      <c:pt idx="1">
                        <c:v>0.35596369999999999</c:v>
                      </c:pt>
                      <c:pt idx="2">
                        <c:v>0.42899939999999998</c:v>
                      </c:pt>
                      <c:pt idx="3">
                        <c:v>0.40080080000000001</c:v>
                      </c:pt>
                      <c:pt idx="4">
                        <c:v>0.343028</c:v>
                      </c:pt>
                      <c:pt idx="5">
                        <c:v>0.42158200000000001</c:v>
                      </c:pt>
                      <c:pt idx="6">
                        <c:v>0.34407339999999997</c:v>
                      </c:pt>
                      <c:pt idx="7">
                        <c:v>0.42849520000000002</c:v>
                      </c:pt>
                      <c:pt idx="8">
                        <c:v>0.35746610000000001</c:v>
                      </c:pt>
                      <c:pt idx="9">
                        <c:v>0.25870080000000001</c:v>
                      </c:pt>
                      <c:pt idx="10">
                        <c:v>0.32492369999999998</c:v>
                      </c:pt>
                    </c:numCache>
                  </c:numRef>
                </c:val>
                <c:extLst xmlns:c16r2="http://schemas.microsoft.com/office/drawing/2015/06/chart" xmlns:c15="http://schemas.microsoft.com/office/drawing/2012/chart">
                  <c:ext xmlns:c16="http://schemas.microsoft.com/office/drawing/2014/chart" uri="{C3380CC4-5D6E-409C-BE32-E72D297353CC}">
                    <c16:uniqueId val="{00000010-82FE-4A9F-9314-321439BEBB03}"/>
                  </c:ext>
                </c:extLst>
              </c15:ser>
            </c15:filteredRadarSeries>
            <c15:filteredRadarSeries>
              <c15:ser>
                <c:idx val="6"/>
                <c:order val="6"/>
                <c:tx>
                  <c:strRef>
                    <c:extLst xmlns:c16r2="http://schemas.microsoft.com/office/drawing/2015/06/chart" xmlns:c15="http://schemas.microsoft.com/office/drawing/2012/chart">
                      <c:ext xmlns:c15="http://schemas.microsoft.com/office/drawing/2012/chart" uri="{02D57815-91ED-43cb-92C2-25804820EDAC}">
                        <c15:formulaRef>
                          <c15:sqref>DimensionSum!$H$97</c15:sqref>
                        </c15:formulaRef>
                      </c:ext>
                    </c:extLst>
                    <c:strCache>
                      <c:ptCount val="1"/>
                      <c:pt idx="0">
                        <c:v>2012</c:v>
                      </c:pt>
                    </c:strCache>
                  </c:strRef>
                </c:tx>
                <c:spPr>
                  <a:ln w="31750" cap="rnd">
                    <a:solidFill>
                      <a:schemeClr val="accent6">
                        <a:lumMod val="80000"/>
                        <a:lumOff val="2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xmlns:c15="http://schemas.microsoft.com/office/drawing/2012/char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extLst xmlns:c16r2="http://schemas.microsoft.com/office/drawing/2015/06/chart" xmlns:c15="http://schemas.microsoft.com/office/drawing/2012/chart">
                      <c:ext xmlns:c15="http://schemas.microsoft.com/office/drawing/2012/chart" uri="{02D57815-91ED-43cb-92C2-25804820EDAC}">
                        <c15:formulaRef>
                          <c15:sqref>DimensionSum!$A$98:$A$108</c15:sqref>
                        </c15:formulaRef>
                      </c:ext>
                    </c:extLst>
                    <c:strCache>
                      <c:ptCount val="11"/>
                      <c:pt idx="0">
                        <c:v>Azerbaijan</c:v>
                      </c:pt>
                      <c:pt idx="1">
                        <c:v>Georgia</c:v>
                      </c:pt>
                      <c:pt idx="2">
                        <c:v>Kazakhstan</c:v>
                      </c:pt>
                      <c:pt idx="3">
                        <c:v>Kyrgyz Republic</c:v>
                      </c:pt>
                      <c:pt idx="4">
                        <c:v>Tajikistan</c:v>
                      </c:pt>
                      <c:pt idx="5">
                        <c:v>Turkmenistan</c:v>
                      </c:pt>
                      <c:pt idx="6">
                        <c:v>Uzbekistan</c:v>
                      </c:pt>
                      <c:pt idx="7">
                        <c:v>PRC</c:v>
                      </c:pt>
                      <c:pt idx="8">
                        <c:v>Mongolia</c:v>
                      </c:pt>
                      <c:pt idx="9">
                        <c:v>Afghanistan</c:v>
                      </c:pt>
                      <c:pt idx="10">
                        <c:v>Pakistan</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DimensionSum!$H$98:$H$108</c15:sqref>
                        </c15:formulaRef>
                      </c:ext>
                    </c:extLst>
                    <c:numCache>
                      <c:formatCode>0.000</c:formatCode>
                      <c:ptCount val="11"/>
                      <c:pt idx="0">
                        <c:v>0.36521890000000001</c:v>
                      </c:pt>
                      <c:pt idx="1">
                        <c:v>0.37717349999999999</c:v>
                      </c:pt>
                      <c:pt idx="2">
                        <c:v>0.4303283</c:v>
                      </c:pt>
                      <c:pt idx="3">
                        <c:v>0.36249540000000002</c:v>
                      </c:pt>
                      <c:pt idx="4">
                        <c:v>0.36989739999999999</c:v>
                      </c:pt>
                      <c:pt idx="5">
                        <c:v>0.4671651</c:v>
                      </c:pt>
                      <c:pt idx="6">
                        <c:v>0.36045860000000002</c:v>
                      </c:pt>
                      <c:pt idx="7">
                        <c:v>0.42711490000000002</c:v>
                      </c:pt>
                      <c:pt idx="8">
                        <c:v>0.35984890000000003</c:v>
                      </c:pt>
                      <c:pt idx="9">
                        <c:v>0.17876349999999999</c:v>
                      </c:pt>
                      <c:pt idx="10">
                        <c:v>0.33321620000000002</c:v>
                      </c:pt>
                    </c:numCache>
                  </c:numRef>
                </c:val>
                <c:extLst xmlns:c16r2="http://schemas.microsoft.com/office/drawing/2015/06/chart" xmlns:c15="http://schemas.microsoft.com/office/drawing/2012/chart">
                  <c:ext xmlns:c16="http://schemas.microsoft.com/office/drawing/2014/chart" uri="{C3380CC4-5D6E-409C-BE32-E72D297353CC}">
                    <c16:uniqueId val="{00000011-82FE-4A9F-9314-321439BEBB03}"/>
                  </c:ext>
                </c:extLst>
              </c15:ser>
            </c15:filteredRadarSeries>
            <c15:filteredRadarSeries>
              <c15:ser>
                <c:idx val="8"/>
                <c:order val="8"/>
                <c:tx>
                  <c:strRef>
                    <c:extLst xmlns:c16r2="http://schemas.microsoft.com/office/drawing/2015/06/chart" xmlns:c15="http://schemas.microsoft.com/office/drawing/2012/chart">
                      <c:ext xmlns:c15="http://schemas.microsoft.com/office/drawing/2012/chart" uri="{02D57815-91ED-43cb-92C2-25804820EDAC}">
                        <c15:formulaRef>
                          <c15:sqref>DimensionSum!$J$97</c15:sqref>
                        </c15:formulaRef>
                      </c:ext>
                    </c:extLst>
                    <c:strCache>
                      <c:ptCount val="1"/>
                      <c:pt idx="0">
                        <c:v>2014</c:v>
                      </c:pt>
                    </c:strCache>
                  </c:strRef>
                </c:tx>
                <c:spPr>
                  <a:ln w="31750" cap="rnd">
                    <a:solidFill>
                      <a:schemeClr val="accent4">
                        <a:lumMod val="80000"/>
                        <a:lumOff val="2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xmlns:c15="http://schemas.microsoft.com/office/drawing/2012/char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extLst xmlns:c16r2="http://schemas.microsoft.com/office/drawing/2015/06/chart" xmlns:c15="http://schemas.microsoft.com/office/drawing/2012/chart">
                      <c:ext xmlns:c15="http://schemas.microsoft.com/office/drawing/2012/chart" uri="{02D57815-91ED-43cb-92C2-25804820EDAC}">
                        <c15:formulaRef>
                          <c15:sqref>DimensionSum!$A$98:$A$108</c15:sqref>
                        </c15:formulaRef>
                      </c:ext>
                    </c:extLst>
                    <c:strCache>
                      <c:ptCount val="11"/>
                      <c:pt idx="0">
                        <c:v>Azerbaijan</c:v>
                      </c:pt>
                      <c:pt idx="1">
                        <c:v>Georgia</c:v>
                      </c:pt>
                      <c:pt idx="2">
                        <c:v>Kazakhstan</c:v>
                      </c:pt>
                      <c:pt idx="3">
                        <c:v>Kyrgyz Republic</c:v>
                      </c:pt>
                      <c:pt idx="4">
                        <c:v>Tajikistan</c:v>
                      </c:pt>
                      <c:pt idx="5">
                        <c:v>Turkmenistan</c:v>
                      </c:pt>
                      <c:pt idx="6">
                        <c:v>Uzbekistan</c:v>
                      </c:pt>
                      <c:pt idx="7">
                        <c:v>PRC</c:v>
                      </c:pt>
                      <c:pt idx="8">
                        <c:v>Mongolia</c:v>
                      </c:pt>
                      <c:pt idx="9">
                        <c:v>Afghanistan</c:v>
                      </c:pt>
                      <c:pt idx="10">
                        <c:v>Pakistan</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DimensionSum!$J$98:$J$108</c15:sqref>
                        </c15:formulaRef>
                      </c:ext>
                    </c:extLst>
                    <c:numCache>
                      <c:formatCode>0.000</c:formatCode>
                      <c:ptCount val="11"/>
                      <c:pt idx="0">
                        <c:v>0.413775</c:v>
                      </c:pt>
                      <c:pt idx="1">
                        <c:v>0.36695709999999998</c:v>
                      </c:pt>
                      <c:pt idx="2">
                        <c:v>0.44400689999999998</c:v>
                      </c:pt>
                      <c:pt idx="3">
                        <c:v>0.43949310000000003</c:v>
                      </c:pt>
                      <c:pt idx="4">
                        <c:v>0.35312209999999999</c:v>
                      </c:pt>
                      <c:pt idx="5">
                        <c:v>0.39418779999999998</c:v>
                      </c:pt>
                      <c:pt idx="6">
                        <c:v>0.35897030000000002</c:v>
                      </c:pt>
                      <c:pt idx="7">
                        <c:v>0.45136680000000001</c:v>
                      </c:pt>
                      <c:pt idx="8">
                        <c:v>0.4204966</c:v>
                      </c:pt>
                      <c:pt idx="9">
                        <c:v>0.19258839999999999</c:v>
                      </c:pt>
                      <c:pt idx="10">
                        <c:v>0.37137730000000002</c:v>
                      </c:pt>
                    </c:numCache>
                  </c:numRef>
                </c:val>
                <c:extLst xmlns:c16r2="http://schemas.microsoft.com/office/drawing/2015/06/chart" xmlns:c15="http://schemas.microsoft.com/office/drawing/2012/chart">
                  <c:ext xmlns:c16="http://schemas.microsoft.com/office/drawing/2014/chart" uri="{C3380CC4-5D6E-409C-BE32-E72D297353CC}">
                    <c16:uniqueId val="{00000012-82FE-4A9F-9314-321439BEBB03}"/>
                  </c:ext>
                </c:extLst>
              </c15:ser>
            </c15:filteredRadarSeries>
            <c15:filteredRadarSeries>
              <c15:ser>
                <c:idx val="9"/>
                <c:order val="9"/>
                <c:tx>
                  <c:strRef>
                    <c:extLst xmlns:c16r2="http://schemas.microsoft.com/office/drawing/2015/06/chart" xmlns:c15="http://schemas.microsoft.com/office/drawing/2012/chart">
                      <c:ext xmlns:c15="http://schemas.microsoft.com/office/drawing/2012/chart" uri="{02D57815-91ED-43cb-92C2-25804820EDAC}">
                        <c15:formulaRef>
                          <c15:sqref>DimensionSum!$K$97</c15:sqref>
                        </c15:formulaRef>
                      </c:ext>
                    </c:extLst>
                    <c:strCache>
                      <c:ptCount val="1"/>
                      <c:pt idx="0">
                        <c:v>2015</c:v>
                      </c:pt>
                    </c:strCache>
                  </c:strRef>
                </c:tx>
                <c:spPr>
                  <a:ln w="31750" cap="rnd">
                    <a:solidFill>
                      <a:schemeClr val="accent6">
                        <a:lumMod val="8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xmlns:c15="http://schemas.microsoft.com/office/drawing/2012/char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extLst xmlns:c16r2="http://schemas.microsoft.com/office/drawing/2015/06/chart" xmlns:c15="http://schemas.microsoft.com/office/drawing/2012/chart">
                      <c:ext xmlns:c15="http://schemas.microsoft.com/office/drawing/2012/chart" uri="{02D57815-91ED-43cb-92C2-25804820EDAC}">
                        <c15:formulaRef>
                          <c15:sqref>DimensionSum!$A$98:$A$108</c15:sqref>
                        </c15:formulaRef>
                      </c:ext>
                    </c:extLst>
                    <c:strCache>
                      <c:ptCount val="11"/>
                      <c:pt idx="0">
                        <c:v>Azerbaijan</c:v>
                      </c:pt>
                      <c:pt idx="1">
                        <c:v>Georgia</c:v>
                      </c:pt>
                      <c:pt idx="2">
                        <c:v>Kazakhstan</c:v>
                      </c:pt>
                      <c:pt idx="3">
                        <c:v>Kyrgyz Republic</c:v>
                      </c:pt>
                      <c:pt idx="4">
                        <c:v>Tajikistan</c:v>
                      </c:pt>
                      <c:pt idx="5">
                        <c:v>Turkmenistan</c:v>
                      </c:pt>
                      <c:pt idx="6">
                        <c:v>Uzbekistan</c:v>
                      </c:pt>
                      <c:pt idx="7">
                        <c:v>PRC</c:v>
                      </c:pt>
                      <c:pt idx="8">
                        <c:v>Mongolia</c:v>
                      </c:pt>
                      <c:pt idx="9">
                        <c:v>Afghanistan</c:v>
                      </c:pt>
                      <c:pt idx="10">
                        <c:v>Pakistan</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DimensionSum!$K$98:$K$108</c15:sqref>
                        </c15:formulaRef>
                      </c:ext>
                    </c:extLst>
                    <c:numCache>
                      <c:formatCode>0.000</c:formatCode>
                      <c:ptCount val="11"/>
                      <c:pt idx="0">
                        <c:v>0.41807139999999998</c:v>
                      </c:pt>
                      <c:pt idx="1">
                        <c:v>0.3595853</c:v>
                      </c:pt>
                      <c:pt idx="2">
                        <c:v>0.44493759999999999</c:v>
                      </c:pt>
                      <c:pt idx="3">
                        <c:v>0.44436949999999997</c:v>
                      </c:pt>
                      <c:pt idx="4">
                        <c:v>0.4046979</c:v>
                      </c:pt>
                      <c:pt idx="5">
                        <c:v>0.40223890000000001</c:v>
                      </c:pt>
                      <c:pt idx="6">
                        <c:v>0.37365979999999999</c:v>
                      </c:pt>
                      <c:pt idx="7">
                        <c:v>0.47048800000000002</c:v>
                      </c:pt>
                      <c:pt idx="8">
                        <c:v>0.38648130000000003</c:v>
                      </c:pt>
                      <c:pt idx="9">
                        <c:v>0.1985006</c:v>
                      </c:pt>
                      <c:pt idx="10">
                        <c:v>0.36014499999999999</c:v>
                      </c:pt>
                    </c:numCache>
                  </c:numRef>
                </c:val>
                <c:extLst xmlns:c16r2="http://schemas.microsoft.com/office/drawing/2015/06/chart" xmlns:c15="http://schemas.microsoft.com/office/drawing/2012/chart">
                  <c:ext xmlns:c16="http://schemas.microsoft.com/office/drawing/2014/chart" uri="{C3380CC4-5D6E-409C-BE32-E72D297353CC}">
                    <c16:uniqueId val="{00000013-82FE-4A9F-9314-321439BEBB03}"/>
                  </c:ext>
                </c:extLst>
              </c15:ser>
            </c15:filteredRadarSeries>
          </c:ext>
        </c:extLst>
      </c:radarChart>
      <c:dateAx>
        <c:axId val="374148432"/>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zh-CN"/>
          </a:p>
        </c:txPr>
        <c:crossAx val="375661120"/>
        <c:crossesAt val="0.15000000000000002"/>
        <c:auto val="0"/>
        <c:lblOffset val="100"/>
        <c:baseTimeUnit val="days"/>
      </c:dateAx>
      <c:valAx>
        <c:axId val="375661120"/>
        <c:scaling>
          <c:orientation val="minMax"/>
        </c:scaling>
        <c:delete val="0"/>
        <c:axPos val="l"/>
        <c:majorGridlines>
          <c:spPr>
            <a:ln w="9525" cap="flat" cmpd="sng" algn="ctr">
              <a:solidFill>
                <a:schemeClr val="tx2">
                  <a:lumMod val="15000"/>
                  <a:lumOff val="85000"/>
                </a:schemeClr>
              </a:solidFill>
              <a:round/>
            </a:ln>
            <a:effectLst/>
          </c:spPr>
        </c:majorGridlines>
        <c:title>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zh-CN"/>
            </a:p>
          </c:txPr>
        </c:title>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zh-CN"/>
          </a:p>
        </c:txPr>
        <c:crossAx val="374148432"/>
        <c:crosses val="autoZero"/>
        <c:crossBetween val="between"/>
        <c:majorUnit val="0.1"/>
      </c:valAx>
      <c:spPr>
        <a:noFill/>
        <a:ln>
          <a:noFill/>
        </a:ln>
        <a:effectLst>
          <a:outerShdw blurRad="50800" dist="50800" dir="5400000" algn="ctr" rotWithShape="0">
            <a:schemeClr val="bg1"/>
          </a:outerShdw>
        </a:effectLst>
      </c:spPr>
    </c:plotArea>
    <c:legend>
      <c:legendPos val="r"/>
      <c:overlay val="1"/>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zh-CN"/>
        </a:p>
      </c:txPr>
    </c:legend>
    <c:plotVisOnly val="1"/>
    <c:dispBlanksAs val="gap"/>
    <c:showDLblsOverMax val="0"/>
  </c:chart>
  <c:spPr>
    <a:noFill/>
    <a:ln>
      <a:noFill/>
    </a:ln>
    <a:effectLst>
      <a:outerShdw blurRad="50800" dist="38100" dir="5400000" algn="t" rotWithShape="0">
        <a:prstClr val="black">
          <a:alpha val="40000"/>
        </a:prstClr>
      </a:outerShdw>
    </a:effectLst>
  </c:spPr>
  <c:txPr>
    <a:bodyPr/>
    <a:lstStyle/>
    <a:p>
      <a:pPr>
        <a:defRPr/>
      </a:pPr>
      <a:endParaRPr lang="zh-CN"/>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A48D36-F08F-49BB-8F92-48F4AC979753}" type="doc">
      <dgm:prSet loTypeId="urn:microsoft.com/office/officeart/2005/8/layout/cycle5" loCatId="cycle" qsTypeId="urn:microsoft.com/office/officeart/2005/8/quickstyle/simple5" qsCatId="simple" csTypeId="urn:microsoft.com/office/officeart/2005/8/colors/accent0_2" csCatId="mainScheme" phldr="1"/>
      <dgm:spPr/>
      <dgm:t>
        <a:bodyPr/>
        <a:lstStyle/>
        <a:p>
          <a:endParaRPr lang="en-US"/>
        </a:p>
      </dgm:t>
    </dgm:pt>
    <dgm:pt modelId="{3D04120A-4A33-4979-A9C9-1758D87C1716}">
      <dgm:prSet phldrT="[Text]" custT="1"/>
      <dgm:spPr>
        <a:solidFill>
          <a:schemeClr val="accent2"/>
        </a:solidFill>
      </dgm:spPr>
      <dgm:t>
        <a:bodyPr/>
        <a:lstStyle/>
        <a:p>
          <a:r>
            <a:rPr lang="en-US" sz="1600" dirty="0">
              <a:solidFill>
                <a:schemeClr val="bg1"/>
              </a:solidFill>
            </a:rPr>
            <a:t>Trade and Investment</a:t>
          </a:r>
        </a:p>
      </dgm:t>
    </dgm:pt>
    <dgm:pt modelId="{3144B48E-4E3A-496E-B2C9-52D52A169651}" type="parTrans" cxnId="{26C91663-78B2-4436-B272-9C599431A3EA}">
      <dgm:prSet/>
      <dgm:spPr/>
      <dgm:t>
        <a:bodyPr/>
        <a:lstStyle/>
        <a:p>
          <a:endParaRPr lang="en-US"/>
        </a:p>
      </dgm:t>
    </dgm:pt>
    <dgm:pt modelId="{F961F8CB-1632-4AD7-8F3C-0C7B7354BB01}" type="sibTrans" cxnId="{26C91663-78B2-4436-B272-9C599431A3EA}">
      <dgm:prSet/>
      <dgm:spPr/>
      <dgm:t>
        <a:bodyPr/>
        <a:lstStyle/>
        <a:p>
          <a:endParaRPr lang="en-US"/>
        </a:p>
      </dgm:t>
    </dgm:pt>
    <dgm:pt modelId="{9639D0A2-B4F0-4262-8608-ACE78B1DA44B}">
      <dgm:prSet phldrT="[Text]" custT="1"/>
      <dgm:spPr>
        <a:solidFill>
          <a:schemeClr val="accent2"/>
        </a:solidFill>
      </dgm:spPr>
      <dgm:t>
        <a:bodyPr/>
        <a:lstStyle/>
        <a:p>
          <a:pPr marL="0" lvl="0" indent="0" algn="ctr" defTabSz="711200">
            <a:lnSpc>
              <a:spcPct val="90000"/>
            </a:lnSpc>
            <a:spcBef>
              <a:spcPct val="0"/>
            </a:spcBef>
            <a:spcAft>
              <a:spcPct val="35000"/>
            </a:spcAft>
            <a:buNone/>
          </a:pPr>
          <a:r>
            <a:rPr lang="en-US" sz="1600" kern="1200" dirty="0">
              <a:solidFill>
                <a:schemeClr val="bg1"/>
              </a:solidFill>
              <a:latin typeface="Century Schoolbook"/>
              <a:ea typeface="+mn-ea"/>
              <a:cs typeface="+mn-cs"/>
            </a:rPr>
            <a:t>Money and Finance  </a:t>
          </a:r>
        </a:p>
      </dgm:t>
    </dgm:pt>
    <dgm:pt modelId="{82D36A75-9735-40F5-852E-A38841AB5DD1}" type="parTrans" cxnId="{1658A1B0-A48D-450B-BED5-BFA0AE519D51}">
      <dgm:prSet/>
      <dgm:spPr/>
      <dgm:t>
        <a:bodyPr/>
        <a:lstStyle/>
        <a:p>
          <a:endParaRPr lang="en-US"/>
        </a:p>
      </dgm:t>
    </dgm:pt>
    <dgm:pt modelId="{74BD49A3-6E41-43A4-946D-192ADECF0ADE}" type="sibTrans" cxnId="{1658A1B0-A48D-450B-BED5-BFA0AE519D51}">
      <dgm:prSet/>
      <dgm:spPr/>
      <dgm:t>
        <a:bodyPr/>
        <a:lstStyle/>
        <a:p>
          <a:endParaRPr lang="en-US"/>
        </a:p>
      </dgm:t>
    </dgm:pt>
    <dgm:pt modelId="{C150B83C-7FDF-4C1C-BDFD-3FBE018ECB52}">
      <dgm:prSet phldrT="[Text]" custT="1"/>
      <dgm:spPr>
        <a:solidFill>
          <a:schemeClr val="accent2"/>
        </a:solidFill>
      </dgm:spPr>
      <dgm:t>
        <a:bodyPr/>
        <a:lstStyle/>
        <a:p>
          <a:pPr marL="0" lvl="0" indent="0" algn="ctr" defTabSz="711200">
            <a:lnSpc>
              <a:spcPct val="90000"/>
            </a:lnSpc>
            <a:spcBef>
              <a:spcPct val="0"/>
            </a:spcBef>
            <a:spcAft>
              <a:spcPct val="35000"/>
            </a:spcAft>
            <a:buNone/>
          </a:pPr>
          <a:r>
            <a:rPr lang="en-US" sz="1400" kern="1200" dirty="0">
              <a:solidFill>
                <a:schemeClr val="bg1"/>
              </a:solidFill>
              <a:latin typeface="Century Schoolbook"/>
              <a:ea typeface="+mn-ea"/>
              <a:cs typeface="+mn-cs"/>
            </a:rPr>
            <a:t>Regional Infrastructure and Connectivity</a:t>
          </a:r>
        </a:p>
      </dgm:t>
    </dgm:pt>
    <dgm:pt modelId="{49403B53-9FD8-4A66-A0E2-79168BADE8E5}" type="parTrans" cxnId="{54E772D6-6053-4C5F-88A0-3955B701AD7A}">
      <dgm:prSet/>
      <dgm:spPr/>
      <dgm:t>
        <a:bodyPr/>
        <a:lstStyle/>
        <a:p>
          <a:endParaRPr lang="en-US"/>
        </a:p>
      </dgm:t>
    </dgm:pt>
    <dgm:pt modelId="{38EF838E-C108-40A9-89DA-9C0DFBD78A31}" type="sibTrans" cxnId="{54E772D6-6053-4C5F-88A0-3955B701AD7A}">
      <dgm:prSet/>
      <dgm:spPr/>
      <dgm:t>
        <a:bodyPr/>
        <a:lstStyle/>
        <a:p>
          <a:endParaRPr lang="en-US"/>
        </a:p>
      </dgm:t>
    </dgm:pt>
    <dgm:pt modelId="{33858741-3F50-4AF4-93CE-109224A32972}">
      <dgm:prSet phldrT="[Text]" custT="1"/>
      <dgm:spPr>
        <a:solidFill>
          <a:schemeClr val="accent2"/>
        </a:solidFill>
      </dgm:spPr>
      <dgm:t>
        <a:bodyPr/>
        <a:lstStyle/>
        <a:p>
          <a:pPr marL="0" lvl="0" indent="0" algn="ctr" defTabSz="711200">
            <a:lnSpc>
              <a:spcPct val="90000"/>
            </a:lnSpc>
            <a:spcBef>
              <a:spcPct val="0"/>
            </a:spcBef>
            <a:spcAft>
              <a:spcPct val="35000"/>
            </a:spcAft>
            <a:buNone/>
          </a:pPr>
          <a:r>
            <a:rPr lang="en-US" sz="1600" kern="1200" dirty="0">
              <a:solidFill>
                <a:schemeClr val="bg1"/>
              </a:solidFill>
              <a:latin typeface="Century Schoolbook"/>
              <a:ea typeface="+mn-ea"/>
              <a:cs typeface="+mn-cs"/>
            </a:rPr>
            <a:t>Regional Value Chain </a:t>
          </a:r>
        </a:p>
      </dgm:t>
    </dgm:pt>
    <dgm:pt modelId="{1F57B7FD-AB03-42FB-940E-34D769A53EA8}" type="parTrans" cxnId="{17B7B117-4594-4A4F-A725-D5010F8FE8D8}">
      <dgm:prSet/>
      <dgm:spPr/>
      <dgm:t>
        <a:bodyPr/>
        <a:lstStyle/>
        <a:p>
          <a:endParaRPr lang="en-US"/>
        </a:p>
      </dgm:t>
    </dgm:pt>
    <dgm:pt modelId="{72CE3AFC-59C8-4CFB-BA27-EFA458334A8E}" type="sibTrans" cxnId="{17B7B117-4594-4A4F-A725-D5010F8FE8D8}">
      <dgm:prSet/>
      <dgm:spPr/>
      <dgm:t>
        <a:bodyPr/>
        <a:lstStyle/>
        <a:p>
          <a:endParaRPr lang="en-US"/>
        </a:p>
      </dgm:t>
    </dgm:pt>
    <dgm:pt modelId="{106FE339-2665-4231-8455-0335F6C3C477}">
      <dgm:prSet phldrT="[Text]" custT="1"/>
      <dgm:spPr>
        <a:solidFill>
          <a:schemeClr val="accent2"/>
        </a:solidFill>
      </dgm:spPr>
      <dgm:t>
        <a:bodyPr/>
        <a:lstStyle/>
        <a:p>
          <a:pPr marL="0" lvl="0" indent="0" algn="ctr" defTabSz="711200">
            <a:lnSpc>
              <a:spcPct val="90000"/>
            </a:lnSpc>
            <a:spcBef>
              <a:spcPct val="0"/>
            </a:spcBef>
            <a:spcAft>
              <a:spcPct val="35000"/>
            </a:spcAft>
            <a:buNone/>
          </a:pPr>
          <a:r>
            <a:rPr lang="en-US" sz="1600" kern="1200" dirty="0">
              <a:solidFill>
                <a:schemeClr val="bg1"/>
              </a:solidFill>
              <a:latin typeface="Century Schoolbook"/>
              <a:ea typeface="+mn-ea"/>
              <a:cs typeface="+mn-cs"/>
            </a:rPr>
            <a:t>Institutional and Social </a:t>
          </a:r>
        </a:p>
      </dgm:t>
    </dgm:pt>
    <dgm:pt modelId="{0EE05F15-9603-4192-A33E-762AF6AB55C4}" type="parTrans" cxnId="{1B06ACD0-1300-447F-9172-0C8DF7C2189D}">
      <dgm:prSet/>
      <dgm:spPr/>
      <dgm:t>
        <a:bodyPr/>
        <a:lstStyle/>
        <a:p>
          <a:endParaRPr lang="en-US"/>
        </a:p>
      </dgm:t>
    </dgm:pt>
    <dgm:pt modelId="{566603C8-CCB4-40D3-9EEF-EB6A7E82C25E}" type="sibTrans" cxnId="{1B06ACD0-1300-447F-9172-0C8DF7C2189D}">
      <dgm:prSet/>
      <dgm:spPr/>
      <dgm:t>
        <a:bodyPr/>
        <a:lstStyle/>
        <a:p>
          <a:endParaRPr lang="en-US"/>
        </a:p>
      </dgm:t>
    </dgm:pt>
    <dgm:pt modelId="{D39D559C-6603-46FB-9077-AB77A2B7F7CE}">
      <dgm:prSet custT="1"/>
      <dgm:spPr>
        <a:solidFill>
          <a:schemeClr val="accent2"/>
        </a:solidFill>
      </dgm:spPr>
      <dgm:t>
        <a:bodyPr/>
        <a:lstStyle/>
        <a:p>
          <a:pPr marL="0" lvl="0" indent="0" algn="ctr" defTabSz="711200">
            <a:lnSpc>
              <a:spcPct val="90000"/>
            </a:lnSpc>
            <a:spcBef>
              <a:spcPct val="0"/>
            </a:spcBef>
            <a:spcAft>
              <a:spcPct val="35000"/>
            </a:spcAft>
            <a:buNone/>
          </a:pPr>
          <a:r>
            <a:rPr lang="en-US" sz="1400" kern="1200" dirty="0">
              <a:solidFill>
                <a:schemeClr val="bg1"/>
              </a:solidFill>
              <a:latin typeface="Century Schoolbook"/>
              <a:ea typeface="+mn-ea"/>
              <a:cs typeface="+mn-cs"/>
            </a:rPr>
            <a:t>Movement of People  </a:t>
          </a:r>
        </a:p>
      </dgm:t>
    </dgm:pt>
    <dgm:pt modelId="{1D47FDEE-9218-4BF0-AB5E-7A52C1F35AD6}" type="parTrans" cxnId="{58B941E8-D5F9-497D-91BB-DBFCB48744D9}">
      <dgm:prSet/>
      <dgm:spPr/>
      <dgm:t>
        <a:bodyPr/>
        <a:lstStyle/>
        <a:p>
          <a:endParaRPr lang="en-US"/>
        </a:p>
      </dgm:t>
    </dgm:pt>
    <dgm:pt modelId="{3504F538-1485-4436-8056-664642C187BB}" type="sibTrans" cxnId="{58B941E8-D5F9-497D-91BB-DBFCB48744D9}">
      <dgm:prSet/>
      <dgm:spPr/>
      <dgm:t>
        <a:bodyPr/>
        <a:lstStyle/>
        <a:p>
          <a:endParaRPr lang="en-US"/>
        </a:p>
      </dgm:t>
    </dgm:pt>
    <dgm:pt modelId="{60404FD0-E84D-4507-932A-D9C12B129D24}" type="pres">
      <dgm:prSet presAssocID="{76A48D36-F08F-49BB-8F92-48F4AC979753}" presName="cycle" presStyleCnt="0">
        <dgm:presLayoutVars>
          <dgm:dir/>
          <dgm:resizeHandles val="exact"/>
        </dgm:presLayoutVars>
      </dgm:prSet>
      <dgm:spPr/>
      <dgm:t>
        <a:bodyPr/>
        <a:lstStyle/>
        <a:p>
          <a:endParaRPr lang="zh-CN" altLang="en-US"/>
        </a:p>
      </dgm:t>
    </dgm:pt>
    <dgm:pt modelId="{AD732EBF-1AEC-4CDC-8219-36EA193B4B1F}" type="pres">
      <dgm:prSet presAssocID="{3D04120A-4A33-4979-A9C9-1758D87C1716}" presName="node" presStyleLbl="node1" presStyleIdx="0" presStyleCnt="6" custScaleX="146726">
        <dgm:presLayoutVars>
          <dgm:bulletEnabled val="1"/>
        </dgm:presLayoutVars>
      </dgm:prSet>
      <dgm:spPr/>
      <dgm:t>
        <a:bodyPr/>
        <a:lstStyle/>
        <a:p>
          <a:endParaRPr lang="zh-CN" altLang="en-US"/>
        </a:p>
      </dgm:t>
    </dgm:pt>
    <dgm:pt modelId="{3D358659-2871-4D0D-ADA6-E42A67B51968}" type="pres">
      <dgm:prSet presAssocID="{3D04120A-4A33-4979-A9C9-1758D87C1716}" presName="spNode" presStyleCnt="0"/>
      <dgm:spPr/>
    </dgm:pt>
    <dgm:pt modelId="{BA5FE5EC-9E47-4414-99DA-2202C142EEFE}" type="pres">
      <dgm:prSet presAssocID="{F961F8CB-1632-4AD7-8F3C-0C7B7354BB01}" presName="sibTrans" presStyleLbl="sibTrans1D1" presStyleIdx="0" presStyleCnt="6"/>
      <dgm:spPr/>
      <dgm:t>
        <a:bodyPr/>
        <a:lstStyle/>
        <a:p>
          <a:endParaRPr lang="zh-CN" altLang="en-US"/>
        </a:p>
      </dgm:t>
    </dgm:pt>
    <dgm:pt modelId="{9917DD50-F643-449D-A150-9971713C86E7}" type="pres">
      <dgm:prSet presAssocID="{9639D0A2-B4F0-4262-8608-ACE78B1DA44B}" presName="node" presStyleLbl="node1" presStyleIdx="1" presStyleCnt="6" custScaleX="157048">
        <dgm:presLayoutVars>
          <dgm:bulletEnabled val="1"/>
        </dgm:presLayoutVars>
      </dgm:prSet>
      <dgm:spPr/>
      <dgm:t>
        <a:bodyPr/>
        <a:lstStyle/>
        <a:p>
          <a:endParaRPr lang="zh-CN" altLang="en-US"/>
        </a:p>
      </dgm:t>
    </dgm:pt>
    <dgm:pt modelId="{134AF16B-5E80-4DB1-971C-C260183BF246}" type="pres">
      <dgm:prSet presAssocID="{9639D0A2-B4F0-4262-8608-ACE78B1DA44B}" presName="spNode" presStyleCnt="0"/>
      <dgm:spPr/>
    </dgm:pt>
    <dgm:pt modelId="{1DD13E8A-A7C8-4DC4-8725-019009CE125B}" type="pres">
      <dgm:prSet presAssocID="{74BD49A3-6E41-43A4-946D-192ADECF0ADE}" presName="sibTrans" presStyleLbl="sibTrans1D1" presStyleIdx="1" presStyleCnt="6"/>
      <dgm:spPr/>
      <dgm:t>
        <a:bodyPr/>
        <a:lstStyle/>
        <a:p>
          <a:endParaRPr lang="zh-CN" altLang="en-US"/>
        </a:p>
      </dgm:t>
    </dgm:pt>
    <dgm:pt modelId="{6DDD83A1-DD7B-4D42-A57E-4F004A0C15E6}" type="pres">
      <dgm:prSet presAssocID="{C150B83C-7FDF-4C1C-BDFD-3FBE018ECB52}" presName="node" presStyleLbl="node1" presStyleIdx="2" presStyleCnt="6" custScaleX="161252">
        <dgm:presLayoutVars>
          <dgm:bulletEnabled val="1"/>
        </dgm:presLayoutVars>
      </dgm:prSet>
      <dgm:spPr/>
      <dgm:t>
        <a:bodyPr/>
        <a:lstStyle/>
        <a:p>
          <a:endParaRPr lang="zh-CN" altLang="en-US"/>
        </a:p>
      </dgm:t>
    </dgm:pt>
    <dgm:pt modelId="{01FB7902-20CC-4037-8D04-A1013A2F1DDF}" type="pres">
      <dgm:prSet presAssocID="{C150B83C-7FDF-4C1C-BDFD-3FBE018ECB52}" presName="spNode" presStyleCnt="0"/>
      <dgm:spPr/>
    </dgm:pt>
    <dgm:pt modelId="{D0402EC9-C0BF-4DB7-9283-64653C783B0D}" type="pres">
      <dgm:prSet presAssocID="{38EF838E-C108-40A9-89DA-9C0DFBD78A31}" presName="sibTrans" presStyleLbl="sibTrans1D1" presStyleIdx="2" presStyleCnt="6"/>
      <dgm:spPr/>
      <dgm:t>
        <a:bodyPr/>
        <a:lstStyle/>
        <a:p>
          <a:endParaRPr lang="zh-CN" altLang="en-US"/>
        </a:p>
      </dgm:t>
    </dgm:pt>
    <dgm:pt modelId="{012D93CB-8B9C-4CE4-B814-C23E4CBCD0C2}" type="pres">
      <dgm:prSet presAssocID="{33858741-3F50-4AF4-93CE-109224A32972}" presName="node" presStyleLbl="node1" presStyleIdx="3" presStyleCnt="6">
        <dgm:presLayoutVars>
          <dgm:bulletEnabled val="1"/>
        </dgm:presLayoutVars>
      </dgm:prSet>
      <dgm:spPr/>
      <dgm:t>
        <a:bodyPr/>
        <a:lstStyle/>
        <a:p>
          <a:endParaRPr lang="zh-CN" altLang="en-US"/>
        </a:p>
      </dgm:t>
    </dgm:pt>
    <dgm:pt modelId="{2810E0A3-6FD5-46AF-9C1F-A02B0E9865FC}" type="pres">
      <dgm:prSet presAssocID="{33858741-3F50-4AF4-93CE-109224A32972}" presName="spNode" presStyleCnt="0"/>
      <dgm:spPr/>
    </dgm:pt>
    <dgm:pt modelId="{84C3261A-E513-40E2-89BF-F01264C8B5D8}" type="pres">
      <dgm:prSet presAssocID="{72CE3AFC-59C8-4CFB-BA27-EFA458334A8E}" presName="sibTrans" presStyleLbl="sibTrans1D1" presStyleIdx="3" presStyleCnt="6"/>
      <dgm:spPr/>
      <dgm:t>
        <a:bodyPr/>
        <a:lstStyle/>
        <a:p>
          <a:endParaRPr lang="zh-CN" altLang="en-US"/>
        </a:p>
      </dgm:t>
    </dgm:pt>
    <dgm:pt modelId="{8612FE85-632D-4F07-AE75-DCE0E0252C31}" type="pres">
      <dgm:prSet presAssocID="{106FE339-2665-4231-8455-0335F6C3C477}" presName="node" presStyleLbl="node1" presStyleIdx="4" presStyleCnt="6" custScaleX="129624">
        <dgm:presLayoutVars>
          <dgm:bulletEnabled val="1"/>
        </dgm:presLayoutVars>
      </dgm:prSet>
      <dgm:spPr/>
      <dgm:t>
        <a:bodyPr/>
        <a:lstStyle/>
        <a:p>
          <a:endParaRPr lang="zh-CN" altLang="en-US"/>
        </a:p>
      </dgm:t>
    </dgm:pt>
    <dgm:pt modelId="{BB98DE20-BEF6-4F0F-A373-41B32343C99B}" type="pres">
      <dgm:prSet presAssocID="{106FE339-2665-4231-8455-0335F6C3C477}" presName="spNode" presStyleCnt="0"/>
      <dgm:spPr/>
    </dgm:pt>
    <dgm:pt modelId="{79C38291-3A0E-4D31-8D8F-A78D5F417334}" type="pres">
      <dgm:prSet presAssocID="{566603C8-CCB4-40D3-9EEF-EB6A7E82C25E}" presName="sibTrans" presStyleLbl="sibTrans1D1" presStyleIdx="4" presStyleCnt="6"/>
      <dgm:spPr/>
      <dgm:t>
        <a:bodyPr/>
        <a:lstStyle/>
        <a:p>
          <a:endParaRPr lang="zh-CN" altLang="en-US"/>
        </a:p>
      </dgm:t>
    </dgm:pt>
    <dgm:pt modelId="{A964853D-F02D-4CD3-AD22-44F617DC034B}" type="pres">
      <dgm:prSet presAssocID="{D39D559C-6603-46FB-9077-AB77A2B7F7CE}" presName="node" presStyleLbl="node1" presStyleIdx="5" presStyleCnt="6">
        <dgm:presLayoutVars>
          <dgm:bulletEnabled val="1"/>
        </dgm:presLayoutVars>
      </dgm:prSet>
      <dgm:spPr/>
      <dgm:t>
        <a:bodyPr/>
        <a:lstStyle/>
        <a:p>
          <a:endParaRPr lang="zh-CN" altLang="en-US"/>
        </a:p>
      </dgm:t>
    </dgm:pt>
    <dgm:pt modelId="{004B3FA6-8521-4E6B-8A73-DE346BB605AC}" type="pres">
      <dgm:prSet presAssocID="{D39D559C-6603-46FB-9077-AB77A2B7F7CE}" presName="spNode" presStyleCnt="0"/>
      <dgm:spPr/>
    </dgm:pt>
    <dgm:pt modelId="{2B400633-DC47-45E1-B97F-483ABA5A2FE4}" type="pres">
      <dgm:prSet presAssocID="{3504F538-1485-4436-8056-664642C187BB}" presName="sibTrans" presStyleLbl="sibTrans1D1" presStyleIdx="5" presStyleCnt="6"/>
      <dgm:spPr/>
      <dgm:t>
        <a:bodyPr/>
        <a:lstStyle/>
        <a:p>
          <a:endParaRPr lang="zh-CN" altLang="en-US"/>
        </a:p>
      </dgm:t>
    </dgm:pt>
  </dgm:ptLst>
  <dgm:cxnLst>
    <dgm:cxn modelId="{17B7B117-4594-4A4F-A725-D5010F8FE8D8}" srcId="{76A48D36-F08F-49BB-8F92-48F4AC979753}" destId="{33858741-3F50-4AF4-93CE-109224A32972}" srcOrd="3" destOrd="0" parTransId="{1F57B7FD-AB03-42FB-940E-34D769A53EA8}" sibTransId="{72CE3AFC-59C8-4CFB-BA27-EFA458334A8E}"/>
    <dgm:cxn modelId="{D8C15FF7-697F-43AD-985F-931586CB579F}" type="presOf" srcId="{566603C8-CCB4-40D3-9EEF-EB6A7E82C25E}" destId="{79C38291-3A0E-4D31-8D8F-A78D5F417334}" srcOrd="0" destOrd="0" presId="urn:microsoft.com/office/officeart/2005/8/layout/cycle5"/>
    <dgm:cxn modelId="{D389B937-6B87-41AD-B77F-90D460BFF03C}" type="presOf" srcId="{72CE3AFC-59C8-4CFB-BA27-EFA458334A8E}" destId="{84C3261A-E513-40E2-89BF-F01264C8B5D8}" srcOrd="0" destOrd="0" presId="urn:microsoft.com/office/officeart/2005/8/layout/cycle5"/>
    <dgm:cxn modelId="{FF4A6366-B4E1-49EF-B3B6-61A5201C9DC5}" type="presOf" srcId="{76A48D36-F08F-49BB-8F92-48F4AC979753}" destId="{60404FD0-E84D-4507-932A-D9C12B129D24}" srcOrd="0" destOrd="0" presId="urn:microsoft.com/office/officeart/2005/8/layout/cycle5"/>
    <dgm:cxn modelId="{58B941E8-D5F9-497D-91BB-DBFCB48744D9}" srcId="{76A48D36-F08F-49BB-8F92-48F4AC979753}" destId="{D39D559C-6603-46FB-9077-AB77A2B7F7CE}" srcOrd="5" destOrd="0" parTransId="{1D47FDEE-9218-4BF0-AB5E-7A52C1F35AD6}" sibTransId="{3504F538-1485-4436-8056-664642C187BB}"/>
    <dgm:cxn modelId="{1B06ACD0-1300-447F-9172-0C8DF7C2189D}" srcId="{76A48D36-F08F-49BB-8F92-48F4AC979753}" destId="{106FE339-2665-4231-8455-0335F6C3C477}" srcOrd="4" destOrd="0" parTransId="{0EE05F15-9603-4192-A33E-762AF6AB55C4}" sibTransId="{566603C8-CCB4-40D3-9EEF-EB6A7E82C25E}"/>
    <dgm:cxn modelId="{99646206-231C-4EB1-9BF0-62242046A514}" type="presOf" srcId="{106FE339-2665-4231-8455-0335F6C3C477}" destId="{8612FE85-632D-4F07-AE75-DCE0E0252C31}" srcOrd="0" destOrd="0" presId="urn:microsoft.com/office/officeart/2005/8/layout/cycle5"/>
    <dgm:cxn modelId="{377AFE5B-C3CA-4B49-8A8F-317F3C1E677A}" type="presOf" srcId="{74BD49A3-6E41-43A4-946D-192ADECF0ADE}" destId="{1DD13E8A-A7C8-4DC4-8725-019009CE125B}" srcOrd="0" destOrd="0" presId="urn:microsoft.com/office/officeart/2005/8/layout/cycle5"/>
    <dgm:cxn modelId="{CD7E2395-64F4-41DE-94EF-26956207E574}" type="presOf" srcId="{3504F538-1485-4436-8056-664642C187BB}" destId="{2B400633-DC47-45E1-B97F-483ABA5A2FE4}" srcOrd="0" destOrd="0" presId="urn:microsoft.com/office/officeart/2005/8/layout/cycle5"/>
    <dgm:cxn modelId="{F8723C4F-DF00-4484-94AD-14544A7081A7}" type="presOf" srcId="{38EF838E-C108-40A9-89DA-9C0DFBD78A31}" destId="{D0402EC9-C0BF-4DB7-9283-64653C783B0D}" srcOrd="0" destOrd="0" presId="urn:microsoft.com/office/officeart/2005/8/layout/cycle5"/>
    <dgm:cxn modelId="{54E772D6-6053-4C5F-88A0-3955B701AD7A}" srcId="{76A48D36-F08F-49BB-8F92-48F4AC979753}" destId="{C150B83C-7FDF-4C1C-BDFD-3FBE018ECB52}" srcOrd="2" destOrd="0" parTransId="{49403B53-9FD8-4A66-A0E2-79168BADE8E5}" sibTransId="{38EF838E-C108-40A9-89DA-9C0DFBD78A31}"/>
    <dgm:cxn modelId="{80C36581-57C6-410B-97F0-E9E8D9E9B292}" type="presOf" srcId="{3D04120A-4A33-4979-A9C9-1758D87C1716}" destId="{AD732EBF-1AEC-4CDC-8219-36EA193B4B1F}" srcOrd="0" destOrd="0" presId="urn:microsoft.com/office/officeart/2005/8/layout/cycle5"/>
    <dgm:cxn modelId="{E07C82FB-0895-4692-82EC-CBAC801F441E}" type="presOf" srcId="{9639D0A2-B4F0-4262-8608-ACE78B1DA44B}" destId="{9917DD50-F643-449D-A150-9971713C86E7}" srcOrd="0" destOrd="0" presId="urn:microsoft.com/office/officeart/2005/8/layout/cycle5"/>
    <dgm:cxn modelId="{1658A1B0-A48D-450B-BED5-BFA0AE519D51}" srcId="{76A48D36-F08F-49BB-8F92-48F4AC979753}" destId="{9639D0A2-B4F0-4262-8608-ACE78B1DA44B}" srcOrd="1" destOrd="0" parTransId="{82D36A75-9735-40F5-852E-A38841AB5DD1}" sibTransId="{74BD49A3-6E41-43A4-946D-192ADECF0ADE}"/>
    <dgm:cxn modelId="{95A1986F-85DB-4293-A881-1D347EFB9F64}" type="presOf" srcId="{C150B83C-7FDF-4C1C-BDFD-3FBE018ECB52}" destId="{6DDD83A1-DD7B-4D42-A57E-4F004A0C15E6}" srcOrd="0" destOrd="0" presId="urn:microsoft.com/office/officeart/2005/8/layout/cycle5"/>
    <dgm:cxn modelId="{26C91663-78B2-4436-B272-9C599431A3EA}" srcId="{76A48D36-F08F-49BB-8F92-48F4AC979753}" destId="{3D04120A-4A33-4979-A9C9-1758D87C1716}" srcOrd="0" destOrd="0" parTransId="{3144B48E-4E3A-496E-B2C9-52D52A169651}" sibTransId="{F961F8CB-1632-4AD7-8F3C-0C7B7354BB01}"/>
    <dgm:cxn modelId="{450AE718-1C5F-46F4-9B81-D1196163F6C6}" type="presOf" srcId="{F961F8CB-1632-4AD7-8F3C-0C7B7354BB01}" destId="{BA5FE5EC-9E47-4414-99DA-2202C142EEFE}" srcOrd="0" destOrd="0" presId="urn:microsoft.com/office/officeart/2005/8/layout/cycle5"/>
    <dgm:cxn modelId="{81112D95-539A-483D-B362-33255A343EE9}" type="presOf" srcId="{D39D559C-6603-46FB-9077-AB77A2B7F7CE}" destId="{A964853D-F02D-4CD3-AD22-44F617DC034B}" srcOrd="0" destOrd="0" presId="urn:microsoft.com/office/officeart/2005/8/layout/cycle5"/>
    <dgm:cxn modelId="{E920C368-2F91-407C-BC39-001C691A2DA9}" type="presOf" srcId="{33858741-3F50-4AF4-93CE-109224A32972}" destId="{012D93CB-8B9C-4CE4-B814-C23E4CBCD0C2}" srcOrd="0" destOrd="0" presId="urn:microsoft.com/office/officeart/2005/8/layout/cycle5"/>
    <dgm:cxn modelId="{89A7BE6B-885C-4D8E-A7E5-FCC245A1A6EF}" type="presParOf" srcId="{60404FD0-E84D-4507-932A-D9C12B129D24}" destId="{AD732EBF-1AEC-4CDC-8219-36EA193B4B1F}" srcOrd="0" destOrd="0" presId="urn:microsoft.com/office/officeart/2005/8/layout/cycle5"/>
    <dgm:cxn modelId="{6C5E2690-0787-4077-AF61-5223731E3D57}" type="presParOf" srcId="{60404FD0-E84D-4507-932A-D9C12B129D24}" destId="{3D358659-2871-4D0D-ADA6-E42A67B51968}" srcOrd="1" destOrd="0" presId="urn:microsoft.com/office/officeart/2005/8/layout/cycle5"/>
    <dgm:cxn modelId="{B816FAD7-5EDC-4499-AF49-FE28226B37CB}" type="presParOf" srcId="{60404FD0-E84D-4507-932A-D9C12B129D24}" destId="{BA5FE5EC-9E47-4414-99DA-2202C142EEFE}" srcOrd="2" destOrd="0" presId="urn:microsoft.com/office/officeart/2005/8/layout/cycle5"/>
    <dgm:cxn modelId="{C05ADDF1-5302-45A1-8235-B7C55C061364}" type="presParOf" srcId="{60404FD0-E84D-4507-932A-D9C12B129D24}" destId="{9917DD50-F643-449D-A150-9971713C86E7}" srcOrd="3" destOrd="0" presId="urn:microsoft.com/office/officeart/2005/8/layout/cycle5"/>
    <dgm:cxn modelId="{A2234569-AE75-475A-97B2-7476B2F986B7}" type="presParOf" srcId="{60404FD0-E84D-4507-932A-D9C12B129D24}" destId="{134AF16B-5E80-4DB1-971C-C260183BF246}" srcOrd="4" destOrd="0" presId="urn:microsoft.com/office/officeart/2005/8/layout/cycle5"/>
    <dgm:cxn modelId="{9475F5A4-8833-40A3-8F3D-BE7627B054B4}" type="presParOf" srcId="{60404FD0-E84D-4507-932A-D9C12B129D24}" destId="{1DD13E8A-A7C8-4DC4-8725-019009CE125B}" srcOrd="5" destOrd="0" presId="urn:microsoft.com/office/officeart/2005/8/layout/cycle5"/>
    <dgm:cxn modelId="{B621476C-F808-44B0-87A3-CE016A3757D3}" type="presParOf" srcId="{60404FD0-E84D-4507-932A-D9C12B129D24}" destId="{6DDD83A1-DD7B-4D42-A57E-4F004A0C15E6}" srcOrd="6" destOrd="0" presId="urn:microsoft.com/office/officeart/2005/8/layout/cycle5"/>
    <dgm:cxn modelId="{C666CAA5-40BC-4121-B132-47A027D1EBAC}" type="presParOf" srcId="{60404FD0-E84D-4507-932A-D9C12B129D24}" destId="{01FB7902-20CC-4037-8D04-A1013A2F1DDF}" srcOrd="7" destOrd="0" presId="urn:microsoft.com/office/officeart/2005/8/layout/cycle5"/>
    <dgm:cxn modelId="{4245297E-A99D-4D8B-AEBC-5D250359209D}" type="presParOf" srcId="{60404FD0-E84D-4507-932A-D9C12B129D24}" destId="{D0402EC9-C0BF-4DB7-9283-64653C783B0D}" srcOrd="8" destOrd="0" presId="urn:microsoft.com/office/officeart/2005/8/layout/cycle5"/>
    <dgm:cxn modelId="{E9918CA6-3F44-4330-AC81-0E4CA34389B8}" type="presParOf" srcId="{60404FD0-E84D-4507-932A-D9C12B129D24}" destId="{012D93CB-8B9C-4CE4-B814-C23E4CBCD0C2}" srcOrd="9" destOrd="0" presId="urn:microsoft.com/office/officeart/2005/8/layout/cycle5"/>
    <dgm:cxn modelId="{6BE86633-C295-413C-B168-9D326634704D}" type="presParOf" srcId="{60404FD0-E84D-4507-932A-D9C12B129D24}" destId="{2810E0A3-6FD5-46AF-9C1F-A02B0E9865FC}" srcOrd="10" destOrd="0" presId="urn:microsoft.com/office/officeart/2005/8/layout/cycle5"/>
    <dgm:cxn modelId="{A45B8DA1-F6F4-4139-9D82-D54B0A4AAB81}" type="presParOf" srcId="{60404FD0-E84D-4507-932A-D9C12B129D24}" destId="{84C3261A-E513-40E2-89BF-F01264C8B5D8}" srcOrd="11" destOrd="0" presId="urn:microsoft.com/office/officeart/2005/8/layout/cycle5"/>
    <dgm:cxn modelId="{AD10E86A-F1DD-40C8-8BE0-EA206AADA85A}" type="presParOf" srcId="{60404FD0-E84D-4507-932A-D9C12B129D24}" destId="{8612FE85-632D-4F07-AE75-DCE0E0252C31}" srcOrd="12" destOrd="0" presId="urn:microsoft.com/office/officeart/2005/8/layout/cycle5"/>
    <dgm:cxn modelId="{56796622-4894-423C-9CB5-A9466DE544A4}" type="presParOf" srcId="{60404FD0-E84D-4507-932A-D9C12B129D24}" destId="{BB98DE20-BEF6-4F0F-A373-41B32343C99B}" srcOrd="13" destOrd="0" presId="urn:microsoft.com/office/officeart/2005/8/layout/cycle5"/>
    <dgm:cxn modelId="{474CC5C6-F9CB-4B0C-9EA0-E0D782F710B6}" type="presParOf" srcId="{60404FD0-E84D-4507-932A-D9C12B129D24}" destId="{79C38291-3A0E-4D31-8D8F-A78D5F417334}" srcOrd="14" destOrd="0" presId="urn:microsoft.com/office/officeart/2005/8/layout/cycle5"/>
    <dgm:cxn modelId="{E30713B9-9336-44CF-8881-0BE99CAEC09C}" type="presParOf" srcId="{60404FD0-E84D-4507-932A-D9C12B129D24}" destId="{A964853D-F02D-4CD3-AD22-44F617DC034B}" srcOrd="15" destOrd="0" presId="urn:microsoft.com/office/officeart/2005/8/layout/cycle5"/>
    <dgm:cxn modelId="{2CBCC71C-B922-46CA-9686-D30810E329AE}" type="presParOf" srcId="{60404FD0-E84D-4507-932A-D9C12B129D24}" destId="{004B3FA6-8521-4E6B-8A73-DE346BB605AC}" srcOrd="16" destOrd="0" presId="urn:microsoft.com/office/officeart/2005/8/layout/cycle5"/>
    <dgm:cxn modelId="{40B0E09B-67D2-4E3E-99E7-BBC2FE8D2B81}" type="presParOf" srcId="{60404FD0-E84D-4507-932A-D9C12B129D24}" destId="{2B400633-DC47-45E1-B97F-483ABA5A2FE4}" srcOrd="17"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732EBF-1AEC-4CDC-8219-36EA193B4B1F}">
      <dsp:nvSpPr>
        <dsp:cNvPr id="0" name=""/>
        <dsp:cNvSpPr/>
      </dsp:nvSpPr>
      <dsp:spPr>
        <a:xfrm>
          <a:off x="3073989" y="3358"/>
          <a:ext cx="2063440" cy="914109"/>
        </a:xfrm>
        <a:prstGeom prst="roundRect">
          <a:avLst/>
        </a:prstGeom>
        <a:solidFill>
          <a:schemeClr val="accent2"/>
        </a:soli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solidFill>
                <a:schemeClr val="bg1"/>
              </a:solidFill>
            </a:rPr>
            <a:t>Trade and Investment</a:t>
          </a:r>
        </a:p>
      </dsp:txBody>
      <dsp:txXfrm>
        <a:off x="3118612" y="47981"/>
        <a:ext cx="1974194" cy="824863"/>
      </dsp:txXfrm>
    </dsp:sp>
    <dsp:sp modelId="{BA5FE5EC-9E47-4414-99DA-2202C142EEFE}">
      <dsp:nvSpPr>
        <dsp:cNvPr id="0" name=""/>
        <dsp:cNvSpPr/>
      </dsp:nvSpPr>
      <dsp:spPr>
        <a:xfrm>
          <a:off x="1953892" y="460413"/>
          <a:ext cx="4303635" cy="4303635"/>
        </a:xfrm>
        <a:custGeom>
          <a:avLst/>
          <a:gdLst/>
          <a:ahLst/>
          <a:cxnLst/>
          <a:rect l="0" t="0" r="0" b="0"/>
          <a:pathLst>
            <a:path>
              <a:moveTo>
                <a:pt x="3286494" y="323477"/>
              </a:moveTo>
              <a:arcTo wR="2151817" hR="2151817" stAng="18109437" swAng="574301"/>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917DD50-F643-449D-A150-9971713C86E7}">
      <dsp:nvSpPr>
        <dsp:cNvPr id="0" name=""/>
        <dsp:cNvSpPr/>
      </dsp:nvSpPr>
      <dsp:spPr>
        <a:xfrm>
          <a:off x="4864938" y="1079267"/>
          <a:ext cx="2208601" cy="914109"/>
        </a:xfrm>
        <a:prstGeom prst="roundRect">
          <a:avLst/>
        </a:prstGeom>
        <a:solidFill>
          <a:schemeClr val="accent2"/>
        </a:soli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1"/>
              </a:solidFill>
              <a:latin typeface="Century Schoolbook"/>
              <a:ea typeface="+mn-ea"/>
              <a:cs typeface="+mn-cs"/>
            </a:rPr>
            <a:t>Money and Finance  </a:t>
          </a:r>
        </a:p>
      </dsp:txBody>
      <dsp:txXfrm>
        <a:off x="4909561" y="1123890"/>
        <a:ext cx="2119355" cy="824863"/>
      </dsp:txXfrm>
    </dsp:sp>
    <dsp:sp modelId="{1DD13E8A-A7C8-4DC4-8725-019009CE125B}">
      <dsp:nvSpPr>
        <dsp:cNvPr id="0" name=""/>
        <dsp:cNvSpPr/>
      </dsp:nvSpPr>
      <dsp:spPr>
        <a:xfrm>
          <a:off x="1953892" y="460413"/>
          <a:ext cx="4303635" cy="4303635"/>
        </a:xfrm>
        <a:custGeom>
          <a:avLst/>
          <a:gdLst/>
          <a:ahLst/>
          <a:cxnLst/>
          <a:rect l="0" t="0" r="0" b="0"/>
          <a:pathLst>
            <a:path>
              <a:moveTo>
                <a:pt x="4270138" y="1773614"/>
              </a:moveTo>
              <a:arcTo wR="2151817" hR="2151817" stAng="20992628" swAng="1214744"/>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DDD83A1-DD7B-4D42-A57E-4F004A0C15E6}">
      <dsp:nvSpPr>
        <dsp:cNvPr id="0" name=""/>
        <dsp:cNvSpPr/>
      </dsp:nvSpPr>
      <dsp:spPr>
        <a:xfrm>
          <a:off x="4835377" y="3231085"/>
          <a:ext cx="2267722" cy="914109"/>
        </a:xfrm>
        <a:prstGeom prst="roundRect">
          <a:avLst/>
        </a:prstGeom>
        <a:solidFill>
          <a:schemeClr val="accent2"/>
        </a:soli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711200">
            <a:lnSpc>
              <a:spcPct val="90000"/>
            </a:lnSpc>
            <a:spcBef>
              <a:spcPct val="0"/>
            </a:spcBef>
            <a:spcAft>
              <a:spcPct val="35000"/>
            </a:spcAft>
            <a:buNone/>
          </a:pPr>
          <a:r>
            <a:rPr lang="en-US" sz="1400" kern="1200" dirty="0">
              <a:solidFill>
                <a:schemeClr val="bg1"/>
              </a:solidFill>
              <a:latin typeface="Century Schoolbook"/>
              <a:ea typeface="+mn-ea"/>
              <a:cs typeface="+mn-cs"/>
            </a:rPr>
            <a:t>Regional Infrastructure and Connectivity</a:t>
          </a:r>
        </a:p>
      </dsp:txBody>
      <dsp:txXfrm>
        <a:off x="4880000" y="3275708"/>
        <a:ext cx="2178476" cy="824863"/>
      </dsp:txXfrm>
    </dsp:sp>
    <dsp:sp modelId="{D0402EC9-C0BF-4DB7-9283-64653C783B0D}">
      <dsp:nvSpPr>
        <dsp:cNvPr id="0" name=""/>
        <dsp:cNvSpPr/>
      </dsp:nvSpPr>
      <dsp:spPr>
        <a:xfrm>
          <a:off x="1953892" y="460413"/>
          <a:ext cx="4303635" cy="4303635"/>
        </a:xfrm>
        <a:custGeom>
          <a:avLst/>
          <a:gdLst/>
          <a:ahLst/>
          <a:cxnLst/>
          <a:rect l="0" t="0" r="0" b="0"/>
          <a:pathLst>
            <a:path>
              <a:moveTo>
                <a:pt x="3520887" y="3811928"/>
              </a:moveTo>
              <a:arcTo wR="2151817" hR="2151817" stAng="3029285" swAng="922891"/>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12D93CB-8B9C-4CE4-B814-C23E4CBCD0C2}">
      <dsp:nvSpPr>
        <dsp:cNvPr id="0" name=""/>
        <dsp:cNvSpPr/>
      </dsp:nvSpPr>
      <dsp:spPr>
        <a:xfrm>
          <a:off x="3402548" y="4306993"/>
          <a:ext cx="1406322" cy="914109"/>
        </a:xfrm>
        <a:prstGeom prst="roundRect">
          <a:avLst/>
        </a:prstGeom>
        <a:solidFill>
          <a:schemeClr val="accent2"/>
        </a:soli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1"/>
              </a:solidFill>
              <a:latin typeface="Century Schoolbook"/>
              <a:ea typeface="+mn-ea"/>
              <a:cs typeface="+mn-cs"/>
            </a:rPr>
            <a:t>Regional Value Chain </a:t>
          </a:r>
        </a:p>
      </dsp:txBody>
      <dsp:txXfrm>
        <a:off x="3447171" y="4351616"/>
        <a:ext cx="1317076" cy="824863"/>
      </dsp:txXfrm>
    </dsp:sp>
    <dsp:sp modelId="{84C3261A-E513-40E2-89BF-F01264C8B5D8}">
      <dsp:nvSpPr>
        <dsp:cNvPr id="0" name=""/>
        <dsp:cNvSpPr/>
      </dsp:nvSpPr>
      <dsp:spPr>
        <a:xfrm>
          <a:off x="1953892" y="460413"/>
          <a:ext cx="4303635" cy="4303635"/>
        </a:xfrm>
        <a:custGeom>
          <a:avLst/>
          <a:gdLst/>
          <a:ahLst/>
          <a:cxnLst/>
          <a:rect l="0" t="0" r="0" b="0"/>
          <a:pathLst>
            <a:path>
              <a:moveTo>
                <a:pt x="1272122" y="4115603"/>
              </a:moveTo>
              <a:arcTo wR="2151817" hR="2151817" stAng="6847824" swAng="922891"/>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612FE85-632D-4F07-AE75-DCE0E0252C31}">
      <dsp:nvSpPr>
        <dsp:cNvPr id="0" name=""/>
        <dsp:cNvSpPr/>
      </dsp:nvSpPr>
      <dsp:spPr>
        <a:xfrm>
          <a:off x="1330715" y="3231085"/>
          <a:ext cx="1822931" cy="914109"/>
        </a:xfrm>
        <a:prstGeom prst="roundRect">
          <a:avLst/>
        </a:prstGeom>
        <a:solidFill>
          <a:schemeClr val="accent2"/>
        </a:soli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1"/>
              </a:solidFill>
              <a:latin typeface="Century Schoolbook"/>
              <a:ea typeface="+mn-ea"/>
              <a:cs typeface="+mn-cs"/>
            </a:rPr>
            <a:t>Institutional and Social </a:t>
          </a:r>
        </a:p>
      </dsp:txBody>
      <dsp:txXfrm>
        <a:off x="1375338" y="3275708"/>
        <a:ext cx="1733685" cy="824863"/>
      </dsp:txXfrm>
    </dsp:sp>
    <dsp:sp modelId="{79C38291-3A0E-4D31-8D8F-A78D5F417334}">
      <dsp:nvSpPr>
        <dsp:cNvPr id="0" name=""/>
        <dsp:cNvSpPr/>
      </dsp:nvSpPr>
      <dsp:spPr>
        <a:xfrm>
          <a:off x="1953892" y="460413"/>
          <a:ext cx="4303635" cy="4303635"/>
        </a:xfrm>
        <a:custGeom>
          <a:avLst/>
          <a:gdLst/>
          <a:ahLst/>
          <a:cxnLst/>
          <a:rect l="0" t="0" r="0" b="0"/>
          <a:pathLst>
            <a:path>
              <a:moveTo>
                <a:pt x="33497" y="2530020"/>
              </a:moveTo>
              <a:arcTo wR="2151817" hR="2151817" stAng="10192628" swAng="1214744"/>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964853D-F02D-4CD3-AD22-44F617DC034B}">
      <dsp:nvSpPr>
        <dsp:cNvPr id="0" name=""/>
        <dsp:cNvSpPr/>
      </dsp:nvSpPr>
      <dsp:spPr>
        <a:xfrm>
          <a:off x="1539020" y="1079267"/>
          <a:ext cx="1406322" cy="914109"/>
        </a:xfrm>
        <a:prstGeom prst="roundRect">
          <a:avLst/>
        </a:prstGeom>
        <a:solidFill>
          <a:schemeClr val="accent2"/>
        </a:soli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711200">
            <a:lnSpc>
              <a:spcPct val="90000"/>
            </a:lnSpc>
            <a:spcBef>
              <a:spcPct val="0"/>
            </a:spcBef>
            <a:spcAft>
              <a:spcPct val="35000"/>
            </a:spcAft>
            <a:buNone/>
          </a:pPr>
          <a:r>
            <a:rPr lang="en-US" sz="1400" kern="1200" dirty="0">
              <a:solidFill>
                <a:schemeClr val="bg1"/>
              </a:solidFill>
              <a:latin typeface="Century Schoolbook"/>
              <a:ea typeface="+mn-ea"/>
              <a:cs typeface="+mn-cs"/>
            </a:rPr>
            <a:t>Movement of People  </a:t>
          </a:r>
        </a:p>
      </dsp:txBody>
      <dsp:txXfrm>
        <a:off x="1583643" y="1123890"/>
        <a:ext cx="1317076" cy="824863"/>
      </dsp:txXfrm>
    </dsp:sp>
    <dsp:sp modelId="{2B400633-DC47-45E1-B97F-483ABA5A2FE4}">
      <dsp:nvSpPr>
        <dsp:cNvPr id="0" name=""/>
        <dsp:cNvSpPr/>
      </dsp:nvSpPr>
      <dsp:spPr>
        <a:xfrm>
          <a:off x="1953892" y="460413"/>
          <a:ext cx="4303635" cy="4303635"/>
        </a:xfrm>
        <a:custGeom>
          <a:avLst/>
          <a:gdLst/>
          <a:ahLst/>
          <a:cxnLst/>
          <a:rect l="0" t="0" r="0" b="0"/>
          <a:pathLst>
            <a:path>
              <a:moveTo>
                <a:pt x="728918" y="537607"/>
              </a:moveTo>
              <a:arcTo wR="2151817" hR="2151817" stAng="13716262" swAng="574301"/>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0.17663</cdr:x>
      <cdr:y>0.75031</cdr:y>
    </cdr:from>
    <cdr:to>
      <cdr:x>0.24476</cdr:x>
      <cdr:y>0.84774</cdr:y>
    </cdr:to>
    <cdr:sp macro="" textlink="">
      <cdr:nvSpPr>
        <cdr:cNvPr id="3" name="Star: 5 Points 2">
          <a:extLst xmlns:a="http://schemas.openxmlformats.org/drawingml/2006/main">
            <a:ext uri="{FF2B5EF4-FFF2-40B4-BE49-F238E27FC236}">
              <a16:creationId xmlns:a16="http://schemas.microsoft.com/office/drawing/2014/main" xmlns="" id="{E7D32879-88F6-4B78-AB17-000616272939}"/>
            </a:ext>
          </a:extLst>
        </cdr:cNvPr>
        <cdr:cNvSpPr/>
      </cdr:nvSpPr>
      <cdr:spPr>
        <a:xfrm xmlns:a="http://schemas.openxmlformats.org/drawingml/2006/main">
          <a:off x="1530955" y="3667578"/>
          <a:ext cx="590550" cy="476250"/>
        </a:xfrm>
        <a:prstGeom xmlns:a="http://schemas.openxmlformats.org/drawingml/2006/main" prst="star5">
          <a:avLst/>
        </a:prstGeom>
        <a:solidFill xmlns:a="http://schemas.openxmlformats.org/drawingml/2006/main">
          <a:schemeClr val="accent1"/>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7C96EBC7-1DE1-4C5B-B889-D1163966CAB6}" type="datetimeFigureOut">
              <a:rPr lang="en-US" smtClean="0"/>
              <a:t>8/27/2019</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F60D24B9-909C-4E09-88A5-6C0AA9631F48}" type="slidenum">
              <a:rPr lang="en-US" smtClean="0"/>
              <a:t>‹#›</a:t>
            </a:fld>
            <a:endParaRPr lang="en-US"/>
          </a:p>
        </p:txBody>
      </p:sp>
    </p:spTree>
    <p:extLst>
      <p:ext uri="{BB962C8B-B14F-4D97-AF65-F5344CB8AC3E}">
        <p14:creationId xmlns:p14="http://schemas.microsoft.com/office/powerpoint/2010/main" val="149971292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88A45CF8-994A-48D6-B4A9-50CF02D4A678}" type="datetimeFigureOut">
              <a:rPr lang="en-US" smtClean="0"/>
              <a:t>8/27/2019</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0073CEA4-A239-4370-B0CA-ACF8FADA3ABA}" type="slidenum">
              <a:rPr lang="en-US" smtClean="0"/>
              <a:t>‹#›</a:t>
            </a:fld>
            <a:endParaRPr lang="en-US"/>
          </a:p>
        </p:txBody>
      </p:sp>
    </p:spTree>
    <p:extLst>
      <p:ext uri="{BB962C8B-B14F-4D97-AF65-F5344CB8AC3E}">
        <p14:creationId xmlns:p14="http://schemas.microsoft.com/office/powerpoint/2010/main" val="3893529031"/>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73CEA4-A239-4370-B0CA-ACF8FADA3ABA}" type="slidenum">
              <a:rPr lang="en-US" smtClean="0"/>
              <a:t>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3021830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B9866A45-27DA-437D-89F6-46A544E0046D}" type="datetime1">
              <a:rPr lang="en-US" smtClean="0"/>
              <a:t>8/27/2019</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153ADDF-4D77-467B-B92B-9A0845E09832}"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3F3404D-03A8-46F0-9E87-ABB406215DEC}" type="datetime1">
              <a:rPr lang="en-US" smtClean="0"/>
              <a:t>8/27/2019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53ADDF-4D77-467B-B92B-9A0845E098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E091115-801F-40CA-B9F1-B0E01694F82E}" type="datetime1">
              <a:rPr lang="en-US" smtClean="0"/>
              <a:t>8/27/2019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53ADDF-4D77-467B-B92B-9A0845E098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4755A159-8670-48A9-AE91-F4DF4E868C35}" type="datetime1">
              <a:rPr lang="en-US" smtClean="0"/>
              <a:t>8/27/2019</a:t>
            </a:fld>
            <a:endParaRPr lang="en-US" dirty="0"/>
          </a:p>
        </p:txBody>
      </p:sp>
      <p:sp>
        <p:nvSpPr>
          <p:cNvPr id="9" name="Slide Number Placeholder 8"/>
          <p:cNvSpPr>
            <a:spLocks noGrp="1"/>
          </p:cNvSpPr>
          <p:nvPr>
            <p:ph type="sldNum" sz="quarter" idx="15"/>
          </p:nvPr>
        </p:nvSpPr>
        <p:spPr/>
        <p:txBody>
          <a:bodyPr rtlCol="0"/>
          <a:lstStyle/>
          <a:p>
            <a:fld id="{A153ADDF-4D77-467B-B92B-9A0845E09832}"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927192F-8472-437A-998B-3C3BDE0833D4}" type="datetime1">
              <a:rPr lang="en-US" smtClean="0"/>
              <a:t>8/27/2019</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A153ADDF-4D77-467B-B92B-9A0845E0983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BF7AE2AF-5E01-4CD9-B872-5D14D2A453AA}" type="datetime1">
              <a:rPr lang="en-US" smtClean="0"/>
              <a:t>8/27/2019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53ADDF-4D77-467B-B92B-9A0845E09832}"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A5E9A66-EB61-43F9-AE42-F4F80C6871DB}" type="datetime1">
              <a:rPr lang="en-US" smtClean="0"/>
              <a:t>8/27/2019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153ADDF-4D77-467B-B92B-9A0845E09832}"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FF991E1A-0F88-4906-9F53-8B8DD5B884D3}" type="datetime1">
              <a:rPr lang="en-US" smtClean="0"/>
              <a:t>8/27/2019</a:t>
            </a:fld>
            <a:endParaRPr lang="en-US" dirty="0"/>
          </a:p>
        </p:txBody>
      </p:sp>
      <p:sp>
        <p:nvSpPr>
          <p:cNvPr id="7" name="Slide Number Placeholder 6"/>
          <p:cNvSpPr>
            <a:spLocks noGrp="1"/>
          </p:cNvSpPr>
          <p:nvPr>
            <p:ph type="sldNum" sz="quarter" idx="11"/>
          </p:nvPr>
        </p:nvSpPr>
        <p:spPr/>
        <p:txBody>
          <a:bodyPr rtlCol="0"/>
          <a:lstStyle/>
          <a:p>
            <a:fld id="{A153ADDF-4D77-467B-B92B-9A0845E09832}"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78493-369B-49B3-BE1F-719F6AA18EC5}" type="datetime1">
              <a:rPr lang="en-US" smtClean="0"/>
              <a:t>8/27/2019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153ADDF-4D77-467B-B92B-9A0845E098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F0D2ED99-0CF7-4610-850C-6F74A6337109}" type="datetime1">
              <a:rPr lang="en-US" smtClean="0"/>
              <a:t>8/27/2019</a:t>
            </a:fld>
            <a:endParaRPr lang="en-US" dirty="0"/>
          </a:p>
        </p:txBody>
      </p:sp>
      <p:sp>
        <p:nvSpPr>
          <p:cNvPr id="22" name="Slide Number Placeholder 21"/>
          <p:cNvSpPr>
            <a:spLocks noGrp="1"/>
          </p:cNvSpPr>
          <p:nvPr>
            <p:ph type="sldNum" sz="quarter" idx="15"/>
          </p:nvPr>
        </p:nvSpPr>
        <p:spPr/>
        <p:txBody>
          <a:bodyPr rtlCol="0"/>
          <a:lstStyle/>
          <a:p>
            <a:fld id="{A153ADDF-4D77-467B-B92B-9A0845E09832}"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a:t>Click icon to add picture</a:t>
            </a:r>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5A90AAE-5FE5-45EE-9EF0-26A075258DB8}" type="datetime1">
              <a:rPr lang="en-US" smtClean="0"/>
              <a:t>8/27/2019</a:t>
            </a:fld>
            <a:endParaRPr lang="en-US" dirty="0"/>
          </a:p>
        </p:txBody>
      </p:sp>
      <p:sp>
        <p:nvSpPr>
          <p:cNvPr id="18" name="Slide Number Placeholder 17"/>
          <p:cNvSpPr>
            <a:spLocks noGrp="1"/>
          </p:cNvSpPr>
          <p:nvPr>
            <p:ph type="sldNum" sz="quarter" idx="11"/>
          </p:nvPr>
        </p:nvSpPr>
        <p:spPr/>
        <p:txBody>
          <a:bodyPr rtlCol="0"/>
          <a:lstStyle/>
          <a:p>
            <a:fld id="{A153ADDF-4D77-467B-B92B-9A0845E09832}"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373294A-90EF-4810-A873-54F56F653EAE}" type="datetime1">
              <a:rPr lang="en-US" smtClean="0"/>
              <a:t>8/27/2019</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153ADDF-4D77-467B-B92B-9A0845E098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7"/>
          <p:cNvSpPr>
            <a:spLocks noChangeArrowheads="1"/>
          </p:cNvSpPr>
          <p:nvPr/>
        </p:nvSpPr>
        <p:spPr bwMode="auto">
          <a:xfrm>
            <a:off x="0" y="2351532"/>
            <a:ext cx="9144000" cy="1219200"/>
          </a:xfrm>
          <a:prstGeom prst="rect">
            <a:avLst/>
          </a:prstGeom>
          <a:solidFill>
            <a:schemeClr val="accent2">
              <a:lumMod val="20000"/>
              <a:lumOff val="80000"/>
            </a:schemeClr>
          </a:solidFill>
          <a:ln>
            <a:noFill/>
          </a:ln>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altLang="en-US" sz="2800" b="1" dirty="0">
                <a:solidFill>
                  <a:schemeClr val="tx2">
                    <a:lumMod val="75000"/>
                  </a:schemeClr>
                </a:solidFill>
                <a:latin typeface="Baskerville Old Face" panose="02020602080505020303" pitchFamily="18" charset="0"/>
              </a:rPr>
              <a:t>CAREC REGIONAL INTEGRATION INDEX </a:t>
            </a:r>
          </a:p>
        </p:txBody>
      </p:sp>
      <p:sp>
        <p:nvSpPr>
          <p:cNvPr id="14340" name="Rectangle 9"/>
          <p:cNvSpPr>
            <a:spLocks noChangeArrowheads="1"/>
          </p:cNvSpPr>
          <p:nvPr/>
        </p:nvSpPr>
        <p:spPr bwMode="auto">
          <a:xfrm>
            <a:off x="152400" y="4343400"/>
            <a:ext cx="86106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spcBef>
                <a:spcPct val="20000"/>
              </a:spcBef>
            </a:pPr>
            <a:r>
              <a:rPr lang="en-US" altLang="en-US" sz="2000" dirty="0">
                <a:solidFill>
                  <a:schemeClr val="tx2">
                    <a:lumMod val="75000"/>
                  </a:schemeClr>
                </a:solidFill>
                <a:latin typeface="Tw Cen MT Condensed Extra Bold" panose="020B0803020202020204" pitchFamily="34" charset="0"/>
              </a:rPr>
              <a:t>Dr. Saeed Qadir</a:t>
            </a:r>
          </a:p>
          <a:p>
            <a:pPr algn="ctr" eaLnBrk="1" hangingPunct="1">
              <a:spcBef>
                <a:spcPct val="20000"/>
              </a:spcBef>
            </a:pPr>
            <a:r>
              <a:rPr lang="en-US" altLang="en-US" sz="2000" dirty="0">
                <a:solidFill>
                  <a:schemeClr val="tx2">
                    <a:lumMod val="75000"/>
                  </a:schemeClr>
                </a:solidFill>
                <a:latin typeface="Tw Cen MT Condensed Extra Bold" panose="020B0803020202020204" pitchFamily="34" charset="0"/>
              </a:rPr>
              <a:t>Former Senior Research Officer, CAREC Institute</a:t>
            </a:r>
          </a:p>
          <a:p>
            <a:pPr algn="ctr" eaLnBrk="1" hangingPunct="1">
              <a:spcBef>
                <a:spcPct val="20000"/>
              </a:spcBef>
            </a:pPr>
            <a:r>
              <a:rPr lang="en-US" altLang="en-US" sz="2000" dirty="0">
                <a:solidFill>
                  <a:schemeClr val="tx2">
                    <a:lumMod val="75000"/>
                  </a:schemeClr>
                </a:solidFill>
                <a:latin typeface="Tw Cen MT Condensed Extra Bold" panose="020B0803020202020204" pitchFamily="34" charset="0"/>
              </a:rPr>
              <a:t>&amp; Research Associate, China Law and Development Research Project, Oxford University </a:t>
            </a:r>
          </a:p>
          <a:p>
            <a:pPr algn="ctr" eaLnBrk="1" hangingPunct="1">
              <a:spcBef>
                <a:spcPct val="20000"/>
              </a:spcBef>
            </a:pPr>
            <a:r>
              <a:rPr lang="en-US" altLang="en-US" sz="2000" dirty="0">
                <a:solidFill>
                  <a:schemeClr val="tx2">
                    <a:lumMod val="75000"/>
                  </a:schemeClr>
                </a:solidFill>
                <a:latin typeface="Tw Cen MT Condensed Extra Bold" panose="020B0803020202020204" pitchFamily="34" charset="0"/>
              </a:rPr>
              <a:t>4</a:t>
            </a:r>
            <a:r>
              <a:rPr lang="en-US" altLang="en-US" sz="2000" baseline="30000" dirty="0">
                <a:solidFill>
                  <a:schemeClr val="tx2">
                    <a:lumMod val="75000"/>
                  </a:schemeClr>
                </a:solidFill>
                <a:latin typeface="Tw Cen MT Condensed Extra Bold" panose="020B0803020202020204" pitchFamily="34" charset="0"/>
              </a:rPr>
              <a:t>TH</a:t>
            </a:r>
            <a:r>
              <a:rPr lang="en-US" altLang="en-US" sz="2000" dirty="0">
                <a:solidFill>
                  <a:schemeClr val="tx2">
                    <a:lumMod val="75000"/>
                  </a:schemeClr>
                </a:solidFill>
                <a:latin typeface="Tw Cen MT Condensed Extra Bold" panose="020B0803020202020204" pitchFamily="34" charset="0"/>
              </a:rPr>
              <a:t> CAREC Think Tank Forum </a:t>
            </a:r>
          </a:p>
          <a:p>
            <a:pPr algn="ctr" eaLnBrk="1" hangingPunct="1">
              <a:spcBef>
                <a:spcPct val="20000"/>
              </a:spcBef>
            </a:pPr>
            <a:r>
              <a:rPr lang="en-US" altLang="en-US" sz="2000" dirty="0">
                <a:solidFill>
                  <a:schemeClr val="tx2">
                    <a:lumMod val="75000"/>
                  </a:schemeClr>
                </a:solidFill>
                <a:latin typeface="Tw Cen MT Condensed Extra Bold" panose="020B0803020202020204" pitchFamily="34" charset="0"/>
              </a:rPr>
              <a:t>August 27-28, 2019</a:t>
            </a:r>
          </a:p>
          <a:p>
            <a:pPr algn="ctr" eaLnBrk="1" hangingPunct="1">
              <a:spcBef>
                <a:spcPct val="20000"/>
              </a:spcBef>
            </a:pPr>
            <a:r>
              <a:rPr lang="en-US" altLang="en-US" sz="2000" dirty="0">
                <a:solidFill>
                  <a:schemeClr val="tx2">
                    <a:lumMod val="75000"/>
                  </a:schemeClr>
                </a:solidFill>
                <a:latin typeface="Tw Cen MT Condensed Extra Bold" panose="020B0803020202020204" pitchFamily="34" charset="0"/>
              </a:rPr>
              <a:t>Xian, People’s Republic of China</a:t>
            </a:r>
          </a:p>
          <a:p>
            <a:pPr algn="ctr" eaLnBrk="1" hangingPunct="1">
              <a:spcBef>
                <a:spcPct val="20000"/>
              </a:spcBef>
            </a:pPr>
            <a:r>
              <a:rPr lang="en-US" altLang="en-US" sz="2000" dirty="0">
                <a:solidFill>
                  <a:schemeClr val="tx2">
                    <a:lumMod val="75000"/>
                  </a:schemeClr>
                </a:solidFill>
                <a:latin typeface="Tw Cen MT Condensed Extra Bold" panose="020B0803020202020204" pitchFamily="34" charset="0"/>
              </a:rPr>
              <a:t> </a:t>
            </a:r>
          </a:p>
          <a:p>
            <a:pPr eaLnBrk="1" hangingPunct="1">
              <a:spcBef>
                <a:spcPct val="20000"/>
              </a:spcBef>
            </a:pPr>
            <a:endParaRPr lang="en-US" altLang="en-US" sz="2600" dirty="0">
              <a:latin typeface="Verdana" pitchFamily="34" charset="0"/>
            </a:endParaRPr>
          </a:p>
        </p:txBody>
      </p:sp>
      <p:pic>
        <p:nvPicPr>
          <p:cNvPr id="14343" name="Picture 7" descr="C:\Users\lenovo\AppData\Local\Netease\MailMaster\view\1\A5471\d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95600" y="152400"/>
            <a:ext cx="2186940" cy="1930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0695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nimBg="1"/>
      <p:bldP spid="1434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34D790-AF92-4620-BED8-53DB477697EB}"/>
              </a:ext>
            </a:extLst>
          </p:cNvPr>
          <p:cNvSpPr>
            <a:spLocks noGrp="1"/>
          </p:cNvSpPr>
          <p:nvPr>
            <p:ph type="title"/>
          </p:nvPr>
        </p:nvSpPr>
        <p:spPr>
          <a:xfrm>
            <a:off x="914400" y="2362200"/>
            <a:ext cx="7886700" cy="2590800"/>
          </a:xfrm>
        </p:spPr>
        <p:txBody>
          <a:bodyPr>
            <a:noAutofit/>
          </a:bodyPr>
          <a:lstStyle/>
          <a:p>
            <a:pPr algn="ctr"/>
            <a:r>
              <a:rPr lang="en-GB" sz="4400" dirty="0"/>
              <a:t>Results </a:t>
            </a:r>
            <a:br>
              <a:rPr lang="en-GB" sz="4400" dirty="0"/>
            </a:br>
            <a:r>
              <a:rPr lang="en-GB" sz="4400" dirty="0"/>
              <a:t>&amp; </a:t>
            </a:r>
            <a:br>
              <a:rPr lang="en-GB" sz="4400" dirty="0"/>
            </a:br>
            <a:r>
              <a:rPr lang="en-GB" sz="4400" dirty="0"/>
              <a:t>Interpretations</a:t>
            </a:r>
            <a:endParaRPr lang="en-US" sz="4400" dirty="0"/>
          </a:p>
        </p:txBody>
      </p:sp>
      <p:sp>
        <p:nvSpPr>
          <p:cNvPr id="3" name="Slide Number Placeholder 2">
            <a:extLst>
              <a:ext uri="{FF2B5EF4-FFF2-40B4-BE49-F238E27FC236}">
                <a16:creationId xmlns:a16="http://schemas.microsoft.com/office/drawing/2014/main" xmlns="" id="{0B73E621-ABD9-4156-8936-1CEDA740541F}"/>
              </a:ext>
            </a:extLst>
          </p:cNvPr>
          <p:cNvSpPr>
            <a:spLocks noGrp="1"/>
          </p:cNvSpPr>
          <p:nvPr>
            <p:ph type="sldNum" sz="quarter" idx="12"/>
          </p:nvPr>
        </p:nvSpPr>
        <p:spPr/>
        <p:txBody>
          <a:bodyPr/>
          <a:lstStyle/>
          <a:p>
            <a:fld id="{A153ADDF-4D77-467B-B92B-9A0845E09832}" type="slidenum">
              <a:rPr lang="en-US" smtClean="0"/>
              <a:pPr/>
              <a:t>10</a:t>
            </a:fld>
            <a:endParaRPr lang="en-US" dirty="0"/>
          </a:p>
        </p:txBody>
      </p:sp>
    </p:spTree>
    <p:extLst>
      <p:ext uri="{BB962C8B-B14F-4D97-AF65-F5344CB8AC3E}">
        <p14:creationId xmlns:p14="http://schemas.microsoft.com/office/powerpoint/2010/main" val="430259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D68A9BF0-D04E-49BA-97B4-8147CDD6E5BC}"/>
              </a:ext>
            </a:extLst>
          </p:cNvPr>
          <p:cNvSpPr>
            <a:spLocks noGrp="1"/>
          </p:cNvSpPr>
          <p:nvPr>
            <p:ph type="sldNum" sz="quarter" idx="12"/>
          </p:nvPr>
        </p:nvSpPr>
        <p:spPr/>
        <p:txBody>
          <a:bodyPr/>
          <a:lstStyle/>
          <a:p>
            <a:fld id="{A153ADDF-4D77-467B-B92B-9A0845E09832}" type="slidenum">
              <a:rPr lang="en-US" smtClean="0"/>
              <a:pPr/>
              <a:t>11</a:t>
            </a:fld>
            <a:endParaRPr lang="en-US" dirty="0"/>
          </a:p>
        </p:txBody>
      </p:sp>
      <p:graphicFrame>
        <p:nvGraphicFramePr>
          <p:cNvPr id="3" name="Chart 2">
            <a:extLst>
              <a:ext uri="{FF2B5EF4-FFF2-40B4-BE49-F238E27FC236}">
                <a16:creationId xmlns:a16="http://schemas.microsoft.com/office/drawing/2014/main" xmlns="" id="{00000000-0008-0000-1100-000003000000}"/>
              </a:ext>
            </a:extLst>
          </p:cNvPr>
          <p:cNvGraphicFramePr>
            <a:graphicFrameLocks/>
          </p:cNvGraphicFramePr>
          <p:nvPr/>
        </p:nvGraphicFramePr>
        <p:xfrm>
          <a:off x="533400" y="1447800"/>
          <a:ext cx="8077200" cy="46481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88877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BD586FFC-CBED-4B94-847A-F5AA29E94C8D}"/>
              </a:ext>
            </a:extLst>
          </p:cNvPr>
          <p:cNvSpPr>
            <a:spLocks noGrp="1"/>
          </p:cNvSpPr>
          <p:nvPr>
            <p:ph type="sldNum" sz="quarter" idx="12"/>
          </p:nvPr>
        </p:nvSpPr>
        <p:spPr>
          <a:xfrm>
            <a:off x="6457950" y="6356350"/>
            <a:ext cx="2057400" cy="365125"/>
          </a:xfrm>
        </p:spPr>
        <p:txBody>
          <a:bodyPr>
            <a:normAutofit/>
          </a:bodyPr>
          <a:lstStyle/>
          <a:p>
            <a:pPr>
              <a:spcAft>
                <a:spcPts val="600"/>
              </a:spcAft>
            </a:pPr>
            <a:fld id="{A153ADDF-4D77-467B-B92B-9A0845E09832}" type="slidenum">
              <a:rPr lang="en-US" smtClean="0"/>
              <a:pPr>
                <a:spcAft>
                  <a:spcPts val="600"/>
                </a:spcAft>
              </a:pPr>
              <a:t>12</a:t>
            </a:fld>
            <a:endParaRPr lang="en-US"/>
          </a:p>
        </p:txBody>
      </p:sp>
      <p:graphicFrame>
        <p:nvGraphicFramePr>
          <p:cNvPr id="3" name="Chart 2">
            <a:extLst>
              <a:ext uri="{FF2B5EF4-FFF2-40B4-BE49-F238E27FC236}">
                <a16:creationId xmlns:a16="http://schemas.microsoft.com/office/drawing/2014/main" xmlns="" id="{00000000-0008-0000-1100-00000A000000}"/>
              </a:ext>
            </a:extLst>
          </p:cNvPr>
          <p:cNvGraphicFramePr>
            <a:graphicFrameLocks/>
          </p:cNvGraphicFramePr>
          <p:nvPr>
            <p:extLst/>
          </p:nvPr>
        </p:nvGraphicFramePr>
        <p:xfrm>
          <a:off x="482600" y="643466"/>
          <a:ext cx="8178799" cy="55710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1276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70FAA701-8ED7-4687-B745-02B1155B85D7}"/>
              </a:ext>
            </a:extLst>
          </p:cNvPr>
          <p:cNvSpPr>
            <a:spLocks noGrp="1"/>
          </p:cNvSpPr>
          <p:nvPr>
            <p:ph type="sldNum" sz="quarter" idx="12"/>
          </p:nvPr>
        </p:nvSpPr>
        <p:spPr>
          <a:xfrm>
            <a:off x="6457950" y="6356350"/>
            <a:ext cx="2057400" cy="365125"/>
          </a:xfrm>
        </p:spPr>
        <p:txBody>
          <a:bodyPr>
            <a:normAutofit/>
          </a:bodyPr>
          <a:lstStyle/>
          <a:p>
            <a:pPr>
              <a:spcAft>
                <a:spcPts val="600"/>
              </a:spcAft>
            </a:pPr>
            <a:fld id="{A153ADDF-4D77-467B-B92B-9A0845E09832}" type="slidenum">
              <a:rPr lang="en-US">
                <a:solidFill>
                  <a:srgbClr val="FFFFFF"/>
                </a:solidFill>
              </a:rPr>
              <a:pPr>
                <a:spcAft>
                  <a:spcPts val="600"/>
                </a:spcAft>
              </a:pPr>
              <a:t>13</a:t>
            </a:fld>
            <a:endParaRPr lang="en-US">
              <a:solidFill>
                <a:srgbClr val="FFFFFF"/>
              </a:solidFill>
            </a:endParaRPr>
          </a:p>
        </p:txBody>
      </p:sp>
      <p:graphicFrame>
        <p:nvGraphicFramePr>
          <p:cNvPr id="3" name="Chart 2">
            <a:extLst>
              <a:ext uri="{FF2B5EF4-FFF2-40B4-BE49-F238E27FC236}">
                <a16:creationId xmlns:a16="http://schemas.microsoft.com/office/drawing/2014/main" xmlns="" id="{00000000-0008-0000-1100-00000A000000}"/>
              </a:ext>
            </a:extLst>
          </p:cNvPr>
          <p:cNvGraphicFramePr>
            <a:graphicFrameLocks/>
          </p:cNvGraphicFramePr>
          <p:nvPr>
            <p:extLst/>
          </p:nvPr>
        </p:nvGraphicFramePr>
        <p:xfrm>
          <a:off x="482600" y="643467"/>
          <a:ext cx="8178799" cy="55710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70864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0F0D9D8E-BD00-4B7F-87BE-79C7994EF1C3}"/>
              </a:ext>
            </a:extLst>
          </p:cNvPr>
          <p:cNvSpPr>
            <a:spLocks noGrp="1"/>
          </p:cNvSpPr>
          <p:nvPr>
            <p:ph type="sldNum" sz="quarter" idx="12"/>
          </p:nvPr>
        </p:nvSpPr>
        <p:spPr/>
        <p:txBody>
          <a:bodyPr/>
          <a:lstStyle/>
          <a:p>
            <a:fld id="{A153ADDF-4D77-467B-B92B-9A0845E09832}" type="slidenum">
              <a:rPr lang="en-US" smtClean="0"/>
              <a:pPr/>
              <a:t>14</a:t>
            </a:fld>
            <a:endParaRPr lang="en-US" dirty="0"/>
          </a:p>
        </p:txBody>
      </p:sp>
      <p:graphicFrame>
        <p:nvGraphicFramePr>
          <p:cNvPr id="3" name="Chart 2">
            <a:extLst>
              <a:ext uri="{FF2B5EF4-FFF2-40B4-BE49-F238E27FC236}">
                <a16:creationId xmlns:a16="http://schemas.microsoft.com/office/drawing/2014/main" xmlns="" id="{00000000-0008-0000-1100-00000A000000}"/>
              </a:ext>
            </a:extLst>
          </p:cNvPr>
          <p:cNvGraphicFramePr>
            <a:graphicFrameLocks/>
          </p:cNvGraphicFramePr>
          <p:nvPr>
            <p:extLst>
              <p:ext uri="{D42A27DB-BD31-4B8C-83A1-F6EECF244321}">
                <p14:modId xmlns:p14="http://schemas.microsoft.com/office/powerpoint/2010/main" val="3687898173"/>
              </p:ext>
            </p:extLst>
          </p:nvPr>
        </p:nvGraphicFramePr>
        <p:xfrm>
          <a:off x="5080" y="1746946"/>
          <a:ext cx="8829675" cy="5111054"/>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a:extLst>
              <a:ext uri="{FF2B5EF4-FFF2-40B4-BE49-F238E27FC236}">
                <a16:creationId xmlns:a16="http://schemas.microsoft.com/office/drawing/2014/main" xmlns="" id="{6566D63B-B33A-476E-912A-C1977AED0161}"/>
              </a:ext>
            </a:extLst>
          </p:cNvPr>
          <p:cNvSpPr txBox="1">
            <a:spLocks/>
          </p:cNvSpPr>
          <p:nvPr/>
        </p:nvSpPr>
        <p:spPr>
          <a:xfrm>
            <a:off x="152400" y="274638"/>
            <a:ext cx="8839200" cy="868362"/>
          </a:xfrm>
          <a:prstGeom prst="rect">
            <a:avLst/>
          </a:prstGeom>
        </p:spPr>
        <p:txBody>
          <a:bodyPr anchor="ctr">
            <a:no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r>
              <a:rPr lang="en-US" sz="2000" b="1" dirty="0">
                <a:solidFill>
                  <a:srgbClr val="FF0000"/>
                </a:solidFill>
              </a:rPr>
              <a:t>CAREC Regional Integration Index- </a:t>
            </a:r>
          </a:p>
          <a:p>
            <a:pPr algn="ctr"/>
            <a:r>
              <a:rPr lang="en-US" sz="2000" b="1" dirty="0">
                <a:solidFill>
                  <a:srgbClr val="FF0000"/>
                </a:solidFill>
              </a:rPr>
              <a:t>comparative scores for 2013-2016</a:t>
            </a:r>
          </a:p>
        </p:txBody>
      </p:sp>
    </p:spTree>
    <p:extLst>
      <p:ext uri="{BB962C8B-B14F-4D97-AF65-F5344CB8AC3E}">
        <p14:creationId xmlns:p14="http://schemas.microsoft.com/office/powerpoint/2010/main" val="901534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A8953E-02F4-477C-A55B-B76CC996BD34}"/>
              </a:ext>
            </a:extLst>
          </p:cNvPr>
          <p:cNvSpPr>
            <a:spLocks noGrp="1"/>
          </p:cNvSpPr>
          <p:nvPr>
            <p:ph type="title"/>
          </p:nvPr>
        </p:nvSpPr>
        <p:spPr>
          <a:xfrm>
            <a:off x="457200" y="274638"/>
            <a:ext cx="7467600" cy="411162"/>
          </a:xfrm>
        </p:spPr>
        <p:txBody>
          <a:bodyPr>
            <a:normAutofit fontScale="90000"/>
          </a:bodyPr>
          <a:lstStyle/>
          <a:p>
            <a:pPr algn="ctr"/>
            <a:r>
              <a:rPr lang="en-US" sz="3200" b="1" dirty="0">
                <a:solidFill>
                  <a:srgbClr val="FF0000"/>
                </a:solidFill>
              </a:rPr>
              <a:t>Conclusion</a:t>
            </a:r>
          </a:p>
        </p:txBody>
      </p:sp>
      <p:sp>
        <p:nvSpPr>
          <p:cNvPr id="3" name="Content Placeholder 2">
            <a:extLst>
              <a:ext uri="{FF2B5EF4-FFF2-40B4-BE49-F238E27FC236}">
                <a16:creationId xmlns:a16="http://schemas.microsoft.com/office/drawing/2014/main" xmlns="" id="{80A00184-9C29-462D-BE02-5EF5CEFB49C2}"/>
              </a:ext>
            </a:extLst>
          </p:cNvPr>
          <p:cNvSpPr>
            <a:spLocks noGrp="1"/>
          </p:cNvSpPr>
          <p:nvPr>
            <p:ph sz="quarter" idx="1"/>
          </p:nvPr>
        </p:nvSpPr>
        <p:spPr>
          <a:xfrm>
            <a:off x="114300" y="685800"/>
            <a:ext cx="8915400" cy="6778752"/>
          </a:xfrm>
        </p:spPr>
        <p:txBody>
          <a:bodyPr>
            <a:noAutofit/>
          </a:bodyPr>
          <a:lstStyle/>
          <a:p>
            <a:pPr>
              <a:lnSpc>
                <a:spcPct val="150000"/>
              </a:lnSpc>
            </a:pPr>
            <a:r>
              <a:rPr lang="en-US" sz="2000" dirty="0"/>
              <a:t>CRII reveals the lower level of RCI in the CAREC region and identifies the weak areas which needs the attention of the policy makers specially to enhance the trade and investment, MF and RVC integration. </a:t>
            </a:r>
          </a:p>
          <a:p>
            <a:pPr>
              <a:lnSpc>
                <a:spcPct val="150000"/>
              </a:lnSpc>
            </a:pPr>
            <a:r>
              <a:rPr lang="en-US" sz="2000" dirty="0"/>
              <a:t>PRC has   emerged as a top scorer in terms of CRII ranking within the CAREC and globally and Afghanistan trails behind. </a:t>
            </a:r>
          </a:p>
          <a:p>
            <a:pPr>
              <a:lnSpc>
                <a:spcPct val="150000"/>
              </a:lnSpc>
            </a:pPr>
            <a:r>
              <a:rPr lang="en-US" sz="2000" dirty="0"/>
              <a:t>Size and scale asymmetries among the CAREC membership calls for special and differential treatment for landlocked and BOP crisis vulnerable economies  </a:t>
            </a:r>
          </a:p>
          <a:p>
            <a:pPr>
              <a:lnSpc>
                <a:spcPct val="150000"/>
              </a:lnSpc>
            </a:pPr>
            <a:r>
              <a:rPr lang="en-US" sz="2000" dirty="0"/>
              <a:t>Scale up the level of institutional cooperation from an informal arrangement to a more formal CAREC economic integration model compatible with the development challenges that beset the region. </a:t>
            </a:r>
          </a:p>
          <a:p>
            <a:pPr marL="0" indent="0">
              <a:buNone/>
            </a:pPr>
            <a:endParaRPr lang="en-US" sz="1800" dirty="0"/>
          </a:p>
        </p:txBody>
      </p:sp>
      <p:sp>
        <p:nvSpPr>
          <p:cNvPr id="4" name="Slide Number Placeholder 3">
            <a:extLst>
              <a:ext uri="{FF2B5EF4-FFF2-40B4-BE49-F238E27FC236}">
                <a16:creationId xmlns:a16="http://schemas.microsoft.com/office/drawing/2014/main" xmlns="" id="{33327E4C-F953-4694-A98E-940A1CD588D6}"/>
              </a:ext>
            </a:extLst>
          </p:cNvPr>
          <p:cNvSpPr>
            <a:spLocks noGrp="1"/>
          </p:cNvSpPr>
          <p:nvPr>
            <p:ph type="sldNum" sz="quarter" idx="15"/>
          </p:nvPr>
        </p:nvSpPr>
        <p:spPr/>
        <p:txBody>
          <a:bodyPr/>
          <a:lstStyle/>
          <a:p>
            <a:fld id="{A153ADDF-4D77-467B-B92B-9A0845E09832}" type="slidenum">
              <a:rPr lang="en-US" smtClean="0"/>
              <a:pPr/>
              <a:t>15</a:t>
            </a:fld>
            <a:endParaRPr lang="en-US" dirty="0"/>
          </a:p>
        </p:txBody>
      </p:sp>
    </p:spTree>
    <p:extLst>
      <p:ext uri="{BB962C8B-B14F-4D97-AF65-F5344CB8AC3E}">
        <p14:creationId xmlns:p14="http://schemas.microsoft.com/office/powerpoint/2010/main" val="1281039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A8953E-02F4-477C-A55B-B76CC996BD34}"/>
              </a:ext>
            </a:extLst>
          </p:cNvPr>
          <p:cNvSpPr>
            <a:spLocks noGrp="1"/>
          </p:cNvSpPr>
          <p:nvPr>
            <p:ph type="title"/>
          </p:nvPr>
        </p:nvSpPr>
        <p:spPr>
          <a:xfrm>
            <a:off x="457200" y="274638"/>
            <a:ext cx="7467600" cy="411162"/>
          </a:xfrm>
        </p:spPr>
        <p:txBody>
          <a:bodyPr>
            <a:normAutofit fontScale="90000"/>
          </a:bodyPr>
          <a:lstStyle/>
          <a:p>
            <a:pPr algn="ctr"/>
            <a:r>
              <a:rPr lang="en-US" sz="3200" b="1" dirty="0">
                <a:solidFill>
                  <a:srgbClr val="FF0000"/>
                </a:solidFill>
              </a:rPr>
              <a:t>Way Forward</a:t>
            </a:r>
          </a:p>
        </p:txBody>
      </p:sp>
      <p:sp>
        <p:nvSpPr>
          <p:cNvPr id="3" name="Content Placeholder 2">
            <a:extLst>
              <a:ext uri="{FF2B5EF4-FFF2-40B4-BE49-F238E27FC236}">
                <a16:creationId xmlns:a16="http://schemas.microsoft.com/office/drawing/2014/main" xmlns="" id="{80A00184-9C29-462D-BE02-5EF5CEFB49C2}"/>
              </a:ext>
            </a:extLst>
          </p:cNvPr>
          <p:cNvSpPr>
            <a:spLocks noGrp="1"/>
          </p:cNvSpPr>
          <p:nvPr>
            <p:ph sz="quarter" idx="1"/>
          </p:nvPr>
        </p:nvSpPr>
        <p:spPr>
          <a:xfrm>
            <a:off x="114300" y="685800"/>
            <a:ext cx="8915400" cy="6778752"/>
          </a:xfrm>
        </p:spPr>
        <p:txBody>
          <a:bodyPr anchor="ctr">
            <a:noAutofit/>
          </a:bodyPr>
          <a:lstStyle/>
          <a:p>
            <a:pPr>
              <a:lnSpc>
                <a:spcPct val="150000"/>
              </a:lnSpc>
            </a:pPr>
            <a:r>
              <a:rPr lang="en-US" sz="2000" dirty="0"/>
              <a:t>Cooperation on the regional public goods including shared water and energy resources, environment challenges </a:t>
            </a:r>
          </a:p>
          <a:p>
            <a:pPr>
              <a:lnSpc>
                <a:spcPct val="150000"/>
              </a:lnSpc>
            </a:pPr>
            <a:r>
              <a:rPr lang="en-GB" sz="2000" dirty="0"/>
              <a:t>Liberalization of Trade in Services (all four modes of Services) </a:t>
            </a:r>
          </a:p>
          <a:p>
            <a:pPr>
              <a:lnSpc>
                <a:spcPct val="150000"/>
              </a:lnSpc>
            </a:pPr>
            <a:r>
              <a:rPr lang="en-GB" sz="2000" dirty="0"/>
              <a:t>Lower the Trade Costs to spur economic competitiveness  </a:t>
            </a:r>
          </a:p>
          <a:p>
            <a:pPr>
              <a:lnSpc>
                <a:spcPct val="150000"/>
              </a:lnSpc>
            </a:pPr>
            <a:r>
              <a:rPr lang="en-GB" sz="2000" dirty="0"/>
              <a:t>Look East  &amp; Focus on Regional Markets - East Asia, Asian, Eurasian </a:t>
            </a:r>
          </a:p>
          <a:p>
            <a:pPr>
              <a:lnSpc>
                <a:spcPct val="150000"/>
              </a:lnSpc>
            </a:pPr>
            <a:r>
              <a:rPr lang="en-GB" sz="2000" dirty="0"/>
              <a:t>Trade Promotion and Trade Finance (Export-Import Bank, Insurance)</a:t>
            </a:r>
          </a:p>
          <a:p>
            <a:pPr>
              <a:lnSpc>
                <a:spcPct val="150000"/>
              </a:lnSpc>
            </a:pPr>
            <a:r>
              <a:rPr lang="en-GB" sz="2000" dirty="0"/>
              <a:t>Generalized System of Preferences by PRC, India and Kazakhstan for CAREC Landlocked Economies</a:t>
            </a:r>
          </a:p>
          <a:p>
            <a:pPr>
              <a:lnSpc>
                <a:spcPct val="150000"/>
              </a:lnSpc>
            </a:pPr>
            <a:r>
              <a:rPr lang="en-GB" sz="2000" dirty="0"/>
              <a:t>Special and Differential Treatment for all 8 landlocked economies</a:t>
            </a:r>
          </a:p>
          <a:p>
            <a:pPr>
              <a:lnSpc>
                <a:spcPct val="150000"/>
              </a:lnSpc>
            </a:pPr>
            <a:r>
              <a:rPr lang="en-GB" sz="2000" dirty="0"/>
              <a:t>Open and inclusive Regionalism - non-discriminatory treatment to most competitive products, sectors and partners</a:t>
            </a:r>
          </a:p>
          <a:p>
            <a:pPr>
              <a:lnSpc>
                <a:spcPct val="150000"/>
              </a:lnSpc>
            </a:pPr>
            <a:endParaRPr lang="en-US" sz="1800" dirty="0"/>
          </a:p>
        </p:txBody>
      </p:sp>
      <p:sp>
        <p:nvSpPr>
          <p:cNvPr id="4" name="Slide Number Placeholder 3">
            <a:extLst>
              <a:ext uri="{FF2B5EF4-FFF2-40B4-BE49-F238E27FC236}">
                <a16:creationId xmlns:a16="http://schemas.microsoft.com/office/drawing/2014/main" xmlns="" id="{33327E4C-F953-4694-A98E-940A1CD588D6}"/>
              </a:ext>
            </a:extLst>
          </p:cNvPr>
          <p:cNvSpPr>
            <a:spLocks noGrp="1"/>
          </p:cNvSpPr>
          <p:nvPr>
            <p:ph type="sldNum" sz="quarter" idx="15"/>
          </p:nvPr>
        </p:nvSpPr>
        <p:spPr/>
        <p:txBody>
          <a:bodyPr/>
          <a:lstStyle/>
          <a:p>
            <a:fld id="{A153ADDF-4D77-467B-B92B-9A0845E09832}" type="slidenum">
              <a:rPr lang="en-US" smtClean="0"/>
              <a:pPr/>
              <a:t>16</a:t>
            </a:fld>
            <a:endParaRPr lang="en-US" dirty="0"/>
          </a:p>
        </p:txBody>
      </p:sp>
    </p:spTree>
    <p:extLst>
      <p:ext uri="{BB962C8B-B14F-4D97-AF65-F5344CB8AC3E}">
        <p14:creationId xmlns:p14="http://schemas.microsoft.com/office/powerpoint/2010/main" val="482701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E74A36-B4E6-4A2F-8578-3C71BB7811E0}"/>
              </a:ext>
            </a:extLst>
          </p:cNvPr>
          <p:cNvSpPr>
            <a:spLocks noGrp="1"/>
          </p:cNvSpPr>
          <p:nvPr>
            <p:ph type="title"/>
          </p:nvPr>
        </p:nvSpPr>
        <p:spPr>
          <a:xfrm>
            <a:off x="457200" y="2743200"/>
            <a:ext cx="7467600" cy="1143000"/>
          </a:xfrm>
        </p:spPr>
        <p:txBody>
          <a:bodyPr>
            <a:noAutofit/>
          </a:bodyPr>
          <a:lstStyle/>
          <a:p>
            <a:pPr algn="ctr"/>
            <a:r>
              <a:rPr lang="en-US" sz="6600" dirty="0">
                <a:solidFill>
                  <a:srgbClr val="FF0000"/>
                </a:solidFill>
                <a:latin typeface="Mistral" panose="03090702030407020403" pitchFamily="66" charset="0"/>
              </a:rPr>
              <a:t>Thanks </a:t>
            </a:r>
            <a:br>
              <a:rPr lang="en-US" sz="6600" dirty="0">
                <a:solidFill>
                  <a:srgbClr val="FF0000"/>
                </a:solidFill>
                <a:latin typeface="Mistral" panose="03090702030407020403" pitchFamily="66" charset="0"/>
              </a:rPr>
            </a:br>
            <a:r>
              <a:rPr lang="en-US" sz="6600" dirty="0">
                <a:solidFill>
                  <a:srgbClr val="FF0000"/>
                </a:solidFill>
                <a:latin typeface="Mistral" panose="03090702030407020403" pitchFamily="66" charset="0"/>
              </a:rPr>
              <a:t>Comments and Questions </a:t>
            </a:r>
          </a:p>
        </p:txBody>
      </p:sp>
      <p:sp>
        <p:nvSpPr>
          <p:cNvPr id="3" name="Slide Number Placeholder 2">
            <a:extLst>
              <a:ext uri="{FF2B5EF4-FFF2-40B4-BE49-F238E27FC236}">
                <a16:creationId xmlns:a16="http://schemas.microsoft.com/office/drawing/2014/main" xmlns="" id="{F385A769-DB8F-436A-AF84-2F05BC5F9C25}"/>
              </a:ext>
            </a:extLst>
          </p:cNvPr>
          <p:cNvSpPr>
            <a:spLocks noGrp="1"/>
          </p:cNvSpPr>
          <p:nvPr>
            <p:ph type="sldNum" sz="quarter" idx="11"/>
          </p:nvPr>
        </p:nvSpPr>
        <p:spPr/>
        <p:txBody>
          <a:bodyPr/>
          <a:lstStyle/>
          <a:p>
            <a:fld id="{A153ADDF-4D77-467B-B92B-9A0845E09832}" type="slidenum">
              <a:rPr lang="en-US" smtClean="0"/>
              <a:pPr/>
              <a:t>17</a:t>
            </a:fld>
            <a:endParaRPr lang="en-US" dirty="0"/>
          </a:p>
        </p:txBody>
      </p:sp>
    </p:spTree>
    <p:extLst>
      <p:ext uri="{BB962C8B-B14F-4D97-AF65-F5344CB8AC3E}">
        <p14:creationId xmlns:p14="http://schemas.microsoft.com/office/powerpoint/2010/main" val="3421549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solidFill>
                  <a:schemeClr val="tx1"/>
                </a:solidFill>
                <a:latin typeface="Palatino Linotype" panose="02040502050505030304" pitchFamily="18" charset="0"/>
              </a:rPr>
              <a:t>SCHEME OF THE PRESENTATION</a:t>
            </a:r>
          </a:p>
        </p:txBody>
      </p:sp>
      <p:sp>
        <p:nvSpPr>
          <p:cNvPr id="3" name="Content Placeholder 2"/>
          <p:cNvSpPr>
            <a:spLocks noGrp="1"/>
          </p:cNvSpPr>
          <p:nvPr>
            <p:ph idx="1"/>
          </p:nvPr>
        </p:nvSpPr>
        <p:spPr>
          <a:xfrm>
            <a:off x="304800" y="1524000"/>
            <a:ext cx="8305800" cy="4210050"/>
          </a:xfrm>
        </p:spPr>
        <p:txBody>
          <a:bodyPr anchor="ctr">
            <a:normAutofit/>
          </a:bodyPr>
          <a:lstStyle/>
          <a:p>
            <a:pPr>
              <a:lnSpc>
                <a:spcPct val="150000"/>
              </a:lnSpc>
            </a:pPr>
            <a:r>
              <a:rPr lang="en-US" dirty="0">
                <a:solidFill>
                  <a:schemeClr val="accent1">
                    <a:lumMod val="50000"/>
                  </a:schemeClr>
                </a:solidFill>
                <a:latin typeface="Adobe Devanagari" pitchFamily="18" charset="0"/>
                <a:cs typeface="Adobe Devanagari" pitchFamily="18" charset="0"/>
              </a:rPr>
              <a:t> </a:t>
            </a:r>
            <a:r>
              <a:rPr lang="en-US" sz="2000" cap="small" dirty="0">
                <a:latin typeface="Palatino Linotype" panose="02040502050505030304" pitchFamily="18" charset="0"/>
              </a:rPr>
              <a:t>Regional Integration- Theory and Concept</a:t>
            </a:r>
          </a:p>
          <a:p>
            <a:pPr>
              <a:lnSpc>
                <a:spcPct val="150000"/>
              </a:lnSpc>
            </a:pPr>
            <a:r>
              <a:rPr lang="en-US" sz="2000" cap="small" dirty="0">
                <a:latin typeface="Palatino Linotype" panose="02040502050505030304" pitchFamily="18" charset="0"/>
              </a:rPr>
              <a:t>About The Carec Regional Integration Index</a:t>
            </a:r>
          </a:p>
          <a:p>
            <a:pPr>
              <a:lnSpc>
                <a:spcPct val="150000"/>
              </a:lnSpc>
            </a:pPr>
            <a:r>
              <a:rPr lang="en-US" sz="2000" cap="small" dirty="0">
                <a:latin typeface="Palatino Linotype" panose="02040502050505030304" pitchFamily="18" charset="0"/>
              </a:rPr>
              <a:t>CAREC Regional Integration Index- Construction Challenges</a:t>
            </a:r>
          </a:p>
          <a:p>
            <a:pPr>
              <a:lnSpc>
                <a:spcPct val="150000"/>
              </a:lnSpc>
            </a:pPr>
            <a:r>
              <a:rPr lang="en-US" sz="2000" cap="small" dirty="0">
                <a:latin typeface="Palatino Linotype" panose="02040502050505030304" pitchFamily="18" charset="0"/>
              </a:rPr>
              <a:t>Carec Regional Integration Index</a:t>
            </a:r>
          </a:p>
          <a:p>
            <a:pPr>
              <a:lnSpc>
                <a:spcPct val="150000"/>
              </a:lnSpc>
            </a:pPr>
            <a:r>
              <a:rPr lang="en-US" sz="2000" cap="small" dirty="0">
                <a:latin typeface="Palatino Linotype" panose="02040502050505030304" pitchFamily="18" charset="0"/>
              </a:rPr>
              <a:t>Methodology and Steps for Constructing Crii</a:t>
            </a:r>
          </a:p>
          <a:p>
            <a:pPr>
              <a:lnSpc>
                <a:spcPct val="150000"/>
              </a:lnSpc>
            </a:pPr>
            <a:r>
              <a:rPr lang="en-US" sz="2000" cap="small" dirty="0">
                <a:latin typeface="Palatino Linotype" panose="02040502050505030304" pitchFamily="18" charset="0"/>
              </a:rPr>
              <a:t>CRII: Results and Interpretation</a:t>
            </a:r>
          </a:p>
          <a:p>
            <a:pPr>
              <a:lnSpc>
                <a:spcPct val="150000"/>
              </a:lnSpc>
            </a:pPr>
            <a:r>
              <a:rPr lang="en-US" sz="2000" cap="small" dirty="0">
                <a:latin typeface="Palatino Linotype" panose="02040502050505030304" pitchFamily="18" charset="0"/>
              </a:rPr>
              <a:t>Conclusion &amp; Way Forward</a:t>
            </a:r>
          </a:p>
        </p:txBody>
      </p:sp>
      <p:sp>
        <p:nvSpPr>
          <p:cNvPr id="4" name="Slide Number Placeholder 3"/>
          <p:cNvSpPr>
            <a:spLocks noGrp="1"/>
          </p:cNvSpPr>
          <p:nvPr>
            <p:ph type="sldNum" sz="quarter" idx="12"/>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153ADDF-4D77-467B-B92B-9A0845E09832}" type="slidenum">
              <a:rPr lang="en-US" smtClean="0"/>
              <a:pPr/>
              <a:t>2</a:t>
            </a:fld>
            <a:endParaRPr lang="en-US" dirty="0"/>
          </a:p>
        </p:txBody>
      </p:sp>
    </p:spTree>
    <p:extLst>
      <p:ext uri="{BB962C8B-B14F-4D97-AF65-F5344CB8AC3E}">
        <p14:creationId xmlns:p14="http://schemas.microsoft.com/office/powerpoint/2010/main" val="2207057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29A179-4B9F-441A-9B62-F6585635CEEC}"/>
              </a:ext>
            </a:extLst>
          </p:cNvPr>
          <p:cNvSpPr>
            <a:spLocks noGrp="1"/>
          </p:cNvSpPr>
          <p:nvPr>
            <p:ph type="title"/>
          </p:nvPr>
        </p:nvSpPr>
        <p:spPr>
          <a:xfrm>
            <a:off x="17755" y="-76200"/>
            <a:ext cx="8915400" cy="1143000"/>
          </a:xfrm>
        </p:spPr>
        <p:txBody>
          <a:bodyPr anchor="ctr">
            <a:normAutofit/>
          </a:bodyPr>
          <a:lstStyle/>
          <a:p>
            <a:r>
              <a:rPr lang="en-US" sz="2800" b="1" dirty="0">
                <a:solidFill>
                  <a:srgbClr val="FF0000"/>
                </a:solidFill>
              </a:rPr>
              <a:t>About The Carec Regional Integration Index</a:t>
            </a:r>
          </a:p>
        </p:txBody>
      </p:sp>
      <p:sp>
        <p:nvSpPr>
          <p:cNvPr id="3" name="Content Placeholder 2">
            <a:extLst>
              <a:ext uri="{FF2B5EF4-FFF2-40B4-BE49-F238E27FC236}">
                <a16:creationId xmlns:a16="http://schemas.microsoft.com/office/drawing/2014/main" xmlns="" id="{7AE563EB-B934-4D45-A492-C947A6429B4E}"/>
              </a:ext>
            </a:extLst>
          </p:cNvPr>
          <p:cNvSpPr>
            <a:spLocks noGrp="1"/>
          </p:cNvSpPr>
          <p:nvPr>
            <p:ph idx="1"/>
          </p:nvPr>
        </p:nvSpPr>
        <p:spPr>
          <a:xfrm>
            <a:off x="182347" y="1143000"/>
            <a:ext cx="8586216" cy="5468937"/>
          </a:xfrm>
        </p:spPr>
        <p:txBody>
          <a:bodyPr anchor="ctr">
            <a:normAutofit/>
          </a:bodyPr>
          <a:lstStyle/>
          <a:p>
            <a:pPr algn="just">
              <a:lnSpc>
                <a:spcPct val="150000"/>
              </a:lnSpc>
            </a:pPr>
            <a:r>
              <a:rPr lang="en-US" dirty="0"/>
              <a:t>CAREC Regional Integration Index  measures the extent of regional economic cooperation and integration (RCI) </a:t>
            </a:r>
          </a:p>
          <a:p>
            <a:pPr algn="just">
              <a:lnSpc>
                <a:spcPct val="150000"/>
              </a:lnSpc>
            </a:pPr>
            <a:r>
              <a:rPr lang="en-GB" dirty="0"/>
              <a:t>Provides a mechanism to monitor and evaluate progress, benchmark against its set goals and targets</a:t>
            </a:r>
          </a:p>
          <a:p>
            <a:r>
              <a:rPr lang="en-GB" dirty="0"/>
              <a:t>Specific to CAREC countries, the Index offers a menu of policy coordination and action plans to enhance regional cooperation </a:t>
            </a:r>
          </a:p>
          <a:p>
            <a:pPr algn="just"/>
            <a:r>
              <a:rPr lang="en-US" dirty="0"/>
              <a:t>CRII is a composite weighted index comprising of  six dimensions capturing diverse socioeconomic aspects of the RCI  </a:t>
            </a:r>
          </a:p>
        </p:txBody>
      </p:sp>
      <p:sp>
        <p:nvSpPr>
          <p:cNvPr id="4" name="Slide Number Placeholder 3">
            <a:extLst>
              <a:ext uri="{FF2B5EF4-FFF2-40B4-BE49-F238E27FC236}">
                <a16:creationId xmlns:a16="http://schemas.microsoft.com/office/drawing/2014/main" xmlns="" id="{7AFE055B-E00C-4709-9CA5-1675D2E9740D}"/>
              </a:ext>
            </a:extLst>
          </p:cNvPr>
          <p:cNvSpPr>
            <a:spLocks noGrp="1"/>
          </p:cNvSpPr>
          <p:nvPr>
            <p:ph type="sldNum" sz="quarter" idx="12"/>
          </p:nvPr>
        </p:nvSpPr>
        <p:spPr>
          <a:xfrm>
            <a:off x="6457950" y="6356351"/>
            <a:ext cx="2057400" cy="365125"/>
          </a:xfrm>
        </p:spPr>
        <p:txBody>
          <a:bodyPr/>
          <a:lstStyle/>
          <a:p>
            <a:fld id="{A153ADDF-4D77-467B-B92B-9A0845E09832}" type="slidenum">
              <a:rPr lang="en-US" smtClean="0"/>
              <a:pPr/>
              <a:t>3</a:t>
            </a:fld>
            <a:endParaRPr lang="en-US" dirty="0"/>
          </a:p>
        </p:txBody>
      </p:sp>
    </p:spTree>
    <p:extLst>
      <p:ext uri="{BB962C8B-B14F-4D97-AF65-F5344CB8AC3E}">
        <p14:creationId xmlns:p14="http://schemas.microsoft.com/office/powerpoint/2010/main" val="1287764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3C73B25D-A073-440C-924E-4B623FD0495B}"/>
              </a:ext>
            </a:extLst>
          </p:cNvPr>
          <p:cNvSpPr>
            <a:spLocks noGrp="1"/>
          </p:cNvSpPr>
          <p:nvPr>
            <p:ph type="sldNum" sz="quarter" idx="12"/>
          </p:nvPr>
        </p:nvSpPr>
        <p:spPr>
          <a:prstGeom prst="rect">
            <a:avLst/>
          </a:prstGeom>
        </p:spPr>
        <p:txBody>
          <a:bodyPr vert="horz" rtlCol="0"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153ADDF-4D77-467B-B92B-9A0845E09832}" type="slidenum">
              <a:rPr lang="en-US" smtClean="0"/>
              <a:pPr/>
              <a:t>4</a:t>
            </a:fld>
            <a:endParaRPr lang="en-US" dirty="0"/>
          </a:p>
        </p:txBody>
      </p:sp>
      <p:sp>
        <p:nvSpPr>
          <p:cNvPr id="2" name="Title 1">
            <a:extLst>
              <a:ext uri="{FF2B5EF4-FFF2-40B4-BE49-F238E27FC236}">
                <a16:creationId xmlns:a16="http://schemas.microsoft.com/office/drawing/2014/main" xmlns="" id="{B6778CBA-1AB5-4EAB-B7A0-64584B332DD5}"/>
              </a:ext>
            </a:extLst>
          </p:cNvPr>
          <p:cNvSpPr>
            <a:spLocks noGrp="1"/>
          </p:cNvSpPr>
          <p:nvPr>
            <p:ph type="title" idx="4294967295"/>
          </p:nvPr>
        </p:nvSpPr>
        <p:spPr>
          <a:xfrm>
            <a:off x="946150" y="101281"/>
            <a:ext cx="7543800" cy="1450976"/>
          </a:xfrm>
        </p:spPr>
        <p:txBody>
          <a:bodyPr anchor="ctr"/>
          <a:lstStyle/>
          <a:p>
            <a:pPr algn="ctr"/>
            <a:r>
              <a:rPr lang="en-US" dirty="0"/>
              <a:t>Six Dimensions  to Measure CRII</a:t>
            </a:r>
          </a:p>
        </p:txBody>
      </p:sp>
      <p:graphicFrame>
        <p:nvGraphicFramePr>
          <p:cNvPr id="5" name="Content Placeholder 4">
            <a:extLst>
              <a:ext uri="{FF2B5EF4-FFF2-40B4-BE49-F238E27FC236}">
                <a16:creationId xmlns:a16="http://schemas.microsoft.com/office/drawing/2014/main" xmlns="" id="{380AF143-5C4A-4036-9666-EAAF841A9728}"/>
              </a:ext>
            </a:extLst>
          </p:cNvPr>
          <p:cNvGraphicFramePr>
            <a:graphicFrameLocks noGrp="1"/>
          </p:cNvGraphicFramePr>
          <p:nvPr>
            <p:ph sz="quarter" idx="4294967295"/>
            <p:extLst>
              <p:ext uri="{D42A27DB-BD31-4B8C-83A1-F6EECF244321}">
                <p14:modId xmlns:p14="http://schemas.microsoft.com/office/powerpoint/2010/main" val="718201610"/>
              </p:ext>
            </p:extLst>
          </p:nvPr>
        </p:nvGraphicFramePr>
        <p:xfrm>
          <a:off x="304800" y="1328738"/>
          <a:ext cx="8433816" cy="52244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6659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AD732EBF-1AEC-4CDC-8219-36EA193B4B1F}"/>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BA5FE5EC-9E47-4414-99DA-2202C142EEFE}"/>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graphicEl>
                                              <a:dgm id="{9917DD50-F643-449D-A150-9971713C86E7}"/>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dgm id="{1DD13E8A-A7C8-4DC4-8725-019009CE125B}"/>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6DDD83A1-DD7B-4D42-A57E-4F004A0C15E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D0402EC9-C0BF-4DB7-9283-64653C783B0D}"/>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graphicEl>
                                              <a:dgm id="{012D93CB-8B9C-4CE4-B814-C23E4CBCD0C2}"/>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graphicEl>
                                              <a:dgm id="{84C3261A-E513-40E2-89BF-F01264C8B5D8}"/>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graphicEl>
                                              <a:dgm id="{8612FE85-632D-4F07-AE75-DCE0E0252C31}"/>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dgm id="{79C38291-3A0E-4D31-8D8F-A78D5F417334}"/>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
                                            <p:graphicEl>
                                              <a:dgm id="{A964853D-F02D-4CD3-AD22-44F617DC034B}"/>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
                                            <p:graphicEl>
                                              <a:dgm id="{2B400633-DC47-45E1-B97F-483ABA5A2FE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48677E-A0FB-48C2-8F16-C6FDE54CD756}"/>
              </a:ext>
            </a:extLst>
          </p:cNvPr>
          <p:cNvSpPr>
            <a:spLocks noGrp="1"/>
          </p:cNvSpPr>
          <p:nvPr>
            <p:ph type="title"/>
          </p:nvPr>
        </p:nvSpPr>
        <p:spPr>
          <a:xfrm>
            <a:off x="228600" y="274638"/>
            <a:ext cx="8458200" cy="715962"/>
          </a:xfrm>
        </p:spPr>
        <p:txBody>
          <a:bodyPr anchor="ctr"/>
          <a:lstStyle/>
          <a:p>
            <a:r>
              <a:rPr lang="en-US" sz="3200" b="1" dirty="0">
                <a:solidFill>
                  <a:srgbClr val="FF0000"/>
                </a:solidFill>
              </a:rPr>
              <a:t>Carec Regional Integration Index</a:t>
            </a:r>
            <a:endParaRPr lang="en-US" dirty="0"/>
          </a:p>
        </p:txBody>
      </p:sp>
      <p:sp>
        <p:nvSpPr>
          <p:cNvPr id="3" name="Content Placeholder 2">
            <a:extLst>
              <a:ext uri="{FF2B5EF4-FFF2-40B4-BE49-F238E27FC236}">
                <a16:creationId xmlns:a16="http://schemas.microsoft.com/office/drawing/2014/main" xmlns="" id="{9C7553CB-EBC6-4B9E-9F79-1B074CA4FF7D}"/>
              </a:ext>
            </a:extLst>
          </p:cNvPr>
          <p:cNvSpPr>
            <a:spLocks noGrp="1"/>
          </p:cNvSpPr>
          <p:nvPr>
            <p:ph idx="1"/>
          </p:nvPr>
        </p:nvSpPr>
        <p:spPr>
          <a:xfrm>
            <a:off x="-76200" y="990600"/>
            <a:ext cx="8991600" cy="5715000"/>
          </a:xfrm>
        </p:spPr>
        <p:txBody>
          <a:bodyPr anchor="ctr">
            <a:noAutofit/>
          </a:bodyPr>
          <a:lstStyle/>
          <a:p>
            <a:pPr algn="just"/>
            <a:r>
              <a:rPr lang="en-US" sz="2000" dirty="0"/>
              <a:t>The CRII is a subset of ADB’s flagship Asia Pacific Regional Cooperation and Integration Index </a:t>
            </a:r>
          </a:p>
          <a:p>
            <a:pPr algn="just"/>
            <a:r>
              <a:rPr lang="en-US" sz="2000" dirty="0"/>
              <a:t>CRII adds values </a:t>
            </a:r>
            <a:r>
              <a:rPr lang="en-US" sz="2000"/>
              <a:t>as </a:t>
            </a:r>
            <a:r>
              <a:rPr lang="en-US" sz="2000" smtClean="0"/>
              <a:t>it </a:t>
            </a:r>
            <a:r>
              <a:rPr lang="en-US" sz="2000" dirty="0"/>
              <a:t>introduces sub-groups CWC and CWC excl PRC to deal with size and scale  </a:t>
            </a:r>
          </a:p>
          <a:p>
            <a:pPr algn="just"/>
            <a:r>
              <a:rPr lang="en-US" sz="2000" dirty="0"/>
              <a:t>proxy variables for dimension 2 MFI by using four variables from the IMF Financial Development Index (Financial Institutions Depth;  Financial Institutions Efficiency; Financial Market Depth; and Financial Market Access) </a:t>
            </a:r>
          </a:p>
          <a:p>
            <a:pPr algn="just"/>
            <a:r>
              <a:rPr lang="en-US" sz="2000" dirty="0"/>
              <a:t>Liberalization is generally more beneficial and less risky </a:t>
            </a:r>
          </a:p>
          <a:p>
            <a:pPr lvl="1" algn="just"/>
            <a:r>
              <a:rPr lang="en-US" sz="1700" dirty="0"/>
              <a:t>when countries reach certain threshold levels of financial and institutional development. </a:t>
            </a:r>
          </a:p>
          <a:p>
            <a:pPr lvl="1" algn="just"/>
            <a:r>
              <a:rPr lang="en-US" sz="2000" dirty="0"/>
              <a:t>well planned, timed and sequenced with other supporting policies and each country’s institutional and financial development </a:t>
            </a:r>
          </a:p>
        </p:txBody>
      </p:sp>
      <p:sp>
        <p:nvSpPr>
          <p:cNvPr id="4" name="Slide Number Placeholder 3">
            <a:extLst>
              <a:ext uri="{FF2B5EF4-FFF2-40B4-BE49-F238E27FC236}">
                <a16:creationId xmlns:a16="http://schemas.microsoft.com/office/drawing/2014/main" xmlns="" id="{9F717497-3EC0-4DE4-ABA3-32B0F5478B70}"/>
              </a:ext>
            </a:extLst>
          </p:cNvPr>
          <p:cNvSpPr>
            <a:spLocks noGrp="1"/>
          </p:cNvSpPr>
          <p:nvPr>
            <p:ph type="sldNum" sz="quarter" idx="12"/>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153ADDF-4D77-467B-B92B-9A0845E09832}" type="slidenum">
              <a:rPr lang="en-US" smtClean="0"/>
              <a:pPr/>
              <a:t>5</a:t>
            </a:fld>
            <a:endParaRPr lang="en-US" dirty="0"/>
          </a:p>
        </p:txBody>
      </p:sp>
    </p:spTree>
    <p:extLst>
      <p:ext uri="{BB962C8B-B14F-4D97-AF65-F5344CB8AC3E}">
        <p14:creationId xmlns:p14="http://schemas.microsoft.com/office/powerpoint/2010/main" val="768120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868362"/>
          </a:xfrm>
        </p:spPr>
        <p:txBody>
          <a:bodyPr anchor="ctr">
            <a:noAutofit/>
          </a:bodyPr>
          <a:lstStyle/>
          <a:p>
            <a:r>
              <a:rPr lang="en-US" sz="2000" b="1" dirty="0">
                <a:solidFill>
                  <a:srgbClr val="FF0000"/>
                </a:solidFill>
              </a:rPr>
              <a:t>CAREC Regional Integration Index- Construction Challenges</a:t>
            </a:r>
          </a:p>
        </p:txBody>
      </p:sp>
      <p:sp>
        <p:nvSpPr>
          <p:cNvPr id="3" name="Content Placeholder 2"/>
          <p:cNvSpPr>
            <a:spLocks noGrp="1"/>
          </p:cNvSpPr>
          <p:nvPr>
            <p:ph idx="1"/>
          </p:nvPr>
        </p:nvSpPr>
        <p:spPr>
          <a:xfrm>
            <a:off x="152400" y="1143000"/>
            <a:ext cx="8915400" cy="5486400"/>
          </a:xfrm>
        </p:spPr>
        <p:txBody>
          <a:bodyPr anchor="ctr">
            <a:normAutofit/>
          </a:bodyPr>
          <a:lstStyle/>
          <a:p>
            <a:pPr>
              <a:lnSpc>
                <a:spcPct val="150000"/>
              </a:lnSpc>
            </a:pPr>
            <a:r>
              <a:rPr lang="en-US" sz="2000" dirty="0">
                <a:latin typeface="Palatino Linotype" panose="02040502050505030304" pitchFamily="18" charset="0"/>
              </a:rPr>
              <a:t>Size Asymmetry: </a:t>
            </a:r>
            <a:r>
              <a:rPr lang="tr-TR" sz="2000" dirty="0">
                <a:latin typeface="Palatino Linotype" panose="02040502050505030304" pitchFamily="18" charset="0"/>
              </a:rPr>
              <a:t>Economic analysis of the CAREC countries as a group poses a special challenge because of the wide range in the sizes of the economies</a:t>
            </a:r>
            <a:r>
              <a:rPr lang="en-US" sz="2000" dirty="0">
                <a:latin typeface="Palatino Linotype" panose="02040502050505030304" pitchFamily="18" charset="0"/>
              </a:rPr>
              <a:t>:</a:t>
            </a:r>
            <a:r>
              <a:rPr lang="tr-TR" sz="2000" dirty="0">
                <a:latin typeface="Palatino Linotype" panose="02040502050505030304" pitchFamily="18" charset="0"/>
              </a:rPr>
              <a:t> </a:t>
            </a:r>
            <a:r>
              <a:rPr lang="en-US" sz="2000" dirty="0">
                <a:latin typeface="Palatino Linotype" panose="02040502050505030304" pitchFamily="18" charset="0"/>
              </a:rPr>
              <a:t> </a:t>
            </a:r>
            <a:r>
              <a:rPr lang="tr-TR" sz="2000" dirty="0">
                <a:latin typeface="Palatino Linotype" panose="02040502050505030304" pitchFamily="18" charset="0"/>
              </a:rPr>
              <a:t>China account</a:t>
            </a:r>
            <a:r>
              <a:rPr lang="en-US" sz="2000" dirty="0">
                <a:latin typeface="Palatino Linotype" panose="02040502050505030304" pitchFamily="18" charset="0"/>
              </a:rPr>
              <a:t>s </a:t>
            </a:r>
            <a:r>
              <a:rPr lang="tr-TR" sz="2000" dirty="0">
                <a:latin typeface="Palatino Linotype" panose="02040502050505030304" pitchFamily="18" charset="0"/>
              </a:rPr>
              <a:t> for 95</a:t>
            </a:r>
            <a:r>
              <a:rPr lang="en-US" sz="2000" dirty="0">
                <a:latin typeface="Palatino Linotype" panose="02040502050505030304" pitchFamily="18" charset="0"/>
              </a:rPr>
              <a:t>%</a:t>
            </a:r>
            <a:r>
              <a:rPr lang="tr-TR" sz="2000" dirty="0">
                <a:latin typeface="Palatino Linotype" panose="02040502050505030304" pitchFamily="18" charset="0"/>
              </a:rPr>
              <a:t> of region’s GDP</a:t>
            </a:r>
            <a:r>
              <a:rPr lang="en-US" sz="2000" dirty="0">
                <a:latin typeface="Palatino Linotype" panose="02040502050505030304" pitchFamily="18" charset="0"/>
              </a:rPr>
              <a:t>; 94% Foreign Trade</a:t>
            </a:r>
            <a:r>
              <a:rPr lang="tr-TR" sz="2000" dirty="0">
                <a:latin typeface="Palatino Linotype" panose="02040502050505030304" pitchFamily="18" charset="0"/>
              </a:rPr>
              <a:t> as well as 81.7 percent of the region’s population</a:t>
            </a:r>
            <a:endParaRPr lang="en-US" sz="2000" dirty="0">
              <a:latin typeface="Palatino Linotype" panose="02040502050505030304" pitchFamily="18" charset="0"/>
            </a:endParaRPr>
          </a:p>
          <a:p>
            <a:pPr>
              <a:lnSpc>
                <a:spcPct val="150000"/>
              </a:lnSpc>
            </a:pPr>
            <a:r>
              <a:rPr lang="tr-TR" sz="2000" dirty="0">
                <a:latin typeface="Palatino Linotype" panose="02040502050505030304" pitchFamily="18" charset="0"/>
              </a:rPr>
              <a:t>Kyrgyz Rep</a:t>
            </a:r>
            <a:r>
              <a:rPr lang="en-US" sz="2000" dirty="0">
                <a:latin typeface="Palatino Linotype" panose="02040502050505030304" pitchFamily="18" charset="0"/>
              </a:rPr>
              <a:t>.</a:t>
            </a:r>
            <a:r>
              <a:rPr lang="tr-TR" sz="2000" dirty="0">
                <a:latin typeface="Palatino Linotype" panose="02040502050505030304" pitchFamily="18" charset="0"/>
              </a:rPr>
              <a:t>, Mongolia and Tajikistan each account for about 0.1 percent of the region’s GDP. </a:t>
            </a:r>
            <a:endParaRPr lang="en-GB" sz="2000" dirty="0">
              <a:latin typeface="Palatino Linotype" panose="02040502050505030304" pitchFamily="18" charset="0"/>
            </a:endParaRPr>
          </a:p>
          <a:p>
            <a:pPr>
              <a:lnSpc>
                <a:spcPct val="150000"/>
              </a:lnSpc>
            </a:pPr>
            <a:r>
              <a:rPr lang="tr-TR" sz="2000" dirty="0">
                <a:latin typeface="Palatino Linotype" panose="02040502050505030304" pitchFamily="18" charset="0"/>
              </a:rPr>
              <a:t>Pakistan, Kazakhstan and Uzbekistan account for about 80 percent of GDP of the CAREC excluding the PRC</a:t>
            </a:r>
            <a:r>
              <a:rPr lang="en-US" sz="2000" dirty="0">
                <a:latin typeface="Palatino Linotype" panose="02040502050505030304" pitchFamily="18" charset="0"/>
              </a:rPr>
              <a:t>  </a:t>
            </a:r>
            <a:r>
              <a:rPr lang="tr-TR" sz="2000" dirty="0">
                <a:latin typeface="Palatino Linotype" panose="02040502050505030304" pitchFamily="18" charset="0"/>
              </a:rPr>
              <a:t>subgroup with 47.2 percent, 22.2 percent and 11.1 percent of subgroup’s GDP respectively in 2016</a:t>
            </a:r>
            <a:endParaRPr lang="en-US" sz="2000" dirty="0">
              <a:latin typeface="Palatino Linotype" panose="02040502050505030304" pitchFamily="18" charset="0"/>
            </a:endParaRPr>
          </a:p>
        </p:txBody>
      </p:sp>
      <p:sp>
        <p:nvSpPr>
          <p:cNvPr id="4" name="Slide Number Placeholder 3"/>
          <p:cNvSpPr>
            <a:spLocks noGrp="1"/>
          </p:cNvSpPr>
          <p:nvPr>
            <p:ph type="sldNum" sz="quarter" idx="12"/>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A153ADDF-4D77-467B-B92B-9A0845E09832}" type="slidenum">
              <a:rPr lang="en-US" smtClean="0"/>
              <a:pPr>
                <a:defRPr/>
              </a:pPr>
              <a:t>6</a:t>
            </a:fld>
            <a:endParaRPr lang="en-US" altLang="ja-JP">
              <a:solidFill>
                <a:prstClr val="black">
                  <a:tint val="75000"/>
                </a:prstClr>
              </a:solidFill>
            </a:endParaRPr>
          </a:p>
        </p:txBody>
      </p:sp>
    </p:spTree>
    <p:extLst>
      <p:ext uri="{BB962C8B-B14F-4D97-AF65-F5344CB8AC3E}">
        <p14:creationId xmlns:p14="http://schemas.microsoft.com/office/powerpoint/2010/main" val="163671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B50C58-5BBC-4C02-A9F6-35FE68D92C88}"/>
              </a:ext>
            </a:extLst>
          </p:cNvPr>
          <p:cNvSpPr>
            <a:spLocks noGrp="1"/>
          </p:cNvSpPr>
          <p:nvPr>
            <p:ph type="title"/>
          </p:nvPr>
        </p:nvSpPr>
        <p:spPr/>
        <p:txBody>
          <a:bodyPr anchor="ctr"/>
          <a:lstStyle/>
          <a:p>
            <a:pPr algn="ctr"/>
            <a:r>
              <a:rPr lang="en-US" dirty="0">
                <a:solidFill>
                  <a:srgbClr val="FF0000"/>
                </a:solidFill>
              </a:rPr>
              <a:t>Steps for Constructing Crii</a:t>
            </a:r>
          </a:p>
        </p:txBody>
      </p:sp>
      <p:sp>
        <p:nvSpPr>
          <p:cNvPr id="3" name="Content Placeholder 2">
            <a:extLst>
              <a:ext uri="{FF2B5EF4-FFF2-40B4-BE49-F238E27FC236}">
                <a16:creationId xmlns:a16="http://schemas.microsoft.com/office/drawing/2014/main" xmlns="" id="{D16AE696-6820-480E-87F6-99F15783DC66}"/>
              </a:ext>
            </a:extLst>
          </p:cNvPr>
          <p:cNvSpPr>
            <a:spLocks noGrp="1"/>
          </p:cNvSpPr>
          <p:nvPr>
            <p:ph sz="quarter" idx="1"/>
          </p:nvPr>
        </p:nvSpPr>
        <p:spPr>
          <a:xfrm>
            <a:off x="457200" y="1600200"/>
            <a:ext cx="8001000" cy="4873752"/>
          </a:xfrm>
        </p:spPr>
        <p:txBody>
          <a:bodyPr>
            <a:normAutofit/>
          </a:bodyPr>
          <a:lstStyle/>
          <a:p>
            <a:pPr marL="862013" indent="-514350">
              <a:buAutoNum type="arabicParenR"/>
            </a:pPr>
            <a:r>
              <a:rPr lang="en-US" dirty="0"/>
              <a:t>Obtain and clean the data</a:t>
            </a:r>
          </a:p>
          <a:p>
            <a:pPr marL="862013" indent="-514350">
              <a:buFont typeface="Calibri" panose="020F0502020204030204" pitchFamily="34" charset="0"/>
              <a:buAutoNum type="arabicParenR"/>
            </a:pPr>
            <a:r>
              <a:rPr lang="en-US" dirty="0"/>
              <a:t>Normalized Data – to make it comparable</a:t>
            </a:r>
          </a:p>
          <a:p>
            <a:pPr marL="862013" indent="-514350">
              <a:buAutoNum type="arabicParenR"/>
            </a:pPr>
            <a:r>
              <a:rPr lang="en-US" dirty="0"/>
              <a:t>First stage: PCA on the indicators in each dimension to construct a composite index for each of the six dimensions</a:t>
            </a:r>
          </a:p>
          <a:p>
            <a:pPr marL="862013" indent="-514350">
              <a:buFont typeface="Calibri" panose="020F0502020204030204" pitchFamily="34" charset="0"/>
              <a:buAutoNum type="arabicParenR"/>
            </a:pPr>
            <a:r>
              <a:rPr lang="en-US" dirty="0"/>
              <a:t>Second stage: PCA again to combine the six composite indexes into a CAREC Regional Integration Index.</a:t>
            </a:r>
          </a:p>
          <a:p>
            <a:pPr marL="862013" indent="-514350">
              <a:buFont typeface="Calibri" panose="020F0502020204030204" pitchFamily="34" charset="0"/>
              <a:buAutoNum type="arabicParenR"/>
            </a:pPr>
            <a:r>
              <a:rPr lang="en-US" dirty="0"/>
              <a:t>Analysis and Interpretation</a:t>
            </a:r>
          </a:p>
          <a:p>
            <a:pPr marL="862013" indent="-514350">
              <a:buFont typeface="Calibri" panose="020F0502020204030204" pitchFamily="34" charset="0"/>
              <a:buAutoNum type="arabicParenR"/>
            </a:pPr>
            <a:r>
              <a:rPr lang="en-US" dirty="0"/>
              <a:t>Analytical Report Writing  </a:t>
            </a:r>
          </a:p>
        </p:txBody>
      </p:sp>
      <p:sp>
        <p:nvSpPr>
          <p:cNvPr id="4" name="Slide Number Placeholder 3">
            <a:extLst>
              <a:ext uri="{FF2B5EF4-FFF2-40B4-BE49-F238E27FC236}">
                <a16:creationId xmlns:a16="http://schemas.microsoft.com/office/drawing/2014/main" xmlns="" id="{0EAB6650-543B-45AB-8639-E44F5C2AFB61}"/>
              </a:ext>
            </a:extLst>
          </p:cNvPr>
          <p:cNvSpPr>
            <a:spLocks noGrp="1"/>
          </p:cNvSpPr>
          <p:nvPr>
            <p:ph type="sldNum" sz="quarter" idx="15"/>
          </p:nvPr>
        </p:nvSpPr>
        <p:spPr/>
        <p:txBody>
          <a:bodyPr/>
          <a:lstStyle/>
          <a:p>
            <a:fld id="{A153ADDF-4D77-467B-B92B-9A0845E09832}" type="slidenum">
              <a:rPr lang="en-US" smtClean="0"/>
              <a:pPr/>
              <a:t>7</a:t>
            </a:fld>
            <a:endParaRPr lang="en-US" dirty="0"/>
          </a:p>
        </p:txBody>
      </p:sp>
    </p:spTree>
    <p:extLst>
      <p:ext uri="{BB962C8B-B14F-4D97-AF65-F5344CB8AC3E}">
        <p14:creationId xmlns:p14="http://schemas.microsoft.com/office/powerpoint/2010/main" val="2365462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b="1" dirty="0"/>
              <a:t>Principal Component Analysis </a:t>
            </a:r>
          </a:p>
        </p:txBody>
      </p:sp>
      <p:sp>
        <p:nvSpPr>
          <p:cNvPr id="3" name="Content Placeholder 2"/>
          <p:cNvSpPr>
            <a:spLocks noGrp="1"/>
          </p:cNvSpPr>
          <p:nvPr>
            <p:ph idx="1"/>
          </p:nvPr>
        </p:nvSpPr>
        <p:spPr>
          <a:xfrm>
            <a:off x="457201" y="1752600"/>
            <a:ext cx="7909560" cy="4876800"/>
          </a:xfrm>
        </p:spPr>
        <p:txBody>
          <a:bodyPr>
            <a:normAutofit/>
          </a:bodyPr>
          <a:lstStyle/>
          <a:p>
            <a:pPr>
              <a:buFont typeface="Wingdings" panose="05000000000000000000" pitchFamily="2" charset="2"/>
              <a:buChar char="§"/>
            </a:pPr>
            <a:r>
              <a:rPr lang="en-AU" sz="2200" dirty="0"/>
              <a:t>Reduction of data dimensionality</a:t>
            </a:r>
            <a:endParaRPr lang="en-US" sz="2200" dirty="0"/>
          </a:p>
          <a:p>
            <a:pPr>
              <a:buFont typeface="Wingdings" panose="05000000000000000000" pitchFamily="2" charset="2"/>
              <a:buChar char="§"/>
            </a:pPr>
            <a:r>
              <a:rPr lang="en-US" sz="2200" dirty="0"/>
              <a:t>Combine weights of several indicators into one single index</a:t>
            </a:r>
          </a:p>
          <a:p>
            <a:pPr>
              <a:buFont typeface="Wingdings" panose="05000000000000000000" pitchFamily="2" charset="2"/>
              <a:buChar char="§"/>
            </a:pPr>
            <a:r>
              <a:rPr lang="en-AU" sz="2200" dirty="0"/>
              <a:t>PCA summarizes a dataset into a smaller number of dimensions while preserving the variation in the data to the maximum extent possible</a:t>
            </a:r>
          </a:p>
          <a:p>
            <a:pPr marL="0" indent="0">
              <a:buNone/>
            </a:pPr>
            <a:r>
              <a:rPr lang="en-US" sz="2200" dirty="0"/>
              <a:t>For this paper, we utilized a two-staged PCA.</a:t>
            </a:r>
          </a:p>
          <a:p>
            <a:pPr marL="804863" indent="-457200">
              <a:buFont typeface="+mj-lt"/>
              <a:buAutoNum type="arabicParenR"/>
            </a:pPr>
            <a:r>
              <a:rPr lang="en-US" sz="2200" dirty="0"/>
              <a:t>First stage: PCA on the indicators in each dimension to construct a composite index for each of the six dimensions</a:t>
            </a:r>
          </a:p>
          <a:p>
            <a:pPr marL="804863" indent="-457200">
              <a:buFont typeface="+mj-lt"/>
              <a:buAutoNum type="arabicParenR"/>
            </a:pPr>
            <a:r>
              <a:rPr lang="en-US" sz="2200" dirty="0"/>
              <a:t>Second stage: PCA again to combine the six composite indexes into CRII</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9B5AB328-4A95-4B34-ADD3-4DB574D735CB}"/>
              </a:ext>
            </a:extLst>
          </p:cNvPr>
          <p:cNvSpPr>
            <a:spLocks noGrp="1"/>
          </p:cNvSpPr>
          <p:nvPr>
            <p:ph type="sldNum" sz="quarter" idx="12"/>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153ADDF-4D77-467B-B92B-9A0845E09832}" type="slidenum">
              <a:rPr lang="en-US" smtClean="0"/>
              <a:pPr/>
              <a:t>9</a:t>
            </a:fld>
            <a:endParaRPr lang="en-US" dirty="0"/>
          </a:p>
        </p:txBody>
      </p:sp>
      <p:graphicFrame>
        <p:nvGraphicFramePr>
          <p:cNvPr id="5" name="Chart 4">
            <a:extLst>
              <a:ext uri="{FF2B5EF4-FFF2-40B4-BE49-F238E27FC236}">
                <a16:creationId xmlns:a16="http://schemas.microsoft.com/office/drawing/2014/main" xmlns="" id="{BBBEB5D9-7A3C-467E-8DD7-648EEFA5DC7B}"/>
              </a:ext>
            </a:extLst>
          </p:cNvPr>
          <p:cNvGraphicFramePr>
            <a:graphicFrameLocks/>
          </p:cNvGraphicFramePr>
          <p:nvPr>
            <p:extLst>
              <p:ext uri="{D42A27DB-BD31-4B8C-83A1-F6EECF244321}">
                <p14:modId xmlns:p14="http://schemas.microsoft.com/office/powerpoint/2010/main" val="3558509342"/>
              </p:ext>
            </p:extLst>
          </p:nvPr>
        </p:nvGraphicFramePr>
        <p:xfrm>
          <a:off x="381000" y="990599"/>
          <a:ext cx="8610600" cy="536575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609063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7140</TotalTime>
  <Words>807</Words>
  <Application>Microsoft Office PowerPoint</Application>
  <PresentationFormat>全屏显示(4:3)</PresentationFormat>
  <Paragraphs>94</Paragraphs>
  <Slides>17</Slides>
  <Notes>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17</vt:i4>
      </vt:variant>
    </vt:vector>
  </HeadingPairs>
  <TitlesOfParts>
    <vt:vector size="30" baseType="lpstr">
      <vt:lpstr>Adobe Devanagari</vt:lpstr>
      <vt:lpstr>ＭＳ Ｐゴシック</vt:lpstr>
      <vt:lpstr>ＭＳ Ｐ明朝</vt:lpstr>
      <vt:lpstr>Baskerville Old Face</vt:lpstr>
      <vt:lpstr>Calibri</vt:lpstr>
      <vt:lpstr>Century Schoolbook</vt:lpstr>
      <vt:lpstr>Mistral</vt:lpstr>
      <vt:lpstr>Palatino Linotype</vt:lpstr>
      <vt:lpstr>Tw Cen MT Condensed Extra Bold</vt:lpstr>
      <vt:lpstr>Verdana</vt:lpstr>
      <vt:lpstr>Wingdings</vt:lpstr>
      <vt:lpstr>Wingdings 2</vt:lpstr>
      <vt:lpstr>Oriel</vt:lpstr>
      <vt:lpstr>PowerPoint 演示文稿</vt:lpstr>
      <vt:lpstr>SCHEME OF THE PRESENTATION</vt:lpstr>
      <vt:lpstr>About The Carec Regional Integration Index</vt:lpstr>
      <vt:lpstr>Six Dimensions  to Measure CRII</vt:lpstr>
      <vt:lpstr>Carec Regional Integration Index</vt:lpstr>
      <vt:lpstr>CAREC Regional Integration Index- Construction Challenges</vt:lpstr>
      <vt:lpstr>Steps for Constructing Crii</vt:lpstr>
      <vt:lpstr>Principal Component Analysis </vt:lpstr>
      <vt:lpstr>PowerPoint 演示文稿</vt:lpstr>
      <vt:lpstr>Results  &amp;  Interpretations</vt:lpstr>
      <vt:lpstr>PowerPoint 演示文稿</vt:lpstr>
      <vt:lpstr>PowerPoint 演示文稿</vt:lpstr>
      <vt:lpstr>PowerPoint 演示文稿</vt:lpstr>
      <vt:lpstr>PowerPoint 演示文稿</vt:lpstr>
      <vt:lpstr>Conclusion</vt:lpstr>
      <vt:lpstr>Way Forward</vt:lpstr>
      <vt:lpstr>Thanks  Comments and Questions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Strategy  &amp; Work Plan 2017</dc:title>
  <dc:creator>Lenovo;Dr. Saeed Qadir</dc:creator>
  <cp:lastModifiedBy>AutoBVT</cp:lastModifiedBy>
  <cp:revision>367</cp:revision>
  <cp:lastPrinted>2017-03-30T17:33:25Z</cp:lastPrinted>
  <dcterms:created xsi:type="dcterms:W3CDTF">2016-12-22T01:52:52Z</dcterms:created>
  <dcterms:modified xsi:type="dcterms:W3CDTF">2019-08-27T00:52:04Z</dcterms:modified>
</cp:coreProperties>
</file>